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9" r:id="rId2"/>
    <p:sldId id="260"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307" r:id="rId38"/>
    <p:sldId id="297" r:id="rId39"/>
    <p:sldId id="298" r:id="rId40"/>
    <p:sldId id="299" r:id="rId41"/>
    <p:sldId id="300" r:id="rId42"/>
    <p:sldId id="301" r:id="rId43"/>
    <p:sldId id="302" r:id="rId44"/>
    <p:sldId id="303" r:id="rId45"/>
    <p:sldId id="304" r:id="rId46"/>
    <p:sldId id="305" r:id="rId47"/>
  </p:sldIdLst>
  <p:sldSz cx="9906000" cy="6858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666633"/>
    <a:srgbClr val="CC9900"/>
    <a:srgbClr val="B2B2B2"/>
    <a:srgbClr val="99CCFF"/>
    <a:srgbClr val="0033CC"/>
    <a:srgbClr val="FF9900"/>
    <a:srgbClr val="CCFFCC"/>
    <a:srgbClr val="CCFFFF"/>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653" autoAdjust="0"/>
  </p:normalViewPr>
  <p:slideViewPr>
    <p:cSldViewPr>
      <p:cViewPr varScale="1">
        <p:scale>
          <a:sx n="108" d="100"/>
          <a:sy n="108" d="100"/>
        </p:scale>
        <p:origin x="978" y="108"/>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1C8E4DF-47DE-493F-98D3-8CB072583D3B}" type="datetimeFigureOut">
              <a:rPr lang="en-US" smtClean="0"/>
              <a:pPr/>
              <a:t>23-Aug-16</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82B52D3-EE95-4577-80C6-0EDAC6DDF9B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82B52D3-EE95-4577-80C6-0EDAC6DDF9B1}" type="slidenum">
              <a:rPr lang="en-US" smtClean="0"/>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lstStyle/>
          <a:p>
            <a:r>
              <a:rPr lang="en-US"/>
              <a:t>Click to edit Master title style</a:t>
            </a:r>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CFA47D0-BC8F-487C-B1E3-02A1739FAF8C}" type="datetimeFigureOut">
              <a:rPr lang="en-US" smtClean="0"/>
              <a:pPr/>
              <a:t>23-Aug-16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DD2B21-77A5-4BAC-AF10-4A52746B161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CFA47D0-BC8F-487C-B1E3-02A1739FAF8C}" type="datetimeFigureOut">
              <a:rPr lang="en-US" smtClean="0"/>
              <a:pPr/>
              <a:t>23-Aug-16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DD2B21-77A5-4BAC-AF10-4A52746B161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FA47D0-BC8F-487C-B1E3-02A1739FAF8C}" type="datetimeFigureOut">
              <a:rPr lang="en-US" smtClean="0"/>
              <a:pPr/>
              <a:t>23-Aug-16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DD2B21-77A5-4BAC-AF10-4A52746B161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CFA47D0-BC8F-487C-B1E3-02A1739FAF8C}" type="datetimeFigureOut">
              <a:rPr lang="en-US" smtClean="0"/>
              <a:pPr/>
              <a:t>23-Aug-16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DD2B21-77A5-4BAC-AF10-4A52746B161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CFA47D0-BC8F-487C-B1E3-02A1739FAF8C}" type="datetimeFigureOut">
              <a:rPr lang="en-US" smtClean="0"/>
              <a:pPr/>
              <a:t>23-Aug-16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DD2B21-77A5-4BAC-AF10-4A52746B161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CFA47D0-BC8F-487C-B1E3-02A1739FAF8C}" type="datetimeFigureOut">
              <a:rPr lang="en-US" smtClean="0"/>
              <a:pPr/>
              <a:t>23-Aug-16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DD2B21-77A5-4BAC-AF10-4A52746B161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FA47D0-BC8F-487C-B1E3-02A1739FAF8C}" type="datetimeFigureOut">
              <a:rPr lang="en-US" smtClean="0"/>
              <a:pPr/>
              <a:t>23-Aug-16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DD2B21-77A5-4BAC-AF10-4A52746B161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CFA47D0-BC8F-487C-B1E3-02A1739FAF8C}" type="datetimeFigureOut">
              <a:rPr lang="en-US" smtClean="0"/>
              <a:pPr/>
              <a:t>23-Aug-16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DD2B21-77A5-4BAC-AF10-4A52746B161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CFA47D0-BC8F-487C-B1E3-02A1739FAF8C}" type="datetimeFigureOut">
              <a:rPr lang="en-US" smtClean="0"/>
              <a:pPr/>
              <a:t>23-Aug-16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DD2B21-77A5-4BAC-AF10-4A52746B161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CFA47D0-BC8F-487C-B1E3-02A1739FAF8C}" type="datetimeFigureOut">
              <a:rPr lang="en-US" smtClean="0"/>
              <a:pPr/>
              <a:t>23-Aug-16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DD2B21-77A5-4BAC-AF10-4A52746B161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9"/>
            <a:ext cx="22288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95300" y="274639"/>
            <a:ext cx="65214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CFA47D0-BC8F-487C-B1E3-02A1739FAF8C}" type="datetimeFigureOut">
              <a:rPr lang="en-US" smtClean="0"/>
              <a:pPr/>
              <a:t>23-Aug-16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DD2B21-77A5-4BAC-AF10-4A52746B161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FA47D0-BC8F-487C-B1E3-02A1739FAF8C}" type="datetimeFigureOut">
              <a:rPr lang="en-US" smtClean="0"/>
              <a:pPr/>
              <a:t>23-Aug-16</a:t>
            </a:fld>
            <a:endParaRPr lang="en-US"/>
          </a:p>
        </p:txBody>
      </p:sp>
      <p:sp>
        <p:nvSpPr>
          <p:cNvPr id="5" name="Footer Placeholder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DD2B21-77A5-4BAC-AF10-4A52746B161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5.png"/><Relationship Id="rId7" Type="http://schemas.openxmlformats.org/officeDocument/2006/relationships/image" Target="../media/image69.jpeg"/><Relationship Id="rId2" Type="http://schemas.openxmlformats.org/officeDocument/2006/relationships/image" Target="../media/image64.png"/><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7.jpeg"/><Relationship Id="rId4" Type="http://schemas.openxmlformats.org/officeDocument/2006/relationships/image" Target="../media/image66.png"/><Relationship Id="rId9" Type="http://schemas.openxmlformats.org/officeDocument/2006/relationships/image" Target="../media/image71.jpeg"/></Relationships>
</file>

<file path=ppt/slides/_rels/slide4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7.xml"/><Relationship Id="rId5" Type="http://schemas.openxmlformats.org/officeDocument/2006/relationships/image" Target="../media/image75.png"/><Relationship Id="rId4" Type="http://schemas.openxmlformats.org/officeDocument/2006/relationships/image" Target="../media/image74.png"/></Relationships>
</file>

<file path=ppt/slides/_rels/slide4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7.xml"/><Relationship Id="rId5" Type="http://schemas.openxmlformats.org/officeDocument/2006/relationships/image" Target="../media/image79.jpeg"/><Relationship Id="rId4" Type="http://schemas.openxmlformats.org/officeDocument/2006/relationships/image" Target="../media/image78.png"/></Relationships>
</file>

<file path=ppt/slides/_rels/slide44.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4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 y="0"/>
            <a:ext cx="9906001" cy="6858000"/>
          </a:xfrm>
          <a:prstGeom prst="rect">
            <a:avLst/>
          </a:prstGeom>
          <a:noFill/>
          <a:ln w="9525">
            <a:noFill/>
            <a:miter lim="800000"/>
            <a:headEnd/>
            <a:tailEnd/>
          </a:ln>
          <a:effectLst/>
        </p:spPr>
      </p:pic>
      <p:sp>
        <p:nvSpPr>
          <p:cNvPr id="5" name="TextBox 4"/>
          <p:cNvSpPr txBox="1"/>
          <p:nvPr/>
        </p:nvSpPr>
        <p:spPr>
          <a:xfrm>
            <a:off x="5105400" y="2133600"/>
            <a:ext cx="3810000" cy="2616101"/>
          </a:xfrm>
          <a:prstGeom prst="rect">
            <a:avLst/>
          </a:prstGeom>
          <a:noFill/>
        </p:spPr>
        <p:txBody>
          <a:bodyPr wrap="square" rtlCol="0">
            <a:spAutoFit/>
          </a:bodyPr>
          <a:lstStyle/>
          <a:p>
            <a:pPr algn="ctr"/>
            <a:r>
              <a:rPr lang="en-US" sz="4400" b="1" dirty="0"/>
              <a:t>PART TWO</a:t>
            </a:r>
          </a:p>
          <a:p>
            <a:pPr algn="ctr"/>
            <a:endParaRPr lang="en-US" sz="3200" b="1" dirty="0"/>
          </a:p>
          <a:p>
            <a:pPr algn="ctr"/>
            <a:r>
              <a:rPr lang="en-US" sz="4400" b="1" dirty="0">
                <a:solidFill>
                  <a:srgbClr val="FF0000"/>
                </a:solidFill>
              </a:rPr>
              <a:t>ELECTRICAL</a:t>
            </a:r>
          </a:p>
          <a:p>
            <a:pPr algn="ctr"/>
            <a:r>
              <a:rPr lang="en-US" sz="4400" b="1" dirty="0">
                <a:solidFill>
                  <a:srgbClr val="FF0000"/>
                </a:solidFill>
              </a:rPr>
              <a:t>SAFETY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2" name="Title 1"/>
          <p:cNvSpPr>
            <a:spLocks noGrp="1"/>
          </p:cNvSpPr>
          <p:nvPr>
            <p:ph type="ctrTitle"/>
          </p:nvPr>
        </p:nvSpPr>
        <p:spPr>
          <a:xfrm>
            <a:off x="762000" y="457201"/>
            <a:ext cx="8324850" cy="685800"/>
          </a:xfrm>
        </p:spPr>
        <p:txBody>
          <a:bodyPr>
            <a:normAutofit fontScale="90000"/>
          </a:bodyPr>
          <a:lstStyle/>
          <a:p>
            <a:r>
              <a:rPr lang="en-US" sz="3300" b="1" dirty="0">
                <a:solidFill>
                  <a:srgbClr val="0070C0"/>
                </a:solidFill>
              </a:rPr>
              <a:t>WHAT IS AN ELECTRIC ARC?</a:t>
            </a:r>
            <a:br>
              <a:rPr lang="en-US" sz="3300" b="1" dirty="0">
                <a:solidFill>
                  <a:srgbClr val="0070C0"/>
                </a:solidFill>
              </a:rPr>
            </a:br>
            <a:r>
              <a:rPr lang="en-US" sz="2000" b="1" dirty="0"/>
              <a:t>“An Electric arc is a short circuit current passing through the air”</a:t>
            </a:r>
          </a:p>
        </p:txBody>
      </p:sp>
      <p:pic>
        <p:nvPicPr>
          <p:cNvPr id="2050" name="Picture 2"/>
          <p:cNvPicPr>
            <a:picLocks noChangeAspect="1" noChangeArrowheads="1"/>
          </p:cNvPicPr>
          <p:nvPr/>
        </p:nvPicPr>
        <p:blipFill>
          <a:blip r:embed="rId3" cstate="print"/>
          <a:srcRect/>
          <a:stretch>
            <a:fillRect/>
          </a:stretch>
        </p:blipFill>
        <p:spPr bwMode="auto">
          <a:xfrm>
            <a:off x="3069432" y="1398896"/>
            <a:ext cx="3767137" cy="1991875"/>
          </a:xfrm>
          <a:prstGeom prst="rect">
            <a:avLst/>
          </a:prstGeom>
          <a:noFill/>
          <a:ln w="9525">
            <a:noFill/>
            <a:miter lim="800000"/>
            <a:headEnd/>
            <a:tailEnd/>
          </a:ln>
          <a:effectLst/>
        </p:spPr>
      </p:pic>
      <p:grpSp>
        <p:nvGrpSpPr>
          <p:cNvPr id="15" name="Group 14"/>
          <p:cNvGrpSpPr/>
          <p:nvPr/>
        </p:nvGrpSpPr>
        <p:grpSpPr>
          <a:xfrm>
            <a:off x="1863435" y="4572000"/>
            <a:ext cx="6179130" cy="1627643"/>
            <a:chOff x="1898070" y="4572000"/>
            <a:chExt cx="6179130" cy="1627643"/>
          </a:xfrm>
        </p:grpSpPr>
        <p:pic>
          <p:nvPicPr>
            <p:cNvPr id="2052" name="Picture 4"/>
            <p:cNvPicPr>
              <a:picLocks noChangeAspect="1" noChangeArrowheads="1"/>
            </p:cNvPicPr>
            <p:nvPr/>
          </p:nvPicPr>
          <p:blipFill>
            <a:blip r:embed="rId4" cstate="print"/>
            <a:srcRect/>
            <a:stretch>
              <a:fillRect/>
            </a:stretch>
          </p:blipFill>
          <p:spPr bwMode="auto">
            <a:xfrm>
              <a:off x="1898070" y="4572000"/>
              <a:ext cx="1687480" cy="1619705"/>
            </a:xfrm>
            <a:prstGeom prst="rect">
              <a:avLst/>
            </a:prstGeom>
            <a:noFill/>
            <a:ln w="9525">
              <a:noFill/>
              <a:miter lim="800000"/>
              <a:headEnd/>
              <a:tailEnd/>
            </a:ln>
            <a:effectLst/>
          </p:spPr>
        </p:pic>
        <p:pic>
          <p:nvPicPr>
            <p:cNvPr id="2053" name="Picture 5"/>
            <p:cNvPicPr>
              <a:picLocks noChangeAspect="1" noChangeArrowheads="1"/>
            </p:cNvPicPr>
            <p:nvPr/>
          </p:nvPicPr>
          <p:blipFill>
            <a:blip r:embed="rId5" cstate="print"/>
            <a:srcRect/>
            <a:stretch>
              <a:fillRect/>
            </a:stretch>
          </p:blipFill>
          <p:spPr bwMode="auto">
            <a:xfrm>
              <a:off x="4119673" y="4574359"/>
              <a:ext cx="1742808" cy="1614172"/>
            </a:xfrm>
            <a:prstGeom prst="rect">
              <a:avLst/>
            </a:prstGeom>
            <a:noFill/>
            <a:ln w="9525">
              <a:noFill/>
              <a:miter lim="800000"/>
              <a:headEnd/>
              <a:tailEnd/>
            </a:ln>
            <a:effectLst/>
          </p:spPr>
        </p:pic>
        <p:pic>
          <p:nvPicPr>
            <p:cNvPr id="2054" name="Picture 6"/>
            <p:cNvPicPr>
              <a:picLocks noChangeAspect="1" noChangeArrowheads="1"/>
            </p:cNvPicPr>
            <p:nvPr/>
          </p:nvPicPr>
          <p:blipFill>
            <a:blip r:embed="rId6" cstate="print"/>
            <a:srcRect/>
            <a:stretch>
              <a:fillRect/>
            </a:stretch>
          </p:blipFill>
          <p:spPr bwMode="auto">
            <a:xfrm>
              <a:off x="6393870" y="4575789"/>
              <a:ext cx="1683330" cy="1623854"/>
            </a:xfrm>
            <a:prstGeom prst="rect">
              <a:avLst/>
            </a:prstGeom>
            <a:noFill/>
            <a:ln w="9525">
              <a:noFill/>
              <a:miter lim="800000"/>
              <a:headEnd/>
              <a:tailEnd/>
            </a:ln>
            <a:effectLst/>
          </p:spPr>
        </p:pic>
      </p:grpSp>
      <p:sp>
        <p:nvSpPr>
          <p:cNvPr id="14" name="Title 1"/>
          <p:cNvSpPr txBox="1">
            <a:spLocks/>
          </p:cNvSpPr>
          <p:nvPr/>
        </p:nvSpPr>
        <p:spPr>
          <a:xfrm>
            <a:off x="914400" y="3733800"/>
            <a:ext cx="8324850" cy="685800"/>
          </a:xfrm>
          <a:prstGeom prst="rect">
            <a:avLst/>
          </a:prstGeom>
        </p:spPr>
        <p:txBody>
          <a:bodyPr vert="horz" lIns="91440" tIns="45720" rIns="91440" bIns="45720" rtlCol="0" anchor="ctr">
            <a:normAutofit fontScale="75000" lnSpcReduction="20000"/>
          </a:bodyPr>
          <a:lstStyle/>
          <a:p>
            <a:pPr lvl="0" algn="ctr">
              <a:spcBef>
                <a:spcPct val="0"/>
              </a:spcBef>
            </a:pPr>
            <a:r>
              <a:rPr kumimoji="0" lang="en-US" sz="3300" b="1" i="0" u="none" strike="noStrike" kern="1200" cap="none" spc="0" normalizeH="0" baseline="0" noProof="0" dirty="0">
                <a:ln>
                  <a:noFill/>
                </a:ln>
                <a:solidFill>
                  <a:srgbClr val="0070C0"/>
                </a:solidFill>
                <a:effectLst/>
                <a:uLnTx/>
                <a:uFillTx/>
                <a:latin typeface="+mj-lt"/>
                <a:ea typeface="+mj-ea"/>
                <a:cs typeface="+mj-cs"/>
              </a:rPr>
              <a:t>WHAT IS AN ARC FLASH?</a:t>
            </a:r>
            <a:br>
              <a:rPr kumimoji="0" lang="en-US" sz="3300" b="1" i="0" u="none" strike="noStrike" kern="1200" cap="none" spc="0" normalizeH="0" baseline="0" noProof="0" dirty="0">
                <a:ln>
                  <a:noFill/>
                </a:ln>
                <a:solidFill>
                  <a:srgbClr val="0070C0"/>
                </a:solidFill>
                <a:effectLst/>
                <a:uLnTx/>
                <a:uFillTx/>
                <a:latin typeface="+mj-lt"/>
                <a:ea typeface="+mj-ea"/>
                <a:cs typeface="+mj-cs"/>
              </a:rPr>
            </a:br>
            <a:r>
              <a:rPr lang="en-US" sz="2200" b="1" dirty="0">
                <a:latin typeface="+mj-lt"/>
                <a:ea typeface="+mj-ea"/>
                <a:cs typeface="+mj-cs"/>
              </a:rPr>
              <a:t>“A dangerous condition associated with the release of energy caused by an electric arc”</a:t>
            </a:r>
            <a:endParaRPr kumimoji="0" lang="en-US" sz="2200" b="1"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2" name="Title 1"/>
          <p:cNvSpPr>
            <a:spLocks noGrp="1"/>
          </p:cNvSpPr>
          <p:nvPr>
            <p:ph type="title"/>
          </p:nvPr>
        </p:nvSpPr>
        <p:spPr>
          <a:xfrm>
            <a:off x="609600" y="914400"/>
            <a:ext cx="8915400" cy="1143000"/>
          </a:xfrm>
        </p:spPr>
        <p:txBody>
          <a:bodyPr>
            <a:noAutofit/>
          </a:bodyPr>
          <a:lstStyle/>
          <a:p>
            <a:pPr algn="l"/>
            <a:r>
              <a:rPr lang="en-US" sz="1800" dirty="0"/>
              <a:t>An arc flash occurs when electricity “jumps” or “arcs” through the air. </a:t>
            </a:r>
            <a:br>
              <a:rPr lang="en-US" sz="1800" dirty="0"/>
            </a:br>
            <a:br>
              <a:rPr lang="en-US" sz="1800" dirty="0"/>
            </a:br>
            <a:r>
              <a:rPr lang="en-US" sz="1800" dirty="0"/>
              <a:t>An arc flash starts with an arcing fault. An arcing fault can be defined as the flow of current through a path where it is not intended to flow. </a:t>
            </a:r>
          </a:p>
        </p:txBody>
      </p:sp>
      <p:pic>
        <p:nvPicPr>
          <p:cNvPr id="3074" name="Picture 2"/>
          <p:cNvPicPr>
            <a:picLocks noChangeAspect="1" noChangeArrowheads="1"/>
          </p:cNvPicPr>
          <p:nvPr/>
        </p:nvPicPr>
        <p:blipFill>
          <a:blip r:embed="rId3" cstate="print"/>
          <a:srcRect/>
          <a:stretch>
            <a:fillRect/>
          </a:stretch>
        </p:blipFill>
        <p:spPr bwMode="auto">
          <a:xfrm>
            <a:off x="1038623" y="2361472"/>
            <a:ext cx="7828755" cy="3907158"/>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2" name="Title 1"/>
          <p:cNvSpPr>
            <a:spLocks noGrp="1"/>
          </p:cNvSpPr>
          <p:nvPr>
            <p:ph type="title"/>
          </p:nvPr>
        </p:nvSpPr>
        <p:spPr>
          <a:xfrm>
            <a:off x="1695450" y="457200"/>
            <a:ext cx="6515100" cy="762000"/>
          </a:xfrm>
        </p:spPr>
        <p:txBody>
          <a:bodyPr>
            <a:normAutofit/>
          </a:bodyPr>
          <a:lstStyle/>
          <a:p>
            <a:r>
              <a:rPr lang="en-US" sz="3000" b="1" dirty="0">
                <a:solidFill>
                  <a:srgbClr val="FF0000"/>
                </a:solidFill>
              </a:rPr>
              <a:t>WHAT STARTS THE ARC?</a:t>
            </a:r>
          </a:p>
        </p:txBody>
      </p:sp>
      <p:grpSp>
        <p:nvGrpSpPr>
          <p:cNvPr id="12" name="Group 11"/>
          <p:cNvGrpSpPr/>
          <p:nvPr/>
        </p:nvGrpSpPr>
        <p:grpSpPr>
          <a:xfrm>
            <a:off x="5410200" y="2362200"/>
            <a:ext cx="3962400" cy="3969675"/>
            <a:chOff x="5257800" y="1524000"/>
            <a:chExt cx="4271963" cy="4397992"/>
          </a:xfrm>
        </p:grpSpPr>
        <p:pic>
          <p:nvPicPr>
            <p:cNvPr id="4099" name="Picture 3"/>
            <p:cNvPicPr>
              <a:picLocks noChangeAspect="1" noChangeArrowheads="1"/>
            </p:cNvPicPr>
            <p:nvPr/>
          </p:nvPicPr>
          <p:blipFill>
            <a:blip r:embed="rId3" cstate="print"/>
            <a:srcRect/>
            <a:stretch>
              <a:fillRect/>
            </a:stretch>
          </p:blipFill>
          <p:spPr bwMode="auto">
            <a:xfrm>
              <a:off x="5257800" y="1524000"/>
              <a:ext cx="1365250" cy="1331913"/>
            </a:xfrm>
            <a:prstGeom prst="rect">
              <a:avLst/>
            </a:prstGeom>
            <a:noFill/>
            <a:ln w="9525">
              <a:noFill/>
              <a:miter lim="800000"/>
              <a:headEnd/>
              <a:tailEnd/>
            </a:ln>
            <a:effectLst/>
          </p:spPr>
        </p:pic>
        <p:pic>
          <p:nvPicPr>
            <p:cNvPr id="4100" name="Picture 4"/>
            <p:cNvPicPr>
              <a:picLocks noChangeAspect="1" noChangeArrowheads="1"/>
            </p:cNvPicPr>
            <p:nvPr/>
          </p:nvPicPr>
          <p:blipFill>
            <a:blip r:embed="rId4" cstate="print"/>
            <a:srcRect/>
            <a:stretch>
              <a:fillRect/>
            </a:stretch>
          </p:blipFill>
          <p:spPr bwMode="auto">
            <a:xfrm>
              <a:off x="6775450" y="1524000"/>
              <a:ext cx="1149350" cy="1317625"/>
            </a:xfrm>
            <a:prstGeom prst="rect">
              <a:avLst/>
            </a:prstGeom>
            <a:noFill/>
            <a:ln w="9525">
              <a:noFill/>
              <a:miter lim="800000"/>
              <a:headEnd/>
              <a:tailEnd/>
            </a:ln>
            <a:effectLst/>
          </p:spPr>
        </p:pic>
        <p:pic>
          <p:nvPicPr>
            <p:cNvPr id="4101" name="Picture 5"/>
            <p:cNvPicPr>
              <a:picLocks noChangeAspect="1" noChangeArrowheads="1"/>
            </p:cNvPicPr>
            <p:nvPr/>
          </p:nvPicPr>
          <p:blipFill>
            <a:blip r:embed="rId5" cstate="print"/>
            <a:srcRect/>
            <a:stretch>
              <a:fillRect/>
            </a:stretch>
          </p:blipFill>
          <p:spPr bwMode="auto">
            <a:xfrm>
              <a:off x="8077200" y="1524000"/>
              <a:ext cx="1452563" cy="1290637"/>
            </a:xfrm>
            <a:prstGeom prst="rect">
              <a:avLst/>
            </a:prstGeom>
            <a:noFill/>
            <a:ln w="9525">
              <a:noFill/>
              <a:miter lim="800000"/>
              <a:headEnd/>
              <a:tailEnd/>
            </a:ln>
            <a:effectLst/>
          </p:spPr>
        </p:pic>
        <p:pic>
          <p:nvPicPr>
            <p:cNvPr id="4102" name="Picture 6"/>
            <p:cNvPicPr>
              <a:picLocks noChangeAspect="1" noChangeArrowheads="1"/>
            </p:cNvPicPr>
            <p:nvPr/>
          </p:nvPicPr>
          <p:blipFill>
            <a:blip r:embed="rId6" cstate="print"/>
            <a:srcRect/>
            <a:stretch>
              <a:fillRect/>
            </a:stretch>
          </p:blipFill>
          <p:spPr bwMode="auto">
            <a:xfrm>
              <a:off x="5257800" y="2936544"/>
              <a:ext cx="2076450" cy="1438275"/>
            </a:xfrm>
            <a:prstGeom prst="rect">
              <a:avLst/>
            </a:prstGeom>
            <a:noFill/>
            <a:ln w="9525">
              <a:noFill/>
              <a:miter lim="800000"/>
              <a:headEnd/>
              <a:tailEnd/>
            </a:ln>
            <a:effectLst/>
          </p:spPr>
        </p:pic>
        <p:pic>
          <p:nvPicPr>
            <p:cNvPr id="4103" name="Picture 7"/>
            <p:cNvPicPr>
              <a:picLocks noChangeAspect="1" noChangeArrowheads="1"/>
            </p:cNvPicPr>
            <p:nvPr/>
          </p:nvPicPr>
          <p:blipFill>
            <a:blip r:embed="rId7" cstate="print"/>
            <a:srcRect/>
            <a:stretch>
              <a:fillRect/>
            </a:stretch>
          </p:blipFill>
          <p:spPr bwMode="auto">
            <a:xfrm>
              <a:off x="7543800" y="2936544"/>
              <a:ext cx="1985963" cy="1433513"/>
            </a:xfrm>
            <a:prstGeom prst="rect">
              <a:avLst/>
            </a:prstGeom>
            <a:noFill/>
            <a:ln w="9525">
              <a:noFill/>
              <a:miter lim="800000"/>
              <a:headEnd/>
              <a:tailEnd/>
            </a:ln>
            <a:effectLst/>
          </p:spPr>
        </p:pic>
        <p:pic>
          <p:nvPicPr>
            <p:cNvPr id="4104" name="Picture 8"/>
            <p:cNvPicPr>
              <a:picLocks noChangeAspect="1" noChangeArrowheads="1"/>
            </p:cNvPicPr>
            <p:nvPr/>
          </p:nvPicPr>
          <p:blipFill>
            <a:blip r:embed="rId8"/>
            <a:srcRect/>
            <a:stretch>
              <a:fillRect/>
            </a:stretch>
          </p:blipFill>
          <p:spPr bwMode="auto">
            <a:xfrm>
              <a:off x="6172200" y="4474192"/>
              <a:ext cx="2209800" cy="1447800"/>
            </a:xfrm>
            <a:prstGeom prst="rect">
              <a:avLst/>
            </a:prstGeom>
            <a:noFill/>
            <a:ln w="9525">
              <a:noFill/>
              <a:miter lim="800000"/>
              <a:headEnd/>
              <a:tailEnd/>
            </a:ln>
            <a:effectLst/>
          </p:spPr>
        </p:pic>
      </p:grpSp>
      <p:sp>
        <p:nvSpPr>
          <p:cNvPr id="13" name="Rounded Rectangle 12"/>
          <p:cNvSpPr/>
          <p:nvPr/>
        </p:nvSpPr>
        <p:spPr>
          <a:xfrm>
            <a:off x="5410200" y="1295400"/>
            <a:ext cx="3962400" cy="838200"/>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5600700" y="1281752"/>
            <a:ext cx="3581400" cy="877163"/>
          </a:xfrm>
          <a:prstGeom prst="rect">
            <a:avLst/>
          </a:prstGeom>
          <a:noFill/>
        </p:spPr>
        <p:txBody>
          <a:bodyPr wrap="square" rtlCol="0">
            <a:spAutoFit/>
          </a:bodyPr>
          <a:lstStyle/>
          <a:p>
            <a:pPr algn="ctr"/>
            <a:r>
              <a:rPr lang="en-US" sz="1700" b="1" dirty="0">
                <a:solidFill>
                  <a:schemeClr val="bg1"/>
                </a:solidFill>
                <a:latin typeface="+mj-lt"/>
              </a:rPr>
              <a:t>WE ARE AT THE GREATEST RISK OF CAUSING  AN ARC WHEN WE CHANGE THE  “STATE OF A CIRCUIT”.</a:t>
            </a:r>
          </a:p>
        </p:txBody>
      </p:sp>
      <p:sp>
        <p:nvSpPr>
          <p:cNvPr id="17" name="TextBox 16"/>
          <p:cNvSpPr txBox="1"/>
          <p:nvPr/>
        </p:nvSpPr>
        <p:spPr>
          <a:xfrm>
            <a:off x="609600" y="1555552"/>
            <a:ext cx="4343400" cy="4616648"/>
          </a:xfrm>
          <a:prstGeom prst="rect">
            <a:avLst/>
          </a:prstGeom>
          <a:noFill/>
        </p:spPr>
        <p:txBody>
          <a:bodyPr wrap="square" rtlCol="0">
            <a:spAutoFit/>
          </a:bodyPr>
          <a:lstStyle/>
          <a:p>
            <a:r>
              <a:rPr lang="en-US" b="1" i="1" dirty="0"/>
              <a:t>Arcs can be initiated by:</a:t>
            </a:r>
          </a:p>
          <a:p>
            <a:pPr>
              <a:lnSpc>
                <a:spcPct val="150000"/>
              </a:lnSpc>
              <a:buFont typeface="Wingdings" pitchFamily="2" charset="2"/>
              <a:buChar char="Ø"/>
            </a:pPr>
            <a:r>
              <a:rPr lang="en-US" sz="2000" b="1" dirty="0">
                <a:solidFill>
                  <a:srgbClr val="FF0000"/>
                </a:solidFill>
              </a:rPr>
              <a:t>Glow to Arc Discharge</a:t>
            </a:r>
          </a:p>
          <a:p>
            <a:r>
              <a:rPr lang="en-US" b="1" dirty="0"/>
              <a:t>    Dust &amp; Impurities</a:t>
            </a:r>
          </a:p>
          <a:p>
            <a:r>
              <a:rPr lang="en-US" b="1" dirty="0"/>
              <a:t>    Corrosion</a:t>
            </a:r>
          </a:p>
          <a:p>
            <a:r>
              <a:rPr lang="en-US" b="1" dirty="0"/>
              <a:t>    Condensation of Vapor &amp; Water</a:t>
            </a:r>
          </a:p>
          <a:p>
            <a:endParaRPr lang="en-US" b="1" dirty="0"/>
          </a:p>
          <a:p>
            <a:pPr>
              <a:buFont typeface="Wingdings" pitchFamily="2" charset="2"/>
              <a:buChar char="Ø"/>
            </a:pPr>
            <a:r>
              <a:rPr lang="en-US" sz="2000" b="1" dirty="0">
                <a:solidFill>
                  <a:srgbClr val="FF0000"/>
                </a:solidFill>
              </a:rPr>
              <a:t>Spark Discharge</a:t>
            </a:r>
          </a:p>
          <a:p>
            <a:r>
              <a:rPr lang="en-US" b="1" dirty="0"/>
              <a:t>    Accidental contact with energized part     </a:t>
            </a:r>
          </a:p>
          <a:p>
            <a:r>
              <a:rPr lang="en-US" b="1" dirty="0"/>
              <a:t>    Dropping Tools</a:t>
            </a:r>
          </a:p>
          <a:p>
            <a:endParaRPr lang="en-US" b="1" dirty="0"/>
          </a:p>
          <a:p>
            <a:pPr>
              <a:buFont typeface="Wingdings" pitchFamily="2" charset="2"/>
              <a:buChar char="Ø"/>
            </a:pPr>
            <a:r>
              <a:rPr lang="en-US" sz="2000" b="1" dirty="0">
                <a:solidFill>
                  <a:srgbClr val="FF0000"/>
                </a:solidFill>
              </a:rPr>
              <a:t>Over Voltages across narrow-gaps</a:t>
            </a:r>
          </a:p>
          <a:p>
            <a:pPr>
              <a:buFont typeface="Wingdings" pitchFamily="2" charset="2"/>
              <a:buChar char="Ø"/>
            </a:pPr>
            <a:r>
              <a:rPr lang="en-US" sz="2000" b="1" dirty="0">
                <a:solidFill>
                  <a:srgbClr val="FF0000"/>
                </a:solidFill>
              </a:rPr>
              <a:t>Failure of Insulating materials </a:t>
            </a:r>
          </a:p>
          <a:p>
            <a:pPr>
              <a:buFont typeface="Wingdings" pitchFamily="2" charset="2"/>
              <a:buChar char="Ø"/>
            </a:pPr>
            <a:r>
              <a:rPr lang="en-US" sz="2000" b="1" dirty="0">
                <a:solidFill>
                  <a:srgbClr val="FF0000"/>
                </a:solidFill>
              </a:rPr>
              <a:t>Wirings Errors</a:t>
            </a:r>
          </a:p>
          <a:p>
            <a:pPr>
              <a:buFont typeface="Wingdings" pitchFamily="2" charset="2"/>
              <a:buChar char="Ø"/>
            </a:pPr>
            <a:r>
              <a:rPr lang="en-US" sz="2000" b="1" dirty="0">
                <a:solidFill>
                  <a:srgbClr val="FF0000"/>
                </a:solidFill>
              </a:rPr>
              <a:t>Improperly designed or Utilized </a:t>
            </a:r>
            <a:r>
              <a:rPr lang="en-US" sz="2000" b="1" dirty="0" err="1">
                <a:solidFill>
                  <a:srgbClr val="FF0000"/>
                </a:solidFill>
              </a:rPr>
              <a:t>Eqpt</a:t>
            </a:r>
            <a:r>
              <a:rPr lang="en-US" sz="2000" b="1" dirty="0">
                <a:solidFill>
                  <a:srgbClr val="FF0000"/>
                </a:solidFill>
              </a:rPr>
              <a:t>.</a:t>
            </a:r>
          </a:p>
          <a:p>
            <a:pPr>
              <a:buFont typeface="Wingdings" pitchFamily="2" charset="2"/>
              <a:buChar char="Ø"/>
            </a:pPr>
            <a:r>
              <a:rPr lang="en-US" sz="2000" b="1" dirty="0">
                <a:solidFill>
                  <a:srgbClr val="FF0000"/>
                </a:solidFill>
              </a:rPr>
              <a:t>Improper Work Procedure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2" name="Title 1"/>
          <p:cNvSpPr>
            <a:spLocks noGrp="1"/>
          </p:cNvSpPr>
          <p:nvPr>
            <p:ph type="title"/>
          </p:nvPr>
        </p:nvSpPr>
        <p:spPr>
          <a:xfrm>
            <a:off x="495300" y="655638"/>
            <a:ext cx="8915400" cy="792162"/>
          </a:xfrm>
        </p:spPr>
        <p:txBody>
          <a:bodyPr>
            <a:normAutofit fontScale="90000"/>
          </a:bodyPr>
          <a:lstStyle/>
          <a:p>
            <a:r>
              <a:rPr lang="en-US" sz="3000" b="1" dirty="0">
                <a:solidFill>
                  <a:srgbClr val="FF0000"/>
                </a:solidFill>
              </a:rPr>
              <a:t>WHAT ARE THE RISK EXPOSURE ACTIVITIES?</a:t>
            </a:r>
            <a:br>
              <a:rPr lang="en-US" sz="3000" b="1" dirty="0">
                <a:solidFill>
                  <a:srgbClr val="FF0000"/>
                </a:solidFill>
              </a:rPr>
            </a:br>
            <a:r>
              <a:rPr lang="en-US" sz="2000" b="1" dirty="0">
                <a:solidFill>
                  <a:srgbClr val="0070C0"/>
                </a:solidFill>
              </a:rPr>
              <a:t> Activities which involve Arc Flash Risks are:</a:t>
            </a:r>
          </a:p>
        </p:txBody>
      </p:sp>
      <p:pic>
        <p:nvPicPr>
          <p:cNvPr id="5122" name="Picture 2"/>
          <p:cNvPicPr>
            <a:picLocks noChangeAspect="1" noChangeArrowheads="1"/>
          </p:cNvPicPr>
          <p:nvPr/>
        </p:nvPicPr>
        <p:blipFill>
          <a:blip r:embed="rId3" cstate="print"/>
          <a:srcRect/>
          <a:stretch>
            <a:fillRect/>
          </a:stretch>
        </p:blipFill>
        <p:spPr bwMode="auto">
          <a:xfrm>
            <a:off x="555008" y="1594512"/>
            <a:ext cx="2857500" cy="1727200"/>
          </a:xfrm>
          <a:prstGeom prst="rect">
            <a:avLst/>
          </a:prstGeom>
          <a:noFill/>
          <a:ln w="9525">
            <a:noFill/>
            <a:miter lim="800000"/>
            <a:headEnd/>
            <a:tailEnd/>
          </a:ln>
          <a:effectLst/>
        </p:spPr>
      </p:pic>
      <p:pic>
        <p:nvPicPr>
          <p:cNvPr id="5123" name="Picture 3"/>
          <p:cNvPicPr>
            <a:picLocks noChangeAspect="1" noChangeArrowheads="1"/>
          </p:cNvPicPr>
          <p:nvPr/>
        </p:nvPicPr>
        <p:blipFill>
          <a:blip r:embed="rId4" cstate="print"/>
          <a:srcRect/>
          <a:stretch>
            <a:fillRect/>
          </a:stretch>
        </p:blipFill>
        <p:spPr bwMode="auto">
          <a:xfrm>
            <a:off x="3564908" y="1594512"/>
            <a:ext cx="2857500" cy="1727200"/>
          </a:xfrm>
          <a:prstGeom prst="rect">
            <a:avLst/>
          </a:prstGeom>
          <a:noFill/>
          <a:ln w="9525">
            <a:noFill/>
            <a:miter lim="800000"/>
            <a:headEnd/>
            <a:tailEnd/>
          </a:ln>
          <a:effectLst/>
        </p:spPr>
      </p:pic>
      <p:pic>
        <p:nvPicPr>
          <p:cNvPr id="5124" name="Picture 4"/>
          <p:cNvPicPr>
            <a:picLocks noChangeAspect="1" noChangeArrowheads="1"/>
          </p:cNvPicPr>
          <p:nvPr/>
        </p:nvPicPr>
        <p:blipFill>
          <a:blip r:embed="rId5" cstate="print"/>
          <a:srcRect/>
          <a:stretch>
            <a:fillRect/>
          </a:stretch>
        </p:blipFill>
        <p:spPr bwMode="auto">
          <a:xfrm>
            <a:off x="6574808" y="1594512"/>
            <a:ext cx="2857500" cy="1727200"/>
          </a:xfrm>
          <a:prstGeom prst="rect">
            <a:avLst/>
          </a:prstGeom>
          <a:noFill/>
          <a:ln w="9525">
            <a:noFill/>
            <a:miter lim="800000"/>
            <a:headEnd/>
            <a:tailEnd/>
          </a:ln>
          <a:effectLst/>
        </p:spPr>
      </p:pic>
      <p:pic>
        <p:nvPicPr>
          <p:cNvPr id="5125" name="Picture 5"/>
          <p:cNvPicPr>
            <a:picLocks noChangeAspect="1" noChangeArrowheads="1"/>
          </p:cNvPicPr>
          <p:nvPr/>
        </p:nvPicPr>
        <p:blipFill>
          <a:blip r:embed="rId6" cstate="print"/>
          <a:srcRect/>
          <a:stretch>
            <a:fillRect/>
          </a:stretch>
        </p:blipFill>
        <p:spPr bwMode="auto">
          <a:xfrm>
            <a:off x="555008" y="4126176"/>
            <a:ext cx="2857500" cy="1727200"/>
          </a:xfrm>
          <a:prstGeom prst="rect">
            <a:avLst/>
          </a:prstGeom>
          <a:noFill/>
          <a:ln w="9525">
            <a:noFill/>
            <a:miter lim="800000"/>
            <a:headEnd/>
            <a:tailEnd/>
          </a:ln>
          <a:effectLst/>
        </p:spPr>
      </p:pic>
      <p:pic>
        <p:nvPicPr>
          <p:cNvPr id="5126" name="Picture 6"/>
          <p:cNvPicPr>
            <a:picLocks noChangeAspect="1" noChangeArrowheads="1"/>
          </p:cNvPicPr>
          <p:nvPr/>
        </p:nvPicPr>
        <p:blipFill>
          <a:blip r:embed="rId7"/>
          <a:srcRect/>
          <a:stretch>
            <a:fillRect/>
          </a:stretch>
        </p:blipFill>
        <p:spPr bwMode="auto">
          <a:xfrm>
            <a:off x="3596658" y="4126176"/>
            <a:ext cx="2794000" cy="1727200"/>
          </a:xfrm>
          <a:prstGeom prst="rect">
            <a:avLst/>
          </a:prstGeom>
          <a:noFill/>
          <a:ln w="9525">
            <a:noFill/>
            <a:miter lim="800000"/>
            <a:headEnd/>
            <a:tailEnd/>
          </a:ln>
          <a:effectLst/>
        </p:spPr>
      </p:pic>
      <p:pic>
        <p:nvPicPr>
          <p:cNvPr id="5127" name="Picture 7"/>
          <p:cNvPicPr>
            <a:picLocks noChangeAspect="1" noChangeArrowheads="1"/>
          </p:cNvPicPr>
          <p:nvPr/>
        </p:nvPicPr>
        <p:blipFill>
          <a:blip r:embed="rId8" cstate="print"/>
          <a:srcRect/>
          <a:stretch>
            <a:fillRect/>
          </a:stretch>
        </p:blipFill>
        <p:spPr bwMode="auto">
          <a:xfrm>
            <a:off x="6574808" y="4126176"/>
            <a:ext cx="2857500" cy="1727200"/>
          </a:xfrm>
          <a:prstGeom prst="rect">
            <a:avLst/>
          </a:prstGeom>
          <a:noFill/>
          <a:ln w="9525">
            <a:noFill/>
            <a:miter lim="800000"/>
            <a:headEnd/>
            <a:tailEnd/>
          </a:ln>
          <a:effectLst/>
        </p:spPr>
      </p:pic>
      <p:sp>
        <p:nvSpPr>
          <p:cNvPr id="11" name="TextBox 10"/>
          <p:cNvSpPr txBox="1"/>
          <p:nvPr/>
        </p:nvSpPr>
        <p:spPr>
          <a:xfrm>
            <a:off x="426488" y="3265224"/>
            <a:ext cx="3124200" cy="646331"/>
          </a:xfrm>
          <a:prstGeom prst="rect">
            <a:avLst/>
          </a:prstGeom>
          <a:noFill/>
        </p:spPr>
        <p:txBody>
          <a:bodyPr wrap="square" rtlCol="0">
            <a:spAutoFit/>
          </a:bodyPr>
          <a:lstStyle/>
          <a:p>
            <a:pPr algn="ctr"/>
            <a:r>
              <a:rPr lang="en-US" dirty="0"/>
              <a:t>Racking in and out of draw-out </a:t>
            </a:r>
          </a:p>
          <a:p>
            <a:pPr algn="ctr"/>
            <a:r>
              <a:rPr lang="en-US" dirty="0"/>
              <a:t>circuit breakers.</a:t>
            </a:r>
          </a:p>
        </p:txBody>
      </p:sp>
      <p:sp>
        <p:nvSpPr>
          <p:cNvPr id="12" name="TextBox 11"/>
          <p:cNvSpPr txBox="1"/>
          <p:nvPr/>
        </p:nvSpPr>
        <p:spPr>
          <a:xfrm>
            <a:off x="3458568" y="3269437"/>
            <a:ext cx="3124200" cy="646331"/>
          </a:xfrm>
          <a:prstGeom prst="rect">
            <a:avLst/>
          </a:prstGeom>
          <a:noFill/>
        </p:spPr>
        <p:txBody>
          <a:bodyPr wrap="square" rtlCol="0">
            <a:spAutoFit/>
          </a:bodyPr>
          <a:lstStyle/>
          <a:p>
            <a:pPr algn="ctr"/>
            <a:r>
              <a:rPr lang="en-US" dirty="0"/>
              <a:t>Removing or installing </a:t>
            </a:r>
          </a:p>
          <a:p>
            <a:pPr algn="ctr"/>
            <a:r>
              <a:rPr lang="en-US" dirty="0"/>
              <a:t>Circuit Breakers </a:t>
            </a:r>
          </a:p>
        </p:txBody>
      </p:sp>
      <p:sp>
        <p:nvSpPr>
          <p:cNvPr id="13" name="TextBox 12"/>
          <p:cNvSpPr txBox="1"/>
          <p:nvPr/>
        </p:nvSpPr>
        <p:spPr>
          <a:xfrm>
            <a:off x="6463352" y="3270912"/>
            <a:ext cx="3124200" cy="646331"/>
          </a:xfrm>
          <a:prstGeom prst="rect">
            <a:avLst/>
          </a:prstGeom>
          <a:noFill/>
        </p:spPr>
        <p:txBody>
          <a:bodyPr wrap="square" rtlCol="0">
            <a:spAutoFit/>
          </a:bodyPr>
          <a:lstStyle/>
          <a:p>
            <a:pPr algn="ctr"/>
            <a:r>
              <a:rPr lang="en-US" dirty="0"/>
              <a:t>Removing panel covers for </a:t>
            </a:r>
          </a:p>
          <a:p>
            <a:pPr algn="ctr"/>
            <a:r>
              <a:rPr lang="en-US" dirty="0"/>
              <a:t>inspections.</a:t>
            </a:r>
          </a:p>
        </p:txBody>
      </p:sp>
      <p:sp>
        <p:nvSpPr>
          <p:cNvPr id="14" name="TextBox 13"/>
          <p:cNvSpPr txBox="1"/>
          <p:nvPr/>
        </p:nvSpPr>
        <p:spPr>
          <a:xfrm>
            <a:off x="429904" y="5820768"/>
            <a:ext cx="3124200" cy="646331"/>
          </a:xfrm>
          <a:prstGeom prst="rect">
            <a:avLst/>
          </a:prstGeom>
          <a:noFill/>
        </p:spPr>
        <p:txBody>
          <a:bodyPr wrap="square" rtlCol="0">
            <a:spAutoFit/>
          </a:bodyPr>
          <a:lstStyle/>
          <a:p>
            <a:pPr algn="ctr"/>
            <a:r>
              <a:rPr lang="en-US" dirty="0"/>
              <a:t>Removing or installing </a:t>
            </a:r>
          </a:p>
          <a:p>
            <a:pPr algn="ctr"/>
            <a:r>
              <a:rPr lang="en-US" dirty="0"/>
              <a:t>Fuses</a:t>
            </a:r>
          </a:p>
        </p:txBody>
      </p:sp>
      <p:sp>
        <p:nvSpPr>
          <p:cNvPr id="15" name="TextBox 14"/>
          <p:cNvSpPr txBox="1"/>
          <p:nvPr/>
        </p:nvSpPr>
        <p:spPr>
          <a:xfrm>
            <a:off x="3450608" y="5823040"/>
            <a:ext cx="3124200" cy="369332"/>
          </a:xfrm>
          <a:prstGeom prst="rect">
            <a:avLst/>
          </a:prstGeom>
          <a:noFill/>
        </p:spPr>
        <p:txBody>
          <a:bodyPr wrap="square" rtlCol="0">
            <a:spAutoFit/>
          </a:bodyPr>
          <a:lstStyle/>
          <a:p>
            <a:pPr algn="ctr"/>
            <a:r>
              <a:rPr lang="en-US" dirty="0"/>
              <a:t>Applying safety guards.</a:t>
            </a:r>
          </a:p>
        </p:txBody>
      </p:sp>
      <p:sp>
        <p:nvSpPr>
          <p:cNvPr id="18" name="TextBox 17"/>
          <p:cNvSpPr txBox="1"/>
          <p:nvPr/>
        </p:nvSpPr>
        <p:spPr>
          <a:xfrm>
            <a:off x="6422408" y="5826456"/>
            <a:ext cx="3124200" cy="646331"/>
          </a:xfrm>
          <a:prstGeom prst="rect">
            <a:avLst/>
          </a:prstGeom>
          <a:noFill/>
        </p:spPr>
        <p:txBody>
          <a:bodyPr wrap="square" rtlCol="0">
            <a:spAutoFit/>
          </a:bodyPr>
          <a:lstStyle/>
          <a:p>
            <a:pPr algn="ctr"/>
            <a:r>
              <a:rPr lang="en-US" dirty="0"/>
              <a:t>Low voltage testing and </a:t>
            </a:r>
          </a:p>
          <a:p>
            <a:pPr algn="ctr"/>
            <a:r>
              <a:rPr lang="en-US" dirty="0"/>
              <a:t>Diagnostics.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2" name="Title 1"/>
          <p:cNvSpPr>
            <a:spLocks noGrp="1"/>
          </p:cNvSpPr>
          <p:nvPr>
            <p:ph type="title"/>
          </p:nvPr>
        </p:nvSpPr>
        <p:spPr>
          <a:xfrm>
            <a:off x="495300" y="533400"/>
            <a:ext cx="8915400" cy="1143000"/>
          </a:xfrm>
        </p:spPr>
        <p:txBody>
          <a:bodyPr>
            <a:normAutofit/>
          </a:bodyPr>
          <a:lstStyle/>
          <a:p>
            <a:r>
              <a:rPr lang="en-US" sz="3000" b="1" dirty="0">
                <a:solidFill>
                  <a:srgbClr val="FF0000"/>
                </a:solidFill>
              </a:rPr>
              <a:t>WHAT ARE THE POTENTIAL HAZARDS?  </a:t>
            </a:r>
            <a:br>
              <a:rPr lang="en-US" sz="3000" b="1" dirty="0">
                <a:solidFill>
                  <a:srgbClr val="FF0000"/>
                </a:solidFill>
              </a:rPr>
            </a:br>
            <a:r>
              <a:rPr lang="en-US" sz="2600" b="1" dirty="0">
                <a:solidFill>
                  <a:srgbClr val="0070C0"/>
                </a:solidFill>
              </a:rPr>
              <a:t>Electrical Arc</a:t>
            </a:r>
          </a:p>
        </p:txBody>
      </p:sp>
      <p:pic>
        <p:nvPicPr>
          <p:cNvPr id="6146" name="Picture 2"/>
          <p:cNvPicPr>
            <a:picLocks noChangeAspect="1" noChangeArrowheads="1"/>
          </p:cNvPicPr>
          <p:nvPr/>
        </p:nvPicPr>
        <p:blipFill>
          <a:blip r:embed="rId3" cstate="print"/>
          <a:srcRect/>
          <a:stretch>
            <a:fillRect/>
          </a:stretch>
        </p:blipFill>
        <p:spPr bwMode="auto">
          <a:xfrm>
            <a:off x="1676400" y="1823112"/>
            <a:ext cx="6553200" cy="2665023"/>
          </a:xfrm>
          <a:prstGeom prst="rect">
            <a:avLst/>
          </a:prstGeom>
          <a:noFill/>
          <a:ln w="9525">
            <a:noFill/>
            <a:miter lim="800000"/>
            <a:headEnd/>
            <a:tailEnd/>
          </a:ln>
          <a:effectLst/>
        </p:spPr>
      </p:pic>
      <p:sp>
        <p:nvSpPr>
          <p:cNvPr id="6" name="TextBox 5"/>
          <p:cNvSpPr txBox="1"/>
          <p:nvPr/>
        </p:nvSpPr>
        <p:spPr>
          <a:xfrm>
            <a:off x="1143000" y="4699376"/>
            <a:ext cx="7620000" cy="369332"/>
          </a:xfrm>
          <a:prstGeom prst="rect">
            <a:avLst/>
          </a:prstGeom>
          <a:noFill/>
        </p:spPr>
        <p:txBody>
          <a:bodyPr wrap="square" rtlCol="0">
            <a:spAutoFit/>
          </a:bodyPr>
          <a:lstStyle/>
          <a:p>
            <a:pPr algn="ctr"/>
            <a:r>
              <a:rPr lang="en-US" b="1" dirty="0"/>
              <a:t>The danger from an arc flash can be one or more of several different hazards.</a:t>
            </a:r>
          </a:p>
        </p:txBody>
      </p:sp>
      <p:sp>
        <p:nvSpPr>
          <p:cNvPr id="7" name="TextBox 6"/>
          <p:cNvSpPr txBox="1"/>
          <p:nvPr/>
        </p:nvSpPr>
        <p:spPr>
          <a:xfrm>
            <a:off x="334368" y="5132696"/>
            <a:ext cx="4800600" cy="1579920"/>
          </a:xfrm>
          <a:prstGeom prst="rect">
            <a:avLst/>
          </a:prstGeom>
          <a:noFill/>
        </p:spPr>
        <p:txBody>
          <a:bodyPr wrap="square" rtlCol="0">
            <a:spAutoFit/>
          </a:bodyPr>
          <a:lstStyle/>
          <a:p>
            <a:pPr>
              <a:spcAft>
                <a:spcPts val="500"/>
              </a:spcAft>
              <a:buClr>
                <a:srgbClr val="FF0000"/>
              </a:buClr>
              <a:buFont typeface="Wingdings" pitchFamily="2" charset="2"/>
              <a:buChar char="Ø"/>
            </a:pPr>
            <a:r>
              <a:rPr lang="en-US" sz="1600" dirty="0"/>
              <a:t>Extreme temperatures up to 12000 deg C. at the core.</a:t>
            </a:r>
          </a:p>
          <a:p>
            <a:pPr>
              <a:spcAft>
                <a:spcPts val="500"/>
              </a:spcAft>
              <a:buClr>
                <a:srgbClr val="FF0000"/>
              </a:buClr>
              <a:buFont typeface="Wingdings" pitchFamily="2" charset="2"/>
              <a:buChar char="Ø"/>
            </a:pPr>
            <a:r>
              <a:rPr lang="en-US" sz="1600" dirty="0"/>
              <a:t>Explosive forces (pressure wave).</a:t>
            </a:r>
          </a:p>
          <a:p>
            <a:pPr>
              <a:spcAft>
                <a:spcPts val="500"/>
              </a:spcAft>
              <a:buClr>
                <a:srgbClr val="FF0000"/>
              </a:buClr>
              <a:buFont typeface="Wingdings" pitchFamily="2" charset="2"/>
              <a:buChar char="Ø"/>
            </a:pPr>
            <a:r>
              <a:rPr lang="en-US" sz="1600" dirty="0"/>
              <a:t>High noise levels.</a:t>
            </a:r>
          </a:p>
          <a:p>
            <a:pPr>
              <a:spcAft>
                <a:spcPts val="500"/>
              </a:spcAft>
              <a:buClr>
                <a:srgbClr val="FF0000"/>
              </a:buClr>
              <a:buFont typeface="Wingdings" pitchFamily="2" charset="2"/>
              <a:buChar char="Ø"/>
            </a:pPr>
            <a:r>
              <a:rPr lang="en-US" sz="1600" dirty="0"/>
              <a:t>Very bright light including Ultra Violet light.</a:t>
            </a:r>
          </a:p>
          <a:p>
            <a:pPr>
              <a:spcAft>
                <a:spcPts val="500"/>
              </a:spcAft>
              <a:buClr>
                <a:srgbClr val="FF0000"/>
              </a:buClr>
            </a:pPr>
            <a:endParaRPr lang="en-US" sz="1600" dirty="0"/>
          </a:p>
        </p:txBody>
      </p:sp>
      <p:sp>
        <p:nvSpPr>
          <p:cNvPr id="8" name="TextBox 7"/>
          <p:cNvSpPr txBox="1"/>
          <p:nvPr/>
        </p:nvSpPr>
        <p:spPr>
          <a:xfrm>
            <a:off x="5235048" y="5132696"/>
            <a:ext cx="4572000" cy="1269578"/>
          </a:xfrm>
          <a:prstGeom prst="rect">
            <a:avLst/>
          </a:prstGeom>
          <a:noFill/>
        </p:spPr>
        <p:txBody>
          <a:bodyPr wrap="square" rtlCol="0">
            <a:spAutoFit/>
          </a:bodyPr>
          <a:lstStyle/>
          <a:p>
            <a:pPr>
              <a:spcAft>
                <a:spcPts val="500"/>
              </a:spcAft>
              <a:buClr>
                <a:srgbClr val="FF0000"/>
              </a:buClr>
              <a:buFont typeface="Wingdings" pitchFamily="2" charset="2"/>
              <a:buChar char="Ø"/>
            </a:pPr>
            <a:r>
              <a:rPr lang="en-US" sz="1600" dirty="0"/>
              <a:t>Emission of plasma.</a:t>
            </a:r>
          </a:p>
          <a:p>
            <a:pPr>
              <a:spcAft>
                <a:spcPts val="500"/>
              </a:spcAft>
              <a:buClr>
                <a:srgbClr val="FF0000"/>
              </a:buClr>
              <a:buFont typeface="Wingdings" pitchFamily="2" charset="2"/>
              <a:buChar char="Ø"/>
            </a:pPr>
            <a:r>
              <a:rPr lang="en-US" sz="1600" dirty="0"/>
              <a:t>Toxic smoke and fumes.</a:t>
            </a:r>
          </a:p>
          <a:p>
            <a:pPr>
              <a:spcAft>
                <a:spcPts val="500"/>
              </a:spcAft>
              <a:buClr>
                <a:srgbClr val="FF0000"/>
              </a:buClr>
              <a:buFont typeface="Wingdings" pitchFamily="2" charset="2"/>
              <a:buChar char="Ø"/>
            </a:pPr>
            <a:r>
              <a:rPr lang="en-US" sz="1600" dirty="0"/>
              <a:t>Fast moving debris.</a:t>
            </a:r>
          </a:p>
          <a:p>
            <a:pPr>
              <a:spcAft>
                <a:spcPts val="500"/>
              </a:spcAft>
              <a:buClr>
                <a:srgbClr val="FF0000"/>
              </a:buClr>
              <a:buFont typeface="Wingdings" pitchFamily="2" charset="2"/>
              <a:buChar char="Ø"/>
            </a:pPr>
            <a:r>
              <a:rPr lang="en-US" sz="1600" dirty="0"/>
              <a:t>Hot liquids (in oil cooled or insulated equipment).</a:t>
            </a:r>
          </a:p>
        </p:txBody>
      </p:sp>
      <p:sp>
        <p:nvSpPr>
          <p:cNvPr id="9" name="TextBox 8"/>
          <p:cNvSpPr txBox="1"/>
          <p:nvPr/>
        </p:nvSpPr>
        <p:spPr>
          <a:xfrm>
            <a:off x="1740096" y="1961094"/>
            <a:ext cx="1981200" cy="338554"/>
          </a:xfrm>
          <a:prstGeom prst="rect">
            <a:avLst/>
          </a:prstGeom>
          <a:noFill/>
        </p:spPr>
        <p:txBody>
          <a:bodyPr wrap="square" rtlCol="0">
            <a:spAutoFit/>
          </a:bodyPr>
          <a:lstStyle/>
          <a:p>
            <a:pPr algn="ctr"/>
            <a:r>
              <a:rPr lang="en-US" sz="1600" b="1" dirty="0"/>
              <a:t>12,000 Degree C</a:t>
            </a:r>
          </a:p>
        </p:txBody>
      </p:sp>
      <p:sp>
        <p:nvSpPr>
          <p:cNvPr id="10" name="TextBox 9"/>
          <p:cNvSpPr txBox="1"/>
          <p:nvPr/>
        </p:nvSpPr>
        <p:spPr>
          <a:xfrm>
            <a:off x="4827896" y="1801504"/>
            <a:ext cx="2209800" cy="338554"/>
          </a:xfrm>
          <a:prstGeom prst="rect">
            <a:avLst/>
          </a:prstGeom>
          <a:noFill/>
        </p:spPr>
        <p:txBody>
          <a:bodyPr wrap="square" rtlCol="0">
            <a:spAutoFit/>
          </a:bodyPr>
          <a:lstStyle/>
          <a:p>
            <a:pPr algn="ctr"/>
            <a:r>
              <a:rPr lang="en-US" sz="1600" b="1" dirty="0">
                <a:solidFill>
                  <a:schemeClr val="bg1"/>
                </a:solidFill>
              </a:rPr>
              <a:t>Molten Metal</a:t>
            </a:r>
          </a:p>
        </p:txBody>
      </p:sp>
      <p:sp>
        <p:nvSpPr>
          <p:cNvPr id="11" name="TextBox 10"/>
          <p:cNvSpPr txBox="1"/>
          <p:nvPr/>
        </p:nvSpPr>
        <p:spPr>
          <a:xfrm>
            <a:off x="5445456" y="2299648"/>
            <a:ext cx="2590800" cy="338554"/>
          </a:xfrm>
          <a:prstGeom prst="rect">
            <a:avLst/>
          </a:prstGeom>
          <a:noFill/>
        </p:spPr>
        <p:txBody>
          <a:bodyPr wrap="square" rtlCol="0">
            <a:spAutoFit/>
          </a:bodyPr>
          <a:lstStyle/>
          <a:p>
            <a:pPr algn="ctr"/>
            <a:r>
              <a:rPr lang="en-US" sz="1600" b="1" dirty="0">
                <a:solidFill>
                  <a:schemeClr val="bg1"/>
                </a:solidFill>
              </a:rPr>
              <a:t>Pressure Shock Waves</a:t>
            </a:r>
          </a:p>
        </p:txBody>
      </p:sp>
      <p:sp>
        <p:nvSpPr>
          <p:cNvPr id="12" name="TextBox 11"/>
          <p:cNvSpPr txBox="1"/>
          <p:nvPr/>
        </p:nvSpPr>
        <p:spPr>
          <a:xfrm>
            <a:off x="5542120" y="2807254"/>
            <a:ext cx="2971800" cy="338554"/>
          </a:xfrm>
          <a:prstGeom prst="rect">
            <a:avLst/>
          </a:prstGeom>
          <a:noFill/>
        </p:spPr>
        <p:txBody>
          <a:bodyPr wrap="square" rtlCol="0">
            <a:spAutoFit/>
          </a:bodyPr>
          <a:lstStyle/>
          <a:p>
            <a:pPr algn="ctr"/>
            <a:r>
              <a:rPr lang="en-US" sz="1600" b="1" dirty="0">
                <a:solidFill>
                  <a:schemeClr val="bg1"/>
                </a:solidFill>
              </a:rPr>
              <a:t>Deafening Sound Waves</a:t>
            </a:r>
          </a:p>
        </p:txBody>
      </p:sp>
      <p:sp>
        <p:nvSpPr>
          <p:cNvPr id="13" name="TextBox 12"/>
          <p:cNvSpPr txBox="1"/>
          <p:nvPr/>
        </p:nvSpPr>
        <p:spPr>
          <a:xfrm>
            <a:off x="6125568" y="3380096"/>
            <a:ext cx="1447800" cy="338554"/>
          </a:xfrm>
          <a:prstGeom prst="rect">
            <a:avLst/>
          </a:prstGeom>
          <a:noFill/>
        </p:spPr>
        <p:txBody>
          <a:bodyPr wrap="square" rtlCol="0">
            <a:spAutoFit/>
          </a:bodyPr>
          <a:lstStyle/>
          <a:p>
            <a:pPr algn="ctr"/>
            <a:r>
              <a:rPr lang="en-US" sz="1600" b="1" dirty="0">
                <a:solidFill>
                  <a:schemeClr val="bg1"/>
                </a:solidFill>
              </a:rPr>
              <a:t>Shrapnel</a:t>
            </a:r>
          </a:p>
        </p:txBody>
      </p:sp>
      <p:sp>
        <p:nvSpPr>
          <p:cNvPr id="14" name="TextBox 13"/>
          <p:cNvSpPr txBox="1"/>
          <p:nvPr/>
        </p:nvSpPr>
        <p:spPr>
          <a:xfrm>
            <a:off x="4781264" y="3796352"/>
            <a:ext cx="3200400" cy="323165"/>
          </a:xfrm>
          <a:prstGeom prst="rect">
            <a:avLst/>
          </a:prstGeom>
          <a:noFill/>
        </p:spPr>
        <p:txBody>
          <a:bodyPr wrap="square" rtlCol="0">
            <a:spAutoFit/>
          </a:bodyPr>
          <a:lstStyle/>
          <a:p>
            <a:pPr algn="ctr"/>
            <a:r>
              <a:rPr lang="en-US" sz="1500" b="1" dirty="0"/>
              <a:t>Hot Toxic Air - Rapid Expansion</a:t>
            </a:r>
          </a:p>
        </p:txBody>
      </p:sp>
      <p:sp>
        <p:nvSpPr>
          <p:cNvPr id="15" name="TextBox 14"/>
          <p:cNvSpPr txBox="1"/>
          <p:nvPr/>
        </p:nvSpPr>
        <p:spPr>
          <a:xfrm>
            <a:off x="4218296" y="4163704"/>
            <a:ext cx="1905000" cy="338554"/>
          </a:xfrm>
          <a:prstGeom prst="rect">
            <a:avLst/>
          </a:prstGeom>
          <a:noFill/>
        </p:spPr>
        <p:txBody>
          <a:bodyPr wrap="square" rtlCol="0">
            <a:spAutoFit/>
          </a:bodyPr>
          <a:lstStyle/>
          <a:p>
            <a:pPr algn="ctr"/>
            <a:r>
              <a:rPr lang="en-US" sz="1600" b="1" dirty="0"/>
              <a:t>Blinding Light</a:t>
            </a:r>
          </a:p>
        </p:txBody>
      </p:sp>
      <p:sp>
        <p:nvSpPr>
          <p:cNvPr id="16" name="TextBox 15"/>
          <p:cNvSpPr txBox="1"/>
          <p:nvPr/>
        </p:nvSpPr>
        <p:spPr>
          <a:xfrm>
            <a:off x="1575176" y="3513160"/>
            <a:ext cx="1828800" cy="954107"/>
          </a:xfrm>
          <a:prstGeom prst="rect">
            <a:avLst/>
          </a:prstGeom>
          <a:noFill/>
        </p:spPr>
        <p:txBody>
          <a:bodyPr wrap="square" rtlCol="0">
            <a:spAutoFit/>
          </a:bodyPr>
          <a:lstStyle/>
          <a:p>
            <a:pPr algn="ctr"/>
            <a:r>
              <a:rPr lang="en-US" sz="1400" b="1" dirty="0"/>
              <a:t>Copper Vapor</a:t>
            </a:r>
          </a:p>
          <a:p>
            <a:pPr algn="ctr"/>
            <a:r>
              <a:rPr lang="en-US" sz="1400" b="1" dirty="0"/>
              <a:t>Solid to Vapor</a:t>
            </a:r>
          </a:p>
          <a:p>
            <a:pPr algn="ctr"/>
            <a:r>
              <a:rPr lang="en-US" sz="1400" b="1" dirty="0"/>
              <a:t>Expands</a:t>
            </a:r>
          </a:p>
          <a:p>
            <a:pPr algn="ctr"/>
            <a:r>
              <a:rPr lang="en-US" sz="1400" b="1" dirty="0"/>
              <a:t>67,000 times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5" name="TextBox 4"/>
          <p:cNvSpPr txBox="1"/>
          <p:nvPr/>
        </p:nvSpPr>
        <p:spPr>
          <a:xfrm>
            <a:off x="457200" y="838200"/>
            <a:ext cx="5867400" cy="3477875"/>
          </a:xfrm>
          <a:prstGeom prst="rect">
            <a:avLst/>
          </a:prstGeom>
          <a:noFill/>
        </p:spPr>
        <p:txBody>
          <a:bodyPr wrap="square" rtlCol="0">
            <a:spAutoFit/>
          </a:bodyPr>
          <a:lstStyle/>
          <a:p>
            <a:r>
              <a:rPr lang="en-US" sz="2000" b="1" dirty="0">
                <a:solidFill>
                  <a:srgbClr val="FF0000"/>
                </a:solidFill>
              </a:rPr>
              <a:t>Primary – Heat and Light	</a:t>
            </a:r>
          </a:p>
          <a:p>
            <a:pPr>
              <a:buClr>
                <a:srgbClr val="0000FF"/>
              </a:buClr>
              <a:buSzPct val="100000"/>
              <a:buFont typeface="Wingdings" pitchFamily="2" charset="2"/>
              <a:buChar char="Ø"/>
            </a:pPr>
            <a:r>
              <a:rPr lang="en-US" sz="1600" dirty="0"/>
              <a:t>    Intense UV Light – Blindness.</a:t>
            </a:r>
          </a:p>
          <a:p>
            <a:pPr>
              <a:buClr>
                <a:srgbClr val="0000FF"/>
              </a:buClr>
              <a:buSzPct val="100000"/>
              <a:buFont typeface="Wingdings" pitchFamily="2" charset="2"/>
              <a:buChar char="Ø"/>
            </a:pPr>
            <a:r>
              <a:rPr lang="en-US" sz="1600" dirty="0"/>
              <a:t>    Intense Heat – Severe Burns &amp; Lung </a:t>
            </a:r>
          </a:p>
          <a:p>
            <a:pPr>
              <a:buClr>
                <a:srgbClr val="0000FF"/>
              </a:buClr>
              <a:buSzPct val="100000"/>
            </a:pPr>
            <a:r>
              <a:rPr lang="en-US" sz="1600" dirty="0"/>
              <a:t>       damage due to inhalation of extremely </a:t>
            </a:r>
          </a:p>
          <a:p>
            <a:pPr>
              <a:buClr>
                <a:srgbClr val="0000FF"/>
              </a:buClr>
              <a:buSzPct val="100000"/>
            </a:pPr>
            <a:r>
              <a:rPr lang="en-US" sz="1600" dirty="0"/>
              <a:t>       Hot air, Molten metal and Toxic fumes.</a:t>
            </a:r>
          </a:p>
          <a:p>
            <a:endParaRPr lang="en-US" dirty="0"/>
          </a:p>
          <a:p>
            <a:r>
              <a:rPr lang="en-US" sz="2000" b="1" dirty="0">
                <a:solidFill>
                  <a:srgbClr val="FF0000"/>
                </a:solidFill>
              </a:rPr>
              <a:t>Secondary – Pressure, Auditory and Projectile</a:t>
            </a:r>
          </a:p>
          <a:p>
            <a:pPr>
              <a:buClr>
                <a:srgbClr val="0000FF"/>
              </a:buClr>
              <a:buFont typeface="Wingdings" pitchFamily="2" charset="2"/>
              <a:buChar char="Ø"/>
            </a:pPr>
            <a:r>
              <a:rPr lang="en-US" sz="1600" dirty="0"/>
              <a:t>    Intense Pressure (2000lb/ft2).</a:t>
            </a:r>
          </a:p>
          <a:p>
            <a:pPr>
              <a:buClr>
                <a:srgbClr val="0000FF"/>
              </a:buClr>
              <a:buFont typeface="Wingdings" pitchFamily="2" charset="2"/>
              <a:buChar char="Ø"/>
            </a:pPr>
            <a:r>
              <a:rPr lang="en-US" sz="1600" dirty="0"/>
              <a:t>    Throws workers across the room.</a:t>
            </a:r>
          </a:p>
          <a:p>
            <a:pPr>
              <a:buClr>
                <a:srgbClr val="0000FF"/>
              </a:buClr>
              <a:buFont typeface="Wingdings" pitchFamily="2" charset="2"/>
              <a:buChar char="Ø"/>
            </a:pPr>
            <a:r>
              <a:rPr lang="en-US" sz="1600" dirty="0"/>
              <a:t>    Intense Sound Blast (160 dB).</a:t>
            </a:r>
          </a:p>
          <a:p>
            <a:pPr>
              <a:buClr>
                <a:srgbClr val="0000FF"/>
              </a:buClr>
              <a:buFont typeface="Wingdings" pitchFamily="2" charset="2"/>
              <a:buChar char="Ø"/>
            </a:pPr>
            <a:r>
              <a:rPr lang="en-US" sz="1600" dirty="0"/>
              <a:t>    Deafness, Memory loss and Brain Damage.</a:t>
            </a:r>
          </a:p>
          <a:p>
            <a:pPr>
              <a:buClr>
                <a:srgbClr val="0000FF"/>
              </a:buClr>
              <a:buFont typeface="Wingdings" pitchFamily="2" charset="2"/>
              <a:buChar char="Ø"/>
            </a:pPr>
            <a:r>
              <a:rPr lang="en-US" sz="1600" dirty="0"/>
              <a:t>    High Velocity Projectiles (700mph).</a:t>
            </a:r>
          </a:p>
          <a:p>
            <a:pPr>
              <a:buClr>
                <a:srgbClr val="0000FF"/>
              </a:buClr>
              <a:buFont typeface="Wingdings" pitchFamily="2" charset="2"/>
              <a:buChar char="Ø"/>
            </a:pPr>
            <a:r>
              <a:rPr lang="en-US" sz="1600" dirty="0"/>
              <a:t>    Blast shrapnel can penetrate the body</a:t>
            </a:r>
            <a:r>
              <a:rPr lang="en-US" dirty="0"/>
              <a:t>.</a:t>
            </a:r>
          </a:p>
        </p:txBody>
      </p:sp>
      <p:sp>
        <p:nvSpPr>
          <p:cNvPr id="6" name="Rounded Rectangle 5"/>
          <p:cNvSpPr/>
          <p:nvPr/>
        </p:nvSpPr>
        <p:spPr>
          <a:xfrm>
            <a:off x="5791200" y="1365912"/>
            <a:ext cx="3810000" cy="2819400"/>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562600" y="846160"/>
            <a:ext cx="4191000" cy="563562"/>
          </a:xfrm>
        </p:spPr>
        <p:txBody>
          <a:bodyPr>
            <a:normAutofit/>
          </a:bodyPr>
          <a:lstStyle/>
          <a:p>
            <a:r>
              <a:rPr lang="en-US" sz="2600" b="1" dirty="0">
                <a:solidFill>
                  <a:srgbClr val="FF0000"/>
                </a:solidFill>
              </a:rPr>
              <a:t>STAGED ARC FLASH TEST</a:t>
            </a:r>
          </a:p>
        </p:txBody>
      </p:sp>
      <p:pic>
        <p:nvPicPr>
          <p:cNvPr id="7170" name="Picture 2"/>
          <p:cNvPicPr>
            <a:picLocks noChangeAspect="1" noChangeArrowheads="1"/>
          </p:cNvPicPr>
          <p:nvPr/>
        </p:nvPicPr>
        <p:blipFill>
          <a:blip r:embed="rId3" cstate="print"/>
          <a:srcRect/>
          <a:stretch>
            <a:fillRect/>
          </a:stretch>
        </p:blipFill>
        <p:spPr bwMode="auto">
          <a:xfrm>
            <a:off x="6068090" y="1594512"/>
            <a:ext cx="1608774" cy="1748613"/>
          </a:xfrm>
          <a:prstGeom prst="rect">
            <a:avLst/>
          </a:prstGeom>
          <a:noFill/>
          <a:ln w="9525">
            <a:noFill/>
            <a:miter lim="800000"/>
            <a:headEnd/>
            <a:tailEnd/>
          </a:ln>
          <a:effectLst/>
        </p:spPr>
      </p:pic>
      <p:pic>
        <p:nvPicPr>
          <p:cNvPr id="7171" name="Picture 3"/>
          <p:cNvPicPr>
            <a:picLocks noChangeAspect="1" noChangeArrowheads="1"/>
          </p:cNvPicPr>
          <p:nvPr/>
        </p:nvPicPr>
        <p:blipFill>
          <a:blip r:embed="rId4" cstate="print"/>
          <a:srcRect/>
          <a:stretch>
            <a:fillRect/>
          </a:stretch>
        </p:blipFill>
        <p:spPr bwMode="auto">
          <a:xfrm>
            <a:off x="7903192" y="1594512"/>
            <a:ext cx="1447800" cy="1762052"/>
          </a:xfrm>
          <a:prstGeom prst="rect">
            <a:avLst/>
          </a:prstGeom>
          <a:noFill/>
          <a:ln w="9525">
            <a:noFill/>
            <a:miter lim="800000"/>
            <a:headEnd/>
            <a:tailEnd/>
          </a:ln>
          <a:effectLst/>
        </p:spPr>
      </p:pic>
      <p:sp>
        <p:nvSpPr>
          <p:cNvPr id="9" name="TextBox 8"/>
          <p:cNvSpPr txBox="1"/>
          <p:nvPr/>
        </p:nvSpPr>
        <p:spPr>
          <a:xfrm>
            <a:off x="5693392" y="3347112"/>
            <a:ext cx="2362200" cy="738664"/>
          </a:xfrm>
          <a:prstGeom prst="rect">
            <a:avLst/>
          </a:prstGeom>
          <a:noFill/>
        </p:spPr>
        <p:txBody>
          <a:bodyPr wrap="square" rtlCol="0">
            <a:spAutoFit/>
          </a:bodyPr>
          <a:lstStyle/>
          <a:p>
            <a:pPr algn="ctr"/>
            <a:r>
              <a:rPr lang="en-US" sz="1400" b="1" dirty="0"/>
              <a:t>Bright, intense flash </a:t>
            </a:r>
          </a:p>
          <a:p>
            <a:pPr algn="ctr"/>
            <a:r>
              <a:rPr lang="en-US" sz="1400" b="1" dirty="0"/>
              <a:t>engulfs the  worker on </a:t>
            </a:r>
          </a:p>
          <a:p>
            <a:pPr algn="ctr"/>
            <a:r>
              <a:rPr lang="en-US" sz="1400" b="1" dirty="0"/>
              <a:t>exposure to arc blast</a:t>
            </a:r>
          </a:p>
        </p:txBody>
      </p:sp>
      <p:sp>
        <p:nvSpPr>
          <p:cNvPr id="10" name="TextBox 9"/>
          <p:cNvSpPr txBox="1"/>
          <p:nvPr/>
        </p:nvSpPr>
        <p:spPr>
          <a:xfrm>
            <a:off x="7543800" y="3347112"/>
            <a:ext cx="2209800" cy="738664"/>
          </a:xfrm>
          <a:prstGeom prst="rect">
            <a:avLst/>
          </a:prstGeom>
          <a:noFill/>
        </p:spPr>
        <p:txBody>
          <a:bodyPr wrap="square" rtlCol="0">
            <a:spAutoFit/>
          </a:bodyPr>
          <a:lstStyle/>
          <a:p>
            <a:pPr algn="ctr"/>
            <a:r>
              <a:rPr lang="en-US" sz="1400" b="1" dirty="0"/>
              <a:t>Non FR clothing </a:t>
            </a:r>
          </a:p>
          <a:p>
            <a:pPr algn="ctr"/>
            <a:r>
              <a:rPr lang="en-US" sz="1400" b="1" dirty="0"/>
              <a:t>Burns after </a:t>
            </a:r>
          </a:p>
          <a:p>
            <a:pPr algn="ctr"/>
            <a:r>
              <a:rPr lang="en-US" sz="1400" b="1" dirty="0"/>
              <a:t>arc exposure</a:t>
            </a:r>
          </a:p>
        </p:txBody>
      </p:sp>
      <p:pic>
        <p:nvPicPr>
          <p:cNvPr id="7172" name="Picture 4"/>
          <p:cNvPicPr>
            <a:picLocks noChangeAspect="1" noChangeArrowheads="1"/>
          </p:cNvPicPr>
          <p:nvPr/>
        </p:nvPicPr>
        <p:blipFill>
          <a:blip r:embed="rId5" cstate="print"/>
          <a:srcRect/>
          <a:stretch>
            <a:fillRect/>
          </a:stretch>
        </p:blipFill>
        <p:spPr bwMode="auto">
          <a:xfrm>
            <a:off x="1098270" y="4435427"/>
            <a:ext cx="1828800" cy="1413833"/>
          </a:xfrm>
          <a:prstGeom prst="rect">
            <a:avLst/>
          </a:prstGeom>
          <a:noFill/>
          <a:ln w="9525">
            <a:noFill/>
            <a:miter lim="800000"/>
            <a:headEnd/>
            <a:tailEnd/>
          </a:ln>
          <a:effectLst/>
        </p:spPr>
      </p:pic>
      <p:pic>
        <p:nvPicPr>
          <p:cNvPr id="7173" name="Picture 5"/>
          <p:cNvPicPr>
            <a:picLocks noChangeAspect="1" noChangeArrowheads="1"/>
          </p:cNvPicPr>
          <p:nvPr/>
        </p:nvPicPr>
        <p:blipFill>
          <a:blip r:embed="rId6" cstate="print"/>
          <a:srcRect/>
          <a:stretch>
            <a:fillRect/>
          </a:stretch>
        </p:blipFill>
        <p:spPr bwMode="auto">
          <a:xfrm>
            <a:off x="3962400" y="4435520"/>
            <a:ext cx="1828800" cy="1413647"/>
          </a:xfrm>
          <a:prstGeom prst="rect">
            <a:avLst/>
          </a:prstGeom>
          <a:noFill/>
          <a:ln w="9525">
            <a:noFill/>
            <a:miter lim="800000"/>
            <a:headEnd/>
            <a:tailEnd/>
          </a:ln>
          <a:effectLst/>
        </p:spPr>
      </p:pic>
      <p:pic>
        <p:nvPicPr>
          <p:cNvPr id="7174" name="Picture 6"/>
          <p:cNvPicPr>
            <a:picLocks noChangeAspect="1" noChangeArrowheads="1"/>
          </p:cNvPicPr>
          <p:nvPr/>
        </p:nvPicPr>
        <p:blipFill>
          <a:blip r:embed="rId7" cstate="print"/>
          <a:srcRect/>
          <a:stretch>
            <a:fillRect/>
          </a:stretch>
        </p:blipFill>
        <p:spPr bwMode="auto">
          <a:xfrm>
            <a:off x="6858000" y="4435520"/>
            <a:ext cx="1828800" cy="1413874"/>
          </a:xfrm>
          <a:prstGeom prst="rect">
            <a:avLst/>
          </a:prstGeom>
          <a:noFill/>
          <a:ln w="9525">
            <a:noFill/>
            <a:miter lim="800000"/>
            <a:headEnd/>
            <a:tailEnd/>
          </a:ln>
          <a:effectLst/>
        </p:spPr>
      </p:pic>
      <p:sp>
        <p:nvSpPr>
          <p:cNvPr id="14" name="TextBox 13"/>
          <p:cNvSpPr txBox="1"/>
          <p:nvPr/>
        </p:nvSpPr>
        <p:spPr>
          <a:xfrm>
            <a:off x="892792" y="5848064"/>
            <a:ext cx="2209800" cy="623248"/>
          </a:xfrm>
          <a:prstGeom prst="rect">
            <a:avLst/>
          </a:prstGeom>
          <a:noFill/>
        </p:spPr>
        <p:txBody>
          <a:bodyPr wrap="square" rtlCol="0">
            <a:spAutoFit/>
          </a:bodyPr>
          <a:lstStyle/>
          <a:p>
            <a:pPr algn="ctr"/>
            <a:r>
              <a:rPr lang="en-US" sz="1150" dirty="0"/>
              <a:t>Compression of air from circuits</a:t>
            </a:r>
          </a:p>
          <a:p>
            <a:pPr algn="ctr"/>
            <a:r>
              <a:rPr lang="en-US" sz="1150" dirty="0"/>
              <a:t>and other equipment can injure</a:t>
            </a:r>
          </a:p>
          <a:p>
            <a:pPr algn="ctr"/>
            <a:r>
              <a:rPr lang="en-US" sz="1150" dirty="0"/>
              <a:t>via eardrum rupture</a:t>
            </a:r>
          </a:p>
        </p:txBody>
      </p:sp>
      <p:sp>
        <p:nvSpPr>
          <p:cNvPr id="15" name="TextBox 14"/>
          <p:cNvSpPr txBox="1"/>
          <p:nvPr/>
        </p:nvSpPr>
        <p:spPr>
          <a:xfrm>
            <a:off x="3761096" y="5848064"/>
            <a:ext cx="2209800" cy="446276"/>
          </a:xfrm>
          <a:prstGeom prst="rect">
            <a:avLst/>
          </a:prstGeom>
          <a:noFill/>
        </p:spPr>
        <p:txBody>
          <a:bodyPr wrap="square" rtlCol="0">
            <a:spAutoFit/>
          </a:bodyPr>
          <a:lstStyle/>
          <a:p>
            <a:pPr algn="ctr"/>
            <a:r>
              <a:rPr lang="en-US" sz="1150" dirty="0"/>
              <a:t>Energy emitting from arc flashes</a:t>
            </a:r>
          </a:p>
          <a:p>
            <a:pPr algn="ctr"/>
            <a:r>
              <a:rPr lang="en-US" sz="1150" dirty="0"/>
              <a:t>causes serious injury</a:t>
            </a:r>
          </a:p>
        </p:txBody>
      </p:sp>
      <p:sp>
        <p:nvSpPr>
          <p:cNvPr id="16" name="TextBox 15"/>
          <p:cNvSpPr txBox="1"/>
          <p:nvPr/>
        </p:nvSpPr>
        <p:spPr>
          <a:xfrm>
            <a:off x="6656696" y="5848064"/>
            <a:ext cx="2209800" cy="623248"/>
          </a:xfrm>
          <a:prstGeom prst="rect">
            <a:avLst/>
          </a:prstGeom>
          <a:noFill/>
        </p:spPr>
        <p:txBody>
          <a:bodyPr wrap="square" rtlCol="0">
            <a:spAutoFit/>
          </a:bodyPr>
          <a:lstStyle/>
          <a:p>
            <a:pPr algn="ctr"/>
            <a:r>
              <a:rPr lang="en-US" sz="1150" dirty="0"/>
              <a:t>Igneous materials emanating</a:t>
            </a:r>
          </a:p>
          <a:p>
            <a:pPr algn="ctr"/>
            <a:r>
              <a:rPr lang="en-US" sz="1150" dirty="0"/>
              <a:t>from arc flashes injure with</a:t>
            </a:r>
          </a:p>
          <a:p>
            <a:pPr algn="ctr"/>
            <a:r>
              <a:rPr lang="en-US" sz="1150" dirty="0"/>
              <a:t>flames up to 20 feet away</a:t>
            </a:r>
          </a:p>
        </p:txBody>
      </p:sp>
      <p:sp>
        <p:nvSpPr>
          <p:cNvPr id="17" name="TextBox 16"/>
          <p:cNvSpPr txBox="1"/>
          <p:nvPr/>
        </p:nvSpPr>
        <p:spPr>
          <a:xfrm rot="18220509">
            <a:off x="667816" y="4800600"/>
            <a:ext cx="1447800" cy="400110"/>
          </a:xfrm>
          <a:prstGeom prst="rect">
            <a:avLst/>
          </a:prstGeom>
          <a:noFill/>
        </p:spPr>
        <p:txBody>
          <a:bodyPr wrap="square" rtlCol="0">
            <a:spAutoFit/>
          </a:bodyPr>
          <a:lstStyle/>
          <a:p>
            <a:pPr algn="ctr"/>
            <a:r>
              <a:rPr lang="en-US" sz="2000" b="1" dirty="0"/>
              <a:t>Shockwave:</a:t>
            </a:r>
          </a:p>
        </p:txBody>
      </p:sp>
      <p:sp>
        <p:nvSpPr>
          <p:cNvPr id="18" name="TextBox 17"/>
          <p:cNvSpPr txBox="1"/>
          <p:nvPr/>
        </p:nvSpPr>
        <p:spPr>
          <a:xfrm rot="18220509">
            <a:off x="3411013" y="4810481"/>
            <a:ext cx="1699858" cy="369332"/>
          </a:xfrm>
          <a:prstGeom prst="rect">
            <a:avLst/>
          </a:prstGeom>
          <a:noFill/>
        </p:spPr>
        <p:txBody>
          <a:bodyPr wrap="square" rtlCol="0">
            <a:spAutoFit/>
          </a:bodyPr>
          <a:lstStyle/>
          <a:p>
            <a:pPr algn="ctr"/>
            <a:r>
              <a:rPr lang="en-US" b="1" dirty="0"/>
              <a:t>Electrocution:</a:t>
            </a:r>
          </a:p>
        </p:txBody>
      </p:sp>
      <p:sp>
        <p:nvSpPr>
          <p:cNvPr id="19" name="TextBox 18"/>
          <p:cNvSpPr txBox="1"/>
          <p:nvPr/>
        </p:nvSpPr>
        <p:spPr>
          <a:xfrm rot="18220509">
            <a:off x="6459726" y="4766851"/>
            <a:ext cx="1447800" cy="400110"/>
          </a:xfrm>
          <a:prstGeom prst="rect">
            <a:avLst/>
          </a:prstGeom>
          <a:noFill/>
        </p:spPr>
        <p:txBody>
          <a:bodyPr wrap="square" rtlCol="0">
            <a:spAutoFit/>
          </a:bodyPr>
          <a:lstStyle/>
          <a:p>
            <a:pPr algn="ctr"/>
            <a:r>
              <a:rPr lang="en-US" sz="2000" b="1" dirty="0"/>
              <a:t>Burn: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24" name="Rounded Rectangle 23"/>
          <p:cNvSpPr/>
          <p:nvPr/>
        </p:nvSpPr>
        <p:spPr>
          <a:xfrm>
            <a:off x="609600" y="2057400"/>
            <a:ext cx="2971800" cy="3429000"/>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5300" y="381000"/>
            <a:ext cx="8915400" cy="1143000"/>
          </a:xfrm>
        </p:spPr>
        <p:txBody>
          <a:bodyPr>
            <a:normAutofit/>
          </a:bodyPr>
          <a:lstStyle/>
          <a:p>
            <a:r>
              <a:rPr lang="en-US" sz="3000" b="1" dirty="0">
                <a:solidFill>
                  <a:srgbClr val="FF0000"/>
                </a:solidFill>
              </a:rPr>
              <a:t>WHERE CAN AN ARC FLASH OCCUR?</a:t>
            </a:r>
          </a:p>
        </p:txBody>
      </p:sp>
      <p:sp>
        <p:nvSpPr>
          <p:cNvPr id="5" name="TextBox 4"/>
          <p:cNvSpPr txBox="1"/>
          <p:nvPr/>
        </p:nvSpPr>
        <p:spPr>
          <a:xfrm>
            <a:off x="685800" y="2209800"/>
            <a:ext cx="2819400" cy="3170099"/>
          </a:xfrm>
          <a:prstGeom prst="rect">
            <a:avLst/>
          </a:prstGeom>
          <a:noFill/>
        </p:spPr>
        <p:txBody>
          <a:bodyPr wrap="square" rtlCol="0">
            <a:spAutoFit/>
          </a:bodyPr>
          <a:lstStyle/>
          <a:p>
            <a:pPr algn="just"/>
            <a:r>
              <a:rPr lang="en-US" sz="2000" dirty="0"/>
              <a:t>A Hazardous Arc Flash can occur anywhere that electricity is present in high enough voltage to sustain an arc. </a:t>
            </a:r>
          </a:p>
          <a:p>
            <a:pPr algn="just"/>
            <a:endParaRPr lang="en-US" sz="2000" dirty="0"/>
          </a:p>
          <a:p>
            <a:pPr algn="just"/>
            <a:r>
              <a:rPr lang="en-US" sz="2000" dirty="0"/>
              <a:t>That means that there are a lot of places that you need to protect yourself.</a:t>
            </a:r>
          </a:p>
        </p:txBody>
      </p:sp>
      <p:pic>
        <p:nvPicPr>
          <p:cNvPr id="8194" name="Picture 2"/>
          <p:cNvPicPr>
            <a:picLocks noChangeAspect="1" noChangeArrowheads="1"/>
          </p:cNvPicPr>
          <p:nvPr/>
        </p:nvPicPr>
        <p:blipFill>
          <a:blip r:embed="rId3"/>
          <a:srcRect/>
          <a:stretch>
            <a:fillRect/>
          </a:stretch>
        </p:blipFill>
        <p:spPr bwMode="auto">
          <a:xfrm>
            <a:off x="4191000" y="1338616"/>
            <a:ext cx="1543050" cy="1371600"/>
          </a:xfrm>
          <a:prstGeom prst="rect">
            <a:avLst/>
          </a:prstGeom>
          <a:noFill/>
          <a:ln w="9525">
            <a:noFill/>
            <a:miter lim="800000"/>
            <a:headEnd/>
            <a:tailEnd/>
          </a:ln>
          <a:effectLst/>
        </p:spPr>
      </p:pic>
      <p:pic>
        <p:nvPicPr>
          <p:cNvPr id="8195" name="Picture 3"/>
          <p:cNvPicPr>
            <a:picLocks noChangeAspect="1" noChangeArrowheads="1"/>
          </p:cNvPicPr>
          <p:nvPr/>
        </p:nvPicPr>
        <p:blipFill>
          <a:blip r:embed="rId4"/>
          <a:srcRect/>
          <a:stretch>
            <a:fillRect/>
          </a:stretch>
        </p:blipFill>
        <p:spPr bwMode="auto">
          <a:xfrm>
            <a:off x="6019800" y="1338616"/>
            <a:ext cx="1543050" cy="1371600"/>
          </a:xfrm>
          <a:prstGeom prst="rect">
            <a:avLst/>
          </a:prstGeom>
          <a:noFill/>
          <a:ln w="9525">
            <a:noFill/>
            <a:miter lim="800000"/>
            <a:headEnd/>
            <a:tailEnd/>
          </a:ln>
          <a:effectLst/>
        </p:spPr>
      </p:pic>
      <p:pic>
        <p:nvPicPr>
          <p:cNvPr id="8196" name="Picture 4"/>
          <p:cNvPicPr>
            <a:picLocks noChangeAspect="1" noChangeArrowheads="1"/>
          </p:cNvPicPr>
          <p:nvPr/>
        </p:nvPicPr>
        <p:blipFill>
          <a:blip r:embed="rId5"/>
          <a:srcRect/>
          <a:stretch>
            <a:fillRect/>
          </a:stretch>
        </p:blipFill>
        <p:spPr bwMode="auto">
          <a:xfrm>
            <a:off x="7924800" y="1338616"/>
            <a:ext cx="1543050" cy="1371600"/>
          </a:xfrm>
          <a:prstGeom prst="rect">
            <a:avLst/>
          </a:prstGeom>
          <a:noFill/>
          <a:ln w="9525">
            <a:noFill/>
            <a:miter lim="800000"/>
            <a:headEnd/>
            <a:tailEnd/>
          </a:ln>
          <a:effectLst/>
        </p:spPr>
      </p:pic>
      <p:pic>
        <p:nvPicPr>
          <p:cNvPr id="8197" name="Picture 5"/>
          <p:cNvPicPr>
            <a:picLocks noChangeAspect="1" noChangeArrowheads="1"/>
          </p:cNvPicPr>
          <p:nvPr/>
        </p:nvPicPr>
        <p:blipFill>
          <a:blip r:embed="rId6"/>
          <a:srcRect/>
          <a:stretch>
            <a:fillRect/>
          </a:stretch>
        </p:blipFill>
        <p:spPr bwMode="auto">
          <a:xfrm>
            <a:off x="4191000" y="3091216"/>
            <a:ext cx="1543050" cy="1371600"/>
          </a:xfrm>
          <a:prstGeom prst="rect">
            <a:avLst/>
          </a:prstGeom>
          <a:noFill/>
          <a:ln w="9525">
            <a:noFill/>
            <a:miter lim="800000"/>
            <a:headEnd/>
            <a:tailEnd/>
          </a:ln>
          <a:effectLst/>
        </p:spPr>
      </p:pic>
      <p:pic>
        <p:nvPicPr>
          <p:cNvPr id="8198" name="Picture 6"/>
          <p:cNvPicPr>
            <a:picLocks noChangeAspect="1" noChangeArrowheads="1"/>
          </p:cNvPicPr>
          <p:nvPr/>
        </p:nvPicPr>
        <p:blipFill>
          <a:blip r:embed="rId7"/>
          <a:srcRect/>
          <a:stretch>
            <a:fillRect/>
          </a:stretch>
        </p:blipFill>
        <p:spPr bwMode="auto">
          <a:xfrm>
            <a:off x="6057900" y="3091216"/>
            <a:ext cx="1543050" cy="1371600"/>
          </a:xfrm>
          <a:prstGeom prst="rect">
            <a:avLst/>
          </a:prstGeom>
          <a:noFill/>
          <a:ln w="9525">
            <a:noFill/>
            <a:miter lim="800000"/>
            <a:headEnd/>
            <a:tailEnd/>
          </a:ln>
          <a:effectLst/>
        </p:spPr>
      </p:pic>
      <p:pic>
        <p:nvPicPr>
          <p:cNvPr id="8199" name="Picture 7"/>
          <p:cNvPicPr>
            <a:picLocks noChangeAspect="1" noChangeArrowheads="1"/>
          </p:cNvPicPr>
          <p:nvPr/>
        </p:nvPicPr>
        <p:blipFill>
          <a:blip r:embed="rId8"/>
          <a:srcRect/>
          <a:stretch>
            <a:fillRect/>
          </a:stretch>
        </p:blipFill>
        <p:spPr bwMode="auto">
          <a:xfrm>
            <a:off x="7924800" y="3091216"/>
            <a:ext cx="1543050" cy="1371600"/>
          </a:xfrm>
          <a:prstGeom prst="rect">
            <a:avLst/>
          </a:prstGeom>
          <a:noFill/>
          <a:ln w="9525">
            <a:noFill/>
            <a:miter lim="800000"/>
            <a:headEnd/>
            <a:tailEnd/>
          </a:ln>
          <a:effectLst/>
        </p:spPr>
      </p:pic>
      <p:pic>
        <p:nvPicPr>
          <p:cNvPr id="8200" name="Picture 8"/>
          <p:cNvPicPr>
            <a:picLocks noChangeAspect="1" noChangeArrowheads="1"/>
          </p:cNvPicPr>
          <p:nvPr/>
        </p:nvPicPr>
        <p:blipFill>
          <a:blip r:embed="rId9"/>
          <a:srcRect/>
          <a:stretch>
            <a:fillRect/>
          </a:stretch>
        </p:blipFill>
        <p:spPr bwMode="auto">
          <a:xfrm>
            <a:off x="4191000" y="4843816"/>
            <a:ext cx="1543050" cy="1371600"/>
          </a:xfrm>
          <a:prstGeom prst="rect">
            <a:avLst/>
          </a:prstGeom>
          <a:noFill/>
          <a:ln w="9525">
            <a:noFill/>
            <a:miter lim="800000"/>
            <a:headEnd/>
            <a:tailEnd/>
          </a:ln>
          <a:effectLst/>
        </p:spPr>
      </p:pic>
      <p:pic>
        <p:nvPicPr>
          <p:cNvPr id="8201" name="Picture 9"/>
          <p:cNvPicPr>
            <a:picLocks noChangeAspect="1" noChangeArrowheads="1"/>
          </p:cNvPicPr>
          <p:nvPr/>
        </p:nvPicPr>
        <p:blipFill>
          <a:blip r:embed="rId10"/>
          <a:srcRect/>
          <a:stretch>
            <a:fillRect/>
          </a:stretch>
        </p:blipFill>
        <p:spPr bwMode="auto">
          <a:xfrm>
            <a:off x="6057900" y="4843816"/>
            <a:ext cx="1543050" cy="1371600"/>
          </a:xfrm>
          <a:prstGeom prst="rect">
            <a:avLst/>
          </a:prstGeom>
          <a:noFill/>
          <a:ln w="9525">
            <a:noFill/>
            <a:miter lim="800000"/>
            <a:headEnd/>
            <a:tailEnd/>
          </a:ln>
          <a:effectLst/>
        </p:spPr>
      </p:pic>
      <p:pic>
        <p:nvPicPr>
          <p:cNvPr id="8202" name="Picture 10"/>
          <p:cNvPicPr>
            <a:picLocks noChangeAspect="1" noChangeArrowheads="1"/>
          </p:cNvPicPr>
          <p:nvPr/>
        </p:nvPicPr>
        <p:blipFill>
          <a:blip r:embed="rId11"/>
          <a:srcRect/>
          <a:stretch>
            <a:fillRect/>
          </a:stretch>
        </p:blipFill>
        <p:spPr bwMode="auto">
          <a:xfrm>
            <a:off x="7924800" y="4843816"/>
            <a:ext cx="1543050" cy="1371600"/>
          </a:xfrm>
          <a:prstGeom prst="rect">
            <a:avLst/>
          </a:prstGeom>
          <a:noFill/>
          <a:ln w="9525">
            <a:noFill/>
            <a:miter lim="800000"/>
            <a:headEnd/>
            <a:tailEnd/>
          </a:ln>
          <a:effectLst/>
        </p:spPr>
      </p:pic>
      <p:sp>
        <p:nvSpPr>
          <p:cNvPr id="15" name="TextBox 14"/>
          <p:cNvSpPr txBox="1"/>
          <p:nvPr/>
        </p:nvSpPr>
        <p:spPr>
          <a:xfrm>
            <a:off x="4122760" y="2682150"/>
            <a:ext cx="1676400" cy="338554"/>
          </a:xfrm>
          <a:prstGeom prst="rect">
            <a:avLst/>
          </a:prstGeom>
          <a:noFill/>
        </p:spPr>
        <p:txBody>
          <a:bodyPr wrap="square" rtlCol="0">
            <a:spAutoFit/>
          </a:bodyPr>
          <a:lstStyle/>
          <a:p>
            <a:pPr algn="ctr"/>
            <a:r>
              <a:rPr lang="en-US" sz="1600" b="1" dirty="0"/>
              <a:t>Panel boards</a:t>
            </a:r>
          </a:p>
        </p:txBody>
      </p:sp>
      <p:sp>
        <p:nvSpPr>
          <p:cNvPr id="16" name="TextBox 15"/>
          <p:cNvSpPr txBox="1"/>
          <p:nvPr/>
        </p:nvSpPr>
        <p:spPr>
          <a:xfrm>
            <a:off x="5957248" y="2674960"/>
            <a:ext cx="1676400" cy="338554"/>
          </a:xfrm>
          <a:prstGeom prst="rect">
            <a:avLst/>
          </a:prstGeom>
          <a:noFill/>
        </p:spPr>
        <p:txBody>
          <a:bodyPr wrap="square" rtlCol="0">
            <a:spAutoFit/>
          </a:bodyPr>
          <a:lstStyle/>
          <a:p>
            <a:pPr algn="ctr"/>
            <a:r>
              <a:rPr lang="en-US" sz="1600" b="1" dirty="0"/>
              <a:t>Switchboards</a:t>
            </a:r>
          </a:p>
        </p:txBody>
      </p:sp>
      <p:sp>
        <p:nvSpPr>
          <p:cNvPr id="17" name="TextBox 16"/>
          <p:cNvSpPr txBox="1"/>
          <p:nvPr/>
        </p:nvSpPr>
        <p:spPr>
          <a:xfrm>
            <a:off x="7867936" y="2674960"/>
            <a:ext cx="1676400" cy="338554"/>
          </a:xfrm>
          <a:prstGeom prst="rect">
            <a:avLst/>
          </a:prstGeom>
          <a:noFill/>
        </p:spPr>
        <p:txBody>
          <a:bodyPr wrap="square" rtlCol="0">
            <a:spAutoFit/>
          </a:bodyPr>
          <a:lstStyle/>
          <a:p>
            <a:pPr algn="ctr"/>
            <a:r>
              <a:rPr lang="en-US" sz="1600" b="1" dirty="0"/>
              <a:t>MCC‘s</a:t>
            </a:r>
          </a:p>
        </p:txBody>
      </p:sp>
      <p:sp>
        <p:nvSpPr>
          <p:cNvPr id="18" name="TextBox 17"/>
          <p:cNvSpPr txBox="1"/>
          <p:nvPr/>
        </p:nvSpPr>
        <p:spPr>
          <a:xfrm>
            <a:off x="4120488" y="4433248"/>
            <a:ext cx="1676400" cy="338554"/>
          </a:xfrm>
          <a:prstGeom prst="rect">
            <a:avLst/>
          </a:prstGeom>
          <a:noFill/>
        </p:spPr>
        <p:txBody>
          <a:bodyPr wrap="square" rtlCol="0">
            <a:spAutoFit/>
          </a:bodyPr>
          <a:lstStyle/>
          <a:p>
            <a:pPr algn="ctr"/>
            <a:r>
              <a:rPr lang="en-US" sz="1600" b="1" dirty="0"/>
              <a:t>Switchgear</a:t>
            </a:r>
          </a:p>
        </p:txBody>
      </p:sp>
      <p:sp>
        <p:nvSpPr>
          <p:cNvPr id="19" name="TextBox 18"/>
          <p:cNvSpPr txBox="1"/>
          <p:nvPr/>
        </p:nvSpPr>
        <p:spPr>
          <a:xfrm>
            <a:off x="5992504" y="4419600"/>
            <a:ext cx="1676400" cy="338554"/>
          </a:xfrm>
          <a:prstGeom prst="rect">
            <a:avLst/>
          </a:prstGeom>
          <a:noFill/>
        </p:spPr>
        <p:txBody>
          <a:bodyPr wrap="square" rtlCol="0">
            <a:spAutoFit/>
          </a:bodyPr>
          <a:lstStyle/>
          <a:p>
            <a:pPr algn="ctr"/>
            <a:r>
              <a:rPr lang="en-US" sz="1600" b="1" dirty="0"/>
              <a:t>Transformers</a:t>
            </a:r>
          </a:p>
        </p:txBody>
      </p:sp>
      <p:sp>
        <p:nvSpPr>
          <p:cNvPr id="20" name="TextBox 19"/>
          <p:cNvSpPr txBox="1"/>
          <p:nvPr/>
        </p:nvSpPr>
        <p:spPr>
          <a:xfrm>
            <a:off x="7867936" y="4433248"/>
            <a:ext cx="1676400" cy="338554"/>
          </a:xfrm>
          <a:prstGeom prst="rect">
            <a:avLst/>
          </a:prstGeom>
          <a:noFill/>
        </p:spPr>
        <p:txBody>
          <a:bodyPr wrap="square" rtlCol="0">
            <a:spAutoFit/>
          </a:bodyPr>
          <a:lstStyle/>
          <a:p>
            <a:pPr algn="ctr"/>
            <a:r>
              <a:rPr lang="en-US" sz="1600" b="1" dirty="0"/>
              <a:t>Motor starters</a:t>
            </a:r>
          </a:p>
        </p:txBody>
      </p:sp>
      <p:sp>
        <p:nvSpPr>
          <p:cNvPr id="21" name="TextBox 20"/>
          <p:cNvSpPr txBox="1"/>
          <p:nvPr/>
        </p:nvSpPr>
        <p:spPr>
          <a:xfrm>
            <a:off x="7862248" y="6172200"/>
            <a:ext cx="1676400" cy="338554"/>
          </a:xfrm>
          <a:prstGeom prst="rect">
            <a:avLst/>
          </a:prstGeom>
          <a:noFill/>
        </p:spPr>
        <p:txBody>
          <a:bodyPr wrap="square" rtlCol="0">
            <a:spAutoFit/>
          </a:bodyPr>
          <a:lstStyle/>
          <a:p>
            <a:pPr algn="ctr"/>
            <a:r>
              <a:rPr lang="en-US" sz="1600" b="1" dirty="0" err="1"/>
              <a:t>Busway</a:t>
            </a:r>
            <a:r>
              <a:rPr lang="en-US" sz="1600" b="1" dirty="0"/>
              <a:t>/Plugs</a:t>
            </a:r>
          </a:p>
        </p:txBody>
      </p:sp>
      <p:sp>
        <p:nvSpPr>
          <p:cNvPr id="22" name="TextBox 21"/>
          <p:cNvSpPr txBox="1"/>
          <p:nvPr/>
        </p:nvSpPr>
        <p:spPr>
          <a:xfrm>
            <a:off x="5873088" y="6180160"/>
            <a:ext cx="1926608" cy="338554"/>
          </a:xfrm>
          <a:prstGeom prst="rect">
            <a:avLst/>
          </a:prstGeom>
          <a:noFill/>
        </p:spPr>
        <p:txBody>
          <a:bodyPr wrap="square" rtlCol="0">
            <a:spAutoFit/>
          </a:bodyPr>
          <a:lstStyle/>
          <a:p>
            <a:pPr algn="ctr"/>
            <a:r>
              <a:rPr lang="en-US" sz="1600" b="1" dirty="0"/>
              <a:t>Fused Disconnects</a:t>
            </a:r>
          </a:p>
        </p:txBody>
      </p:sp>
      <p:sp>
        <p:nvSpPr>
          <p:cNvPr id="23" name="TextBox 22"/>
          <p:cNvSpPr txBox="1"/>
          <p:nvPr/>
        </p:nvSpPr>
        <p:spPr>
          <a:xfrm>
            <a:off x="3984008" y="6172200"/>
            <a:ext cx="1926608" cy="338554"/>
          </a:xfrm>
          <a:prstGeom prst="rect">
            <a:avLst/>
          </a:prstGeom>
          <a:noFill/>
        </p:spPr>
        <p:txBody>
          <a:bodyPr wrap="square" rtlCol="0">
            <a:spAutoFit/>
          </a:bodyPr>
          <a:lstStyle/>
          <a:p>
            <a:pPr algn="ctr"/>
            <a:r>
              <a:rPr lang="en-US" sz="1600" b="1" dirty="0"/>
              <a:t>Drive cabinets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cstate="print"/>
          <a:srcRect/>
          <a:stretch>
            <a:fillRect/>
          </a:stretch>
        </p:blipFill>
        <p:spPr bwMode="auto">
          <a:xfrm>
            <a:off x="0" y="0"/>
            <a:ext cx="9906000" cy="6858000"/>
          </a:xfrm>
          <a:prstGeom prst="rect">
            <a:avLst/>
          </a:prstGeom>
          <a:noFill/>
          <a:ln w="9525">
            <a:noFill/>
            <a:miter lim="800000"/>
            <a:headEnd/>
            <a:tailEnd/>
          </a:ln>
          <a:effectLst/>
        </p:spPr>
      </p:pic>
      <p:sp>
        <p:nvSpPr>
          <p:cNvPr id="2" name="Title 1"/>
          <p:cNvSpPr>
            <a:spLocks noGrp="1"/>
          </p:cNvSpPr>
          <p:nvPr>
            <p:ph type="title"/>
          </p:nvPr>
        </p:nvSpPr>
        <p:spPr>
          <a:xfrm>
            <a:off x="381000" y="304800"/>
            <a:ext cx="8915400" cy="944562"/>
          </a:xfrm>
        </p:spPr>
        <p:txBody>
          <a:bodyPr>
            <a:normAutofit/>
          </a:bodyPr>
          <a:lstStyle/>
          <a:p>
            <a:r>
              <a:rPr lang="en-US" sz="3000" b="1" dirty="0">
                <a:solidFill>
                  <a:srgbClr val="FF0000"/>
                </a:solidFill>
              </a:rPr>
              <a:t>THE COSTS OF BURN INJURY</a:t>
            </a:r>
          </a:p>
        </p:txBody>
      </p:sp>
      <p:pic>
        <p:nvPicPr>
          <p:cNvPr id="9218" name="Picture 2"/>
          <p:cNvPicPr>
            <a:picLocks noChangeAspect="1" noChangeArrowheads="1"/>
          </p:cNvPicPr>
          <p:nvPr/>
        </p:nvPicPr>
        <p:blipFill>
          <a:blip r:embed="rId4" cstate="print"/>
          <a:srcRect/>
          <a:stretch>
            <a:fillRect/>
          </a:stretch>
        </p:blipFill>
        <p:spPr bwMode="auto">
          <a:xfrm>
            <a:off x="1972469" y="2930856"/>
            <a:ext cx="5961063" cy="3498850"/>
          </a:xfrm>
          <a:prstGeom prst="rect">
            <a:avLst/>
          </a:prstGeom>
          <a:noFill/>
          <a:ln w="9525">
            <a:noFill/>
            <a:miter lim="800000"/>
            <a:headEnd/>
            <a:tailEnd/>
          </a:ln>
          <a:effectLst/>
        </p:spPr>
      </p:pic>
      <p:sp>
        <p:nvSpPr>
          <p:cNvPr id="6" name="TextBox 5"/>
          <p:cNvSpPr txBox="1"/>
          <p:nvPr/>
        </p:nvSpPr>
        <p:spPr>
          <a:xfrm>
            <a:off x="647128" y="980701"/>
            <a:ext cx="8610600" cy="1846659"/>
          </a:xfrm>
          <a:prstGeom prst="rect">
            <a:avLst/>
          </a:prstGeom>
          <a:noFill/>
        </p:spPr>
        <p:txBody>
          <a:bodyPr wrap="square" rtlCol="0">
            <a:spAutoFit/>
          </a:bodyPr>
          <a:lstStyle/>
          <a:p>
            <a:r>
              <a:rPr lang="en-US" sz="2400" dirty="0"/>
              <a:t>Personal and Financial</a:t>
            </a:r>
          </a:p>
          <a:p>
            <a:pPr>
              <a:buClr>
                <a:srgbClr val="FF0000"/>
              </a:buClr>
              <a:buSzPct val="120000"/>
              <a:buFont typeface="Wingdings" pitchFamily="2" charset="2"/>
              <a:buChar char="Ø"/>
            </a:pPr>
            <a:r>
              <a:rPr lang="en-US" dirty="0"/>
              <a:t>Burn injuries from electric arc exposures can be fatal </a:t>
            </a:r>
            <a:r>
              <a:rPr lang="en-US" dirty="0">
                <a:solidFill>
                  <a:srgbClr val="FF0000"/>
                </a:solidFill>
              </a:rPr>
              <a:t>OR</a:t>
            </a:r>
            <a:r>
              <a:rPr lang="en-US" dirty="0"/>
              <a:t> can severely injure the worker.</a:t>
            </a:r>
          </a:p>
          <a:p>
            <a:pPr>
              <a:buClr>
                <a:srgbClr val="FF0000"/>
              </a:buClr>
              <a:buSzPct val="120000"/>
              <a:buFont typeface="Wingdings" pitchFamily="2" charset="2"/>
              <a:buChar char="Ø"/>
            </a:pPr>
            <a:r>
              <a:rPr lang="en-US" dirty="0"/>
              <a:t>Burns are one of the most painful injuries a human can experience.</a:t>
            </a:r>
          </a:p>
          <a:p>
            <a:pPr>
              <a:buClr>
                <a:srgbClr val="FF0000"/>
              </a:buClr>
              <a:buSzPct val="120000"/>
              <a:buFont typeface="Wingdings" pitchFamily="2" charset="2"/>
              <a:buChar char="Ø"/>
            </a:pPr>
            <a:r>
              <a:rPr lang="en-US" dirty="0"/>
              <a:t>Burn victims often seek psychological care.</a:t>
            </a:r>
          </a:p>
          <a:p>
            <a:pPr>
              <a:buClr>
                <a:srgbClr val="FF0000"/>
              </a:buClr>
              <a:buSzPct val="120000"/>
              <a:buFont typeface="Wingdings" pitchFamily="2" charset="2"/>
              <a:buChar char="Ø"/>
            </a:pPr>
            <a:r>
              <a:rPr lang="en-US" dirty="0"/>
              <a:t>Rehabilitation is a slow and difficult process.</a:t>
            </a:r>
          </a:p>
          <a:p>
            <a:pPr>
              <a:buClr>
                <a:srgbClr val="FF0000"/>
              </a:buClr>
              <a:buSzPct val="120000"/>
              <a:buFont typeface="Wingdings" pitchFamily="2" charset="2"/>
              <a:buChar char="Ø"/>
            </a:pPr>
            <a:r>
              <a:rPr lang="en-US" dirty="0"/>
              <a:t>Medical costs quickly accumulate due to years of treatment.</a:t>
            </a:r>
          </a:p>
        </p:txBody>
      </p:sp>
      <p:sp>
        <p:nvSpPr>
          <p:cNvPr id="7" name="TextBox 6"/>
          <p:cNvSpPr txBox="1"/>
          <p:nvPr/>
        </p:nvSpPr>
        <p:spPr>
          <a:xfrm>
            <a:off x="2272352" y="2897872"/>
            <a:ext cx="2819400" cy="707886"/>
          </a:xfrm>
          <a:prstGeom prst="rect">
            <a:avLst/>
          </a:prstGeom>
          <a:noFill/>
        </p:spPr>
        <p:txBody>
          <a:bodyPr wrap="square" rtlCol="0">
            <a:spAutoFit/>
          </a:bodyPr>
          <a:lstStyle/>
          <a:p>
            <a:pPr algn="ctr"/>
            <a:r>
              <a:rPr lang="en-US" sz="2000" b="1" dirty="0"/>
              <a:t>Burn Injury</a:t>
            </a:r>
          </a:p>
          <a:p>
            <a:pPr algn="ctr"/>
            <a:r>
              <a:rPr lang="en-US" sz="2000" b="1" dirty="0"/>
              <a:t>Chances of Survival</a:t>
            </a:r>
          </a:p>
        </p:txBody>
      </p:sp>
      <p:sp>
        <p:nvSpPr>
          <p:cNvPr id="8" name="TextBox 7"/>
          <p:cNvSpPr txBox="1"/>
          <p:nvPr/>
        </p:nvSpPr>
        <p:spPr>
          <a:xfrm rot="16200000">
            <a:off x="1178111" y="4282735"/>
            <a:ext cx="2209800" cy="338554"/>
          </a:xfrm>
          <a:prstGeom prst="rect">
            <a:avLst/>
          </a:prstGeom>
          <a:noFill/>
        </p:spPr>
        <p:txBody>
          <a:bodyPr wrap="square" rtlCol="0">
            <a:spAutoFit/>
          </a:bodyPr>
          <a:lstStyle/>
          <a:p>
            <a:r>
              <a:rPr lang="en-US" sz="1600" b="1" dirty="0"/>
              <a:t>% Chance of  Survival</a:t>
            </a:r>
          </a:p>
        </p:txBody>
      </p:sp>
      <p:sp>
        <p:nvSpPr>
          <p:cNvPr id="9" name="TextBox 8"/>
          <p:cNvSpPr txBox="1"/>
          <p:nvPr/>
        </p:nvSpPr>
        <p:spPr>
          <a:xfrm>
            <a:off x="2574880" y="5486400"/>
            <a:ext cx="2667000" cy="338554"/>
          </a:xfrm>
          <a:prstGeom prst="rect">
            <a:avLst/>
          </a:prstGeom>
          <a:noFill/>
        </p:spPr>
        <p:txBody>
          <a:bodyPr wrap="square" rtlCol="0">
            <a:spAutoFit/>
          </a:bodyPr>
          <a:lstStyle/>
          <a:p>
            <a:pPr algn="ctr"/>
            <a:r>
              <a:rPr lang="en-US" sz="1600" b="1" dirty="0"/>
              <a:t>Age Range, Years</a:t>
            </a:r>
          </a:p>
        </p:txBody>
      </p:sp>
      <p:sp>
        <p:nvSpPr>
          <p:cNvPr id="10" name="TextBox 9"/>
          <p:cNvSpPr txBox="1"/>
          <p:nvPr/>
        </p:nvSpPr>
        <p:spPr>
          <a:xfrm>
            <a:off x="2245056" y="6154579"/>
            <a:ext cx="2971800" cy="246221"/>
          </a:xfrm>
          <a:prstGeom prst="rect">
            <a:avLst/>
          </a:prstGeom>
          <a:noFill/>
        </p:spPr>
        <p:txBody>
          <a:bodyPr wrap="square" rtlCol="0">
            <a:spAutoFit/>
          </a:bodyPr>
          <a:lstStyle/>
          <a:p>
            <a:r>
              <a:rPr lang="en-US" sz="1000" dirty="0"/>
              <a:t>Source: American Burn Association (1991-1993 Study)</a:t>
            </a:r>
          </a:p>
        </p:txBody>
      </p:sp>
      <p:sp>
        <p:nvSpPr>
          <p:cNvPr id="11" name="TextBox 10"/>
          <p:cNvSpPr txBox="1"/>
          <p:nvPr/>
        </p:nvSpPr>
        <p:spPr>
          <a:xfrm>
            <a:off x="2193880" y="5845792"/>
            <a:ext cx="3200400" cy="246221"/>
          </a:xfrm>
          <a:prstGeom prst="rect">
            <a:avLst/>
          </a:prstGeom>
          <a:noFill/>
        </p:spPr>
        <p:txBody>
          <a:bodyPr wrap="square" rtlCol="0">
            <a:spAutoFit/>
          </a:bodyPr>
          <a:lstStyle/>
          <a:p>
            <a:r>
              <a:rPr lang="en-US" sz="1000" b="1" dirty="0"/>
              <a:t>25% Body Burn          50% Body Burn           75% Body Burn</a:t>
            </a:r>
          </a:p>
        </p:txBody>
      </p:sp>
      <p:sp>
        <p:nvSpPr>
          <p:cNvPr id="12" name="Rectangle 11"/>
          <p:cNvSpPr/>
          <p:nvPr/>
        </p:nvSpPr>
        <p:spPr>
          <a:xfrm>
            <a:off x="2043752" y="5875360"/>
            <a:ext cx="193344" cy="19334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a:p>
        </p:txBody>
      </p:sp>
      <p:sp>
        <p:nvSpPr>
          <p:cNvPr id="19" name="Rectangle 18"/>
          <p:cNvSpPr/>
          <p:nvPr/>
        </p:nvSpPr>
        <p:spPr>
          <a:xfrm>
            <a:off x="3132160" y="5875360"/>
            <a:ext cx="193344" cy="193344"/>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a:p>
        </p:txBody>
      </p:sp>
      <p:sp>
        <p:nvSpPr>
          <p:cNvPr id="20" name="Rectangle 19"/>
          <p:cNvSpPr/>
          <p:nvPr/>
        </p:nvSpPr>
        <p:spPr>
          <a:xfrm>
            <a:off x="4253552" y="5875360"/>
            <a:ext cx="193344" cy="19334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a:p>
        </p:txBody>
      </p:sp>
      <p:sp>
        <p:nvSpPr>
          <p:cNvPr id="21" name="TextBox 20"/>
          <p:cNvSpPr txBox="1"/>
          <p:nvPr/>
        </p:nvSpPr>
        <p:spPr>
          <a:xfrm>
            <a:off x="5396552" y="2936544"/>
            <a:ext cx="2743200" cy="307777"/>
          </a:xfrm>
          <a:prstGeom prst="rect">
            <a:avLst/>
          </a:prstGeom>
          <a:noFill/>
        </p:spPr>
        <p:txBody>
          <a:bodyPr wrap="square" rtlCol="0">
            <a:spAutoFit/>
          </a:bodyPr>
          <a:lstStyle/>
          <a:p>
            <a:r>
              <a:rPr lang="en-US" sz="1400" b="1" dirty="0"/>
              <a:t>Distribution of Thermal Injuries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2" name="Title 1"/>
          <p:cNvSpPr>
            <a:spLocks noGrp="1"/>
          </p:cNvSpPr>
          <p:nvPr>
            <p:ph type="title"/>
          </p:nvPr>
        </p:nvSpPr>
        <p:spPr>
          <a:xfrm>
            <a:off x="495300" y="76200"/>
            <a:ext cx="8915400" cy="1143000"/>
          </a:xfrm>
        </p:spPr>
        <p:txBody>
          <a:bodyPr>
            <a:normAutofit/>
          </a:bodyPr>
          <a:lstStyle/>
          <a:p>
            <a:r>
              <a:rPr lang="en-US" sz="3000" b="1" dirty="0">
                <a:solidFill>
                  <a:srgbClr val="FF0000"/>
                </a:solidFill>
              </a:rPr>
              <a:t>ACCIDENTS COST - ICEBERG</a:t>
            </a:r>
          </a:p>
        </p:txBody>
      </p:sp>
      <p:pic>
        <p:nvPicPr>
          <p:cNvPr id="10242" name="Picture 2"/>
          <p:cNvPicPr>
            <a:picLocks noChangeAspect="1" noChangeArrowheads="1"/>
          </p:cNvPicPr>
          <p:nvPr/>
        </p:nvPicPr>
        <p:blipFill>
          <a:blip r:embed="rId3" cstate="print"/>
          <a:srcRect/>
          <a:stretch>
            <a:fillRect/>
          </a:stretch>
        </p:blipFill>
        <p:spPr bwMode="auto">
          <a:xfrm>
            <a:off x="407300" y="1025856"/>
            <a:ext cx="3326499" cy="5334000"/>
          </a:xfrm>
          <a:prstGeom prst="rect">
            <a:avLst/>
          </a:prstGeom>
          <a:noFill/>
          <a:ln w="9525">
            <a:noFill/>
            <a:miter lim="800000"/>
            <a:headEnd/>
            <a:tailEnd/>
          </a:ln>
          <a:effectLst/>
        </p:spPr>
      </p:pic>
      <p:sp>
        <p:nvSpPr>
          <p:cNvPr id="6" name="Rectangle 5"/>
          <p:cNvSpPr/>
          <p:nvPr/>
        </p:nvSpPr>
        <p:spPr>
          <a:xfrm>
            <a:off x="3894160" y="1025856"/>
            <a:ext cx="5562600" cy="381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894160" y="1483056"/>
            <a:ext cx="5562600" cy="304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3894160" y="1864056"/>
            <a:ext cx="5562600" cy="3048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3894160" y="2245056"/>
            <a:ext cx="5562600" cy="3048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886200" y="2930856"/>
            <a:ext cx="5562600" cy="381000"/>
          </a:xfrm>
          <a:prstGeom prst="rect">
            <a:avLst/>
          </a:prstGeom>
          <a:solidFill>
            <a:srgbClr val="CC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3886200" y="3388056"/>
            <a:ext cx="5562600" cy="3048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3886200" y="3769056"/>
            <a:ext cx="5562600" cy="304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3886200" y="4150056"/>
            <a:ext cx="5562600" cy="304800"/>
          </a:xfrm>
          <a:prstGeom prst="rect">
            <a:avLst/>
          </a:prstGeom>
          <a:solidFill>
            <a:srgbClr val="CC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3886200" y="4531056"/>
            <a:ext cx="5562600" cy="304800"/>
          </a:xfrm>
          <a:prstGeom prst="rect">
            <a:avLst/>
          </a:prstGeom>
          <a:solidFill>
            <a:srgbClr val="FF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3886200" y="4912056"/>
            <a:ext cx="5562600" cy="3048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3886200" y="5293056"/>
            <a:ext cx="5562600" cy="304800"/>
          </a:xfrm>
          <a:prstGeom prst="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3886200" y="5674056"/>
            <a:ext cx="5562600" cy="304800"/>
          </a:xfrm>
          <a:prstGeom prst="rect">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3886200" y="6055056"/>
            <a:ext cx="5562600" cy="304800"/>
          </a:xfrm>
          <a:prstGeom prst="rect">
            <a:avLst/>
          </a:prstGeom>
          <a:solidFill>
            <a:srgbClr val="CCFF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p:nvCxnSpPr>
        <p:spPr>
          <a:xfrm>
            <a:off x="457200" y="2702256"/>
            <a:ext cx="8991600" cy="1588"/>
          </a:xfrm>
          <a:prstGeom prst="line">
            <a:avLst/>
          </a:prstGeom>
          <a:ln cap="sq">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4003344" y="1025856"/>
            <a:ext cx="5334000" cy="400110"/>
          </a:xfrm>
          <a:prstGeom prst="rect">
            <a:avLst/>
          </a:prstGeom>
          <a:noFill/>
        </p:spPr>
        <p:txBody>
          <a:bodyPr wrap="square" rtlCol="0">
            <a:spAutoFit/>
          </a:bodyPr>
          <a:lstStyle/>
          <a:p>
            <a:pPr algn="ctr"/>
            <a:r>
              <a:rPr lang="en-US" sz="2000" b="1" dirty="0"/>
              <a:t>Cost to Company – Insured Cost</a:t>
            </a:r>
          </a:p>
        </p:txBody>
      </p:sp>
      <p:sp>
        <p:nvSpPr>
          <p:cNvPr id="28" name="TextBox 27"/>
          <p:cNvSpPr txBox="1"/>
          <p:nvPr/>
        </p:nvSpPr>
        <p:spPr>
          <a:xfrm>
            <a:off x="4011304" y="1409354"/>
            <a:ext cx="5334000" cy="400110"/>
          </a:xfrm>
          <a:prstGeom prst="rect">
            <a:avLst/>
          </a:prstGeom>
          <a:noFill/>
        </p:spPr>
        <p:txBody>
          <a:bodyPr wrap="square" rtlCol="0">
            <a:spAutoFit/>
          </a:bodyPr>
          <a:lstStyle/>
          <a:p>
            <a:pPr algn="ctr"/>
            <a:r>
              <a:rPr lang="en-US" sz="2000" b="1" dirty="0"/>
              <a:t>Covering Injury</a:t>
            </a:r>
          </a:p>
        </p:txBody>
      </p:sp>
      <p:sp>
        <p:nvSpPr>
          <p:cNvPr id="29" name="TextBox 28"/>
          <p:cNvSpPr txBox="1"/>
          <p:nvPr/>
        </p:nvSpPr>
        <p:spPr>
          <a:xfrm>
            <a:off x="3989696" y="1809690"/>
            <a:ext cx="5334000" cy="400110"/>
          </a:xfrm>
          <a:prstGeom prst="rect">
            <a:avLst/>
          </a:prstGeom>
          <a:noFill/>
        </p:spPr>
        <p:txBody>
          <a:bodyPr wrap="square" rtlCol="0">
            <a:spAutoFit/>
          </a:bodyPr>
          <a:lstStyle/>
          <a:p>
            <a:pPr algn="ctr"/>
            <a:r>
              <a:rPr lang="en-US" sz="2000" b="1" dirty="0"/>
              <a:t>ILL Health</a:t>
            </a:r>
          </a:p>
        </p:txBody>
      </p:sp>
      <p:sp>
        <p:nvSpPr>
          <p:cNvPr id="30" name="TextBox 29"/>
          <p:cNvSpPr txBox="1"/>
          <p:nvPr/>
        </p:nvSpPr>
        <p:spPr>
          <a:xfrm>
            <a:off x="4019264" y="2198650"/>
            <a:ext cx="5334000" cy="400110"/>
          </a:xfrm>
          <a:prstGeom prst="rect">
            <a:avLst/>
          </a:prstGeom>
          <a:noFill/>
        </p:spPr>
        <p:txBody>
          <a:bodyPr wrap="square" rtlCol="0">
            <a:spAutoFit/>
          </a:bodyPr>
          <a:lstStyle/>
          <a:p>
            <a:pPr algn="ctr"/>
            <a:r>
              <a:rPr lang="en-US" sz="2000" b="1" dirty="0"/>
              <a:t>Damage</a:t>
            </a:r>
          </a:p>
        </p:txBody>
      </p:sp>
      <p:sp>
        <p:nvSpPr>
          <p:cNvPr id="31" name="TextBox 30"/>
          <p:cNvSpPr txBox="1"/>
          <p:nvPr/>
        </p:nvSpPr>
        <p:spPr>
          <a:xfrm>
            <a:off x="3962400" y="2903560"/>
            <a:ext cx="5410200" cy="400110"/>
          </a:xfrm>
          <a:prstGeom prst="rect">
            <a:avLst/>
          </a:prstGeom>
          <a:noFill/>
        </p:spPr>
        <p:txBody>
          <a:bodyPr wrap="square" rtlCol="0">
            <a:spAutoFit/>
          </a:bodyPr>
          <a:lstStyle/>
          <a:p>
            <a:pPr algn="ctr"/>
            <a:r>
              <a:rPr lang="en-US" sz="2000" b="1" dirty="0"/>
              <a:t>Cost to Company – Uninsured Cost</a:t>
            </a:r>
          </a:p>
        </p:txBody>
      </p:sp>
      <p:sp>
        <p:nvSpPr>
          <p:cNvPr id="32" name="TextBox 31"/>
          <p:cNvSpPr txBox="1"/>
          <p:nvPr/>
        </p:nvSpPr>
        <p:spPr>
          <a:xfrm>
            <a:off x="3989696" y="3320042"/>
            <a:ext cx="5334000" cy="400110"/>
          </a:xfrm>
          <a:prstGeom prst="rect">
            <a:avLst/>
          </a:prstGeom>
          <a:noFill/>
        </p:spPr>
        <p:txBody>
          <a:bodyPr wrap="square" rtlCol="0">
            <a:spAutoFit/>
          </a:bodyPr>
          <a:lstStyle/>
          <a:p>
            <a:pPr algn="ctr"/>
            <a:r>
              <a:rPr lang="en-US" sz="2000" b="1" dirty="0"/>
              <a:t>Wages for injured worker over period</a:t>
            </a:r>
          </a:p>
        </p:txBody>
      </p:sp>
      <p:sp>
        <p:nvSpPr>
          <p:cNvPr id="33" name="TextBox 32"/>
          <p:cNvSpPr txBox="1"/>
          <p:nvPr/>
        </p:nvSpPr>
        <p:spPr>
          <a:xfrm>
            <a:off x="3989696" y="3709002"/>
            <a:ext cx="5334000" cy="400110"/>
          </a:xfrm>
          <a:prstGeom prst="rect">
            <a:avLst/>
          </a:prstGeom>
          <a:noFill/>
        </p:spPr>
        <p:txBody>
          <a:bodyPr wrap="square" rtlCol="0">
            <a:spAutoFit/>
          </a:bodyPr>
          <a:lstStyle/>
          <a:p>
            <a:pPr algn="ctr"/>
            <a:r>
              <a:rPr lang="en-US" sz="2000" b="1" dirty="0"/>
              <a:t>Loss of production/remedial work required</a:t>
            </a:r>
          </a:p>
        </p:txBody>
      </p:sp>
      <p:sp>
        <p:nvSpPr>
          <p:cNvPr id="34" name="TextBox 33"/>
          <p:cNvSpPr txBox="1"/>
          <p:nvPr/>
        </p:nvSpPr>
        <p:spPr>
          <a:xfrm>
            <a:off x="3989696" y="4103650"/>
            <a:ext cx="5334000" cy="400110"/>
          </a:xfrm>
          <a:prstGeom prst="rect">
            <a:avLst/>
          </a:prstGeom>
          <a:noFill/>
        </p:spPr>
        <p:txBody>
          <a:bodyPr wrap="square" rtlCol="0">
            <a:spAutoFit/>
          </a:bodyPr>
          <a:lstStyle/>
          <a:p>
            <a:pPr algn="ctr"/>
            <a:r>
              <a:rPr lang="en-US" sz="2000" b="1" dirty="0"/>
              <a:t>Over time wages to cover lost production</a:t>
            </a:r>
          </a:p>
        </p:txBody>
      </p:sp>
      <p:sp>
        <p:nvSpPr>
          <p:cNvPr id="35" name="TextBox 34"/>
          <p:cNvSpPr txBox="1"/>
          <p:nvPr/>
        </p:nvSpPr>
        <p:spPr>
          <a:xfrm>
            <a:off x="3989696" y="4471002"/>
            <a:ext cx="5334000" cy="400110"/>
          </a:xfrm>
          <a:prstGeom prst="rect">
            <a:avLst/>
          </a:prstGeom>
          <a:noFill/>
        </p:spPr>
        <p:txBody>
          <a:bodyPr wrap="square" rtlCol="0">
            <a:spAutoFit/>
          </a:bodyPr>
          <a:lstStyle/>
          <a:p>
            <a:pPr algn="ctr"/>
            <a:r>
              <a:rPr lang="en-US" sz="2000" b="1" dirty="0"/>
              <a:t>Wages for replacement worker</a:t>
            </a:r>
          </a:p>
        </p:txBody>
      </p:sp>
      <p:sp>
        <p:nvSpPr>
          <p:cNvPr id="36" name="TextBox 35"/>
          <p:cNvSpPr txBox="1"/>
          <p:nvPr/>
        </p:nvSpPr>
        <p:spPr>
          <a:xfrm>
            <a:off x="3989696" y="4863152"/>
            <a:ext cx="5334000" cy="400110"/>
          </a:xfrm>
          <a:prstGeom prst="rect">
            <a:avLst/>
          </a:prstGeom>
          <a:noFill/>
        </p:spPr>
        <p:txBody>
          <a:bodyPr wrap="square" rtlCol="0">
            <a:spAutoFit/>
          </a:bodyPr>
          <a:lstStyle/>
          <a:p>
            <a:pPr algn="ctr"/>
            <a:r>
              <a:rPr lang="en-US" sz="2000" b="1" dirty="0"/>
              <a:t>Loss of time of Manager/MD</a:t>
            </a:r>
          </a:p>
        </p:txBody>
      </p:sp>
      <p:sp>
        <p:nvSpPr>
          <p:cNvPr id="37" name="TextBox 36"/>
          <p:cNvSpPr txBox="1"/>
          <p:nvPr/>
        </p:nvSpPr>
        <p:spPr>
          <a:xfrm>
            <a:off x="3989696" y="5233002"/>
            <a:ext cx="5334000" cy="400110"/>
          </a:xfrm>
          <a:prstGeom prst="rect">
            <a:avLst/>
          </a:prstGeom>
          <a:noFill/>
        </p:spPr>
        <p:txBody>
          <a:bodyPr wrap="square" rtlCol="0">
            <a:spAutoFit/>
          </a:bodyPr>
          <a:lstStyle/>
          <a:p>
            <a:pPr algn="ctr"/>
            <a:r>
              <a:rPr lang="en-US" sz="2000" b="1" dirty="0"/>
              <a:t>Legal expenses</a:t>
            </a:r>
          </a:p>
        </p:txBody>
      </p:sp>
      <p:sp>
        <p:nvSpPr>
          <p:cNvPr id="38" name="TextBox 37"/>
          <p:cNvSpPr txBox="1"/>
          <p:nvPr/>
        </p:nvSpPr>
        <p:spPr>
          <a:xfrm>
            <a:off x="3989696" y="5625152"/>
            <a:ext cx="5334000" cy="400110"/>
          </a:xfrm>
          <a:prstGeom prst="rect">
            <a:avLst/>
          </a:prstGeom>
          <a:noFill/>
        </p:spPr>
        <p:txBody>
          <a:bodyPr wrap="square" rtlCol="0">
            <a:spAutoFit/>
          </a:bodyPr>
          <a:lstStyle/>
          <a:p>
            <a:pPr algn="ctr"/>
            <a:r>
              <a:rPr lang="en-US" sz="2000" b="1" dirty="0"/>
              <a:t>Fines and Court costs</a:t>
            </a:r>
          </a:p>
        </p:txBody>
      </p:sp>
      <p:sp>
        <p:nvSpPr>
          <p:cNvPr id="39" name="TextBox 38"/>
          <p:cNvSpPr txBox="1"/>
          <p:nvPr/>
        </p:nvSpPr>
        <p:spPr>
          <a:xfrm>
            <a:off x="3989696" y="5995002"/>
            <a:ext cx="5334000" cy="400110"/>
          </a:xfrm>
          <a:prstGeom prst="rect">
            <a:avLst/>
          </a:prstGeom>
          <a:noFill/>
        </p:spPr>
        <p:txBody>
          <a:bodyPr wrap="square" rtlCol="0">
            <a:spAutoFit/>
          </a:bodyPr>
          <a:lstStyle/>
          <a:p>
            <a:pPr algn="ctr"/>
            <a:r>
              <a:rPr lang="en-US" sz="2000" b="1" dirty="0"/>
              <a:t>Insurance premiums</a:t>
            </a:r>
          </a:p>
        </p:txBody>
      </p:sp>
      <p:sp>
        <p:nvSpPr>
          <p:cNvPr id="40" name="TextBox 39"/>
          <p:cNvSpPr txBox="1"/>
          <p:nvPr/>
        </p:nvSpPr>
        <p:spPr>
          <a:xfrm>
            <a:off x="914400" y="1254456"/>
            <a:ext cx="2362200" cy="707886"/>
          </a:xfrm>
          <a:prstGeom prst="rect">
            <a:avLst/>
          </a:prstGeom>
          <a:noFill/>
        </p:spPr>
        <p:txBody>
          <a:bodyPr wrap="square" rtlCol="0">
            <a:spAutoFit/>
          </a:bodyPr>
          <a:lstStyle/>
          <a:p>
            <a:pPr algn="ctr"/>
            <a:r>
              <a:rPr lang="en-US" sz="2000" b="1" dirty="0">
                <a:solidFill>
                  <a:srgbClr val="FF0000"/>
                </a:solidFill>
              </a:rPr>
              <a:t>Insured Cost</a:t>
            </a:r>
          </a:p>
          <a:p>
            <a:pPr algn="ctr"/>
            <a:endParaRPr lang="en-US" sz="2000" b="1" dirty="0">
              <a:solidFill>
                <a:srgbClr val="FF0000"/>
              </a:solidFill>
            </a:endParaRPr>
          </a:p>
        </p:txBody>
      </p:sp>
      <p:sp>
        <p:nvSpPr>
          <p:cNvPr id="41" name="TextBox 40"/>
          <p:cNvSpPr txBox="1"/>
          <p:nvPr/>
        </p:nvSpPr>
        <p:spPr>
          <a:xfrm>
            <a:off x="914400" y="5521656"/>
            <a:ext cx="2438400" cy="369332"/>
          </a:xfrm>
          <a:prstGeom prst="rect">
            <a:avLst/>
          </a:prstGeom>
          <a:noFill/>
        </p:spPr>
        <p:txBody>
          <a:bodyPr wrap="square" rtlCol="0">
            <a:spAutoFit/>
          </a:bodyPr>
          <a:lstStyle/>
          <a:p>
            <a:pPr algn="ctr"/>
            <a:r>
              <a:rPr lang="en-US" b="1" dirty="0">
                <a:solidFill>
                  <a:srgbClr val="FF0000"/>
                </a:solidFill>
              </a:rPr>
              <a:t>Uninsured Cost</a:t>
            </a:r>
          </a:p>
        </p:txBody>
      </p:sp>
      <p:sp>
        <p:nvSpPr>
          <p:cNvPr id="42" name="TextBox 41"/>
          <p:cNvSpPr txBox="1"/>
          <p:nvPr/>
        </p:nvSpPr>
        <p:spPr>
          <a:xfrm>
            <a:off x="1229432" y="6063016"/>
            <a:ext cx="1752600" cy="276999"/>
          </a:xfrm>
          <a:prstGeom prst="rect">
            <a:avLst/>
          </a:prstGeom>
          <a:noFill/>
        </p:spPr>
        <p:txBody>
          <a:bodyPr wrap="square" rtlCol="0">
            <a:spAutoFit/>
          </a:bodyPr>
          <a:lstStyle/>
          <a:p>
            <a:pPr algn="ctr"/>
            <a:r>
              <a:rPr lang="en-US" sz="1200" dirty="0"/>
              <a:t>Source: HSC UK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8" name="Rectangle 7"/>
          <p:cNvSpPr/>
          <p:nvPr/>
        </p:nvSpPr>
        <p:spPr>
          <a:xfrm>
            <a:off x="4343400" y="1447800"/>
            <a:ext cx="4876800" cy="472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5300" y="457200"/>
            <a:ext cx="8915400" cy="1143000"/>
          </a:xfrm>
        </p:spPr>
        <p:txBody>
          <a:bodyPr>
            <a:normAutofit/>
          </a:bodyPr>
          <a:lstStyle/>
          <a:p>
            <a:r>
              <a:rPr lang="en-US" sz="3000" b="1" dirty="0">
                <a:solidFill>
                  <a:srgbClr val="FF0000"/>
                </a:solidFill>
              </a:rPr>
              <a:t>WHAT SHOULD YOU DO TO PROTECT YOURSELF?</a:t>
            </a:r>
          </a:p>
        </p:txBody>
      </p:sp>
      <p:pic>
        <p:nvPicPr>
          <p:cNvPr id="11266" name="Picture 2"/>
          <p:cNvPicPr>
            <a:picLocks noChangeAspect="1" noChangeArrowheads="1"/>
          </p:cNvPicPr>
          <p:nvPr/>
        </p:nvPicPr>
        <p:blipFill>
          <a:blip r:embed="rId3"/>
          <a:srcRect/>
          <a:stretch>
            <a:fillRect/>
          </a:stretch>
        </p:blipFill>
        <p:spPr bwMode="auto">
          <a:xfrm>
            <a:off x="4419601" y="1500771"/>
            <a:ext cx="2209800" cy="2209800"/>
          </a:xfrm>
          <a:prstGeom prst="rect">
            <a:avLst/>
          </a:prstGeom>
          <a:noFill/>
          <a:ln w="9525">
            <a:noFill/>
            <a:miter lim="800000"/>
            <a:headEnd/>
            <a:tailEnd/>
          </a:ln>
          <a:effectLst/>
        </p:spPr>
      </p:pic>
      <p:pic>
        <p:nvPicPr>
          <p:cNvPr id="11267" name="Picture 3"/>
          <p:cNvPicPr>
            <a:picLocks noChangeAspect="1" noChangeArrowheads="1"/>
          </p:cNvPicPr>
          <p:nvPr/>
        </p:nvPicPr>
        <p:blipFill>
          <a:blip r:embed="rId4"/>
          <a:srcRect/>
          <a:stretch>
            <a:fillRect/>
          </a:stretch>
        </p:blipFill>
        <p:spPr bwMode="auto">
          <a:xfrm>
            <a:off x="6920553" y="1500771"/>
            <a:ext cx="2209800" cy="2209800"/>
          </a:xfrm>
          <a:prstGeom prst="rect">
            <a:avLst/>
          </a:prstGeom>
          <a:noFill/>
          <a:ln w="9525">
            <a:noFill/>
            <a:miter lim="800000"/>
            <a:headEnd/>
            <a:tailEnd/>
          </a:ln>
          <a:effectLst/>
        </p:spPr>
      </p:pic>
      <p:pic>
        <p:nvPicPr>
          <p:cNvPr id="11268" name="Picture 4"/>
          <p:cNvPicPr>
            <a:picLocks noChangeAspect="1" noChangeArrowheads="1"/>
          </p:cNvPicPr>
          <p:nvPr/>
        </p:nvPicPr>
        <p:blipFill>
          <a:blip r:embed="rId5"/>
          <a:srcRect/>
          <a:stretch>
            <a:fillRect/>
          </a:stretch>
        </p:blipFill>
        <p:spPr bwMode="auto">
          <a:xfrm>
            <a:off x="4423701" y="4282092"/>
            <a:ext cx="4720299" cy="1819452"/>
          </a:xfrm>
          <a:prstGeom prst="rect">
            <a:avLst/>
          </a:prstGeom>
          <a:noFill/>
          <a:ln w="9525">
            <a:noFill/>
            <a:miter lim="800000"/>
            <a:headEnd/>
            <a:tailEnd/>
          </a:ln>
          <a:effectLst/>
        </p:spPr>
      </p:pic>
      <p:sp>
        <p:nvSpPr>
          <p:cNvPr id="9" name="TextBox 8"/>
          <p:cNvSpPr txBox="1"/>
          <p:nvPr/>
        </p:nvSpPr>
        <p:spPr>
          <a:xfrm>
            <a:off x="762000" y="2108576"/>
            <a:ext cx="3200400" cy="2970044"/>
          </a:xfrm>
          <a:prstGeom prst="rect">
            <a:avLst/>
          </a:prstGeom>
          <a:noFill/>
        </p:spPr>
        <p:txBody>
          <a:bodyPr wrap="square" rtlCol="0">
            <a:spAutoFit/>
          </a:bodyPr>
          <a:lstStyle/>
          <a:p>
            <a:pPr algn="just"/>
            <a:r>
              <a:rPr lang="en-US" sz="1700" dirty="0"/>
              <a:t>Anywhere that you have identified an Arc Flash Hazard potential, you need to have 	an Arc Flash Hazard analysis done. The panel, transformer or switchboard should be labeled according to the arc flash level.</a:t>
            </a:r>
          </a:p>
          <a:p>
            <a:pPr algn="just"/>
            <a:endParaRPr lang="en-US" sz="1700" dirty="0"/>
          </a:p>
          <a:p>
            <a:pPr algn="just"/>
            <a:r>
              <a:rPr lang="en-US" sz="1700" dirty="0"/>
              <a:t>Establish appropriate safety rules to protect anyone who is working in the hazard zone.</a:t>
            </a:r>
          </a:p>
        </p:txBody>
      </p:sp>
      <p:sp>
        <p:nvSpPr>
          <p:cNvPr id="10" name="Oval 9"/>
          <p:cNvSpPr/>
          <p:nvPr/>
        </p:nvSpPr>
        <p:spPr>
          <a:xfrm>
            <a:off x="574344" y="2238240"/>
            <a:ext cx="123960" cy="123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4459400" y="3763368"/>
            <a:ext cx="4648200" cy="415498"/>
          </a:xfrm>
          <a:prstGeom prst="rect">
            <a:avLst/>
          </a:prstGeom>
          <a:noFill/>
        </p:spPr>
        <p:txBody>
          <a:bodyPr wrap="square" rtlCol="0">
            <a:spAutoFit/>
          </a:bodyPr>
          <a:lstStyle/>
          <a:p>
            <a:pPr algn="ctr"/>
            <a:r>
              <a:rPr lang="en-US" sz="2100" b="1" dirty="0">
                <a:solidFill>
                  <a:srgbClr val="FF0000"/>
                </a:solidFill>
              </a:rPr>
              <a:t>Arc Flash Hazard Analysis and Labeling</a:t>
            </a:r>
          </a:p>
        </p:txBody>
      </p:sp>
      <p:sp>
        <p:nvSpPr>
          <p:cNvPr id="13" name="Oval 12"/>
          <p:cNvSpPr/>
          <p:nvPr/>
        </p:nvSpPr>
        <p:spPr>
          <a:xfrm>
            <a:off x="574344" y="4295640"/>
            <a:ext cx="123960" cy="123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2" name="Title 1"/>
          <p:cNvSpPr>
            <a:spLocks noGrp="1"/>
          </p:cNvSpPr>
          <p:nvPr>
            <p:ph type="title"/>
          </p:nvPr>
        </p:nvSpPr>
        <p:spPr>
          <a:xfrm>
            <a:off x="495300" y="547598"/>
            <a:ext cx="8915400" cy="897930"/>
          </a:xfrm>
        </p:spPr>
        <p:txBody>
          <a:bodyPr>
            <a:normAutofit/>
          </a:bodyPr>
          <a:lstStyle/>
          <a:p>
            <a:r>
              <a:rPr lang="en-US" sz="3000" b="1" dirty="0">
                <a:solidFill>
                  <a:srgbClr val="FF0000"/>
                </a:solidFill>
              </a:rPr>
              <a:t>WHAT SHOULD YOU DO TO PROTECT YOURSELF?</a:t>
            </a:r>
          </a:p>
        </p:txBody>
      </p:sp>
      <p:pic>
        <p:nvPicPr>
          <p:cNvPr id="12290" name="Picture 2"/>
          <p:cNvPicPr>
            <a:picLocks noChangeAspect="1" noChangeArrowheads="1"/>
          </p:cNvPicPr>
          <p:nvPr/>
        </p:nvPicPr>
        <p:blipFill>
          <a:blip r:embed="rId3" cstate="print"/>
          <a:srcRect/>
          <a:stretch>
            <a:fillRect/>
          </a:stretch>
        </p:blipFill>
        <p:spPr bwMode="auto">
          <a:xfrm>
            <a:off x="636896" y="4597135"/>
            <a:ext cx="2441281" cy="1830961"/>
          </a:xfrm>
          <a:prstGeom prst="rect">
            <a:avLst/>
          </a:prstGeom>
          <a:noFill/>
          <a:ln w="9525">
            <a:noFill/>
            <a:miter lim="800000"/>
            <a:headEnd/>
            <a:tailEnd/>
          </a:ln>
          <a:effectLst/>
        </p:spPr>
      </p:pic>
      <p:pic>
        <p:nvPicPr>
          <p:cNvPr id="12291" name="Picture 3"/>
          <p:cNvPicPr>
            <a:picLocks noChangeAspect="1" noChangeArrowheads="1"/>
          </p:cNvPicPr>
          <p:nvPr/>
        </p:nvPicPr>
        <p:blipFill>
          <a:blip r:embed="rId4"/>
          <a:srcRect/>
          <a:stretch>
            <a:fillRect/>
          </a:stretch>
        </p:blipFill>
        <p:spPr bwMode="auto">
          <a:xfrm>
            <a:off x="3307865" y="4597135"/>
            <a:ext cx="3253489" cy="1830961"/>
          </a:xfrm>
          <a:prstGeom prst="rect">
            <a:avLst/>
          </a:prstGeom>
          <a:noFill/>
          <a:ln w="9525">
            <a:noFill/>
            <a:miter lim="800000"/>
            <a:headEnd/>
            <a:tailEnd/>
          </a:ln>
          <a:effectLst/>
        </p:spPr>
      </p:pic>
      <p:pic>
        <p:nvPicPr>
          <p:cNvPr id="12292" name="Picture 4"/>
          <p:cNvPicPr>
            <a:picLocks noChangeAspect="1" noChangeArrowheads="1"/>
          </p:cNvPicPr>
          <p:nvPr/>
        </p:nvPicPr>
        <p:blipFill>
          <a:blip r:embed="rId5" cstate="print"/>
          <a:srcRect/>
          <a:stretch>
            <a:fillRect/>
          </a:stretch>
        </p:blipFill>
        <p:spPr bwMode="auto">
          <a:xfrm>
            <a:off x="6809096" y="4597135"/>
            <a:ext cx="2528248" cy="1830961"/>
          </a:xfrm>
          <a:prstGeom prst="rect">
            <a:avLst/>
          </a:prstGeom>
          <a:noFill/>
          <a:ln w="9525">
            <a:noFill/>
            <a:miter lim="800000"/>
            <a:headEnd/>
            <a:tailEnd/>
          </a:ln>
          <a:effectLst/>
        </p:spPr>
      </p:pic>
      <p:sp>
        <p:nvSpPr>
          <p:cNvPr id="8" name="TextBox 7"/>
          <p:cNvSpPr txBox="1"/>
          <p:nvPr/>
        </p:nvSpPr>
        <p:spPr>
          <a:xfrm>
            <a:off x="762000" y="1295400"/>
            <a:ext cx="4191000" cy="2970044"/>
          </a:xfrm>
          <a:prstGeom prst="rect">
            <a:avLst/>
          </a:prstGeom>
          <a:noFill/>
        </p:spPr>
        <p:txBody>
          <a:bodyPr wrap="square" rtlCol="0">
            <a:spAutoFit/>
          </a:bodyPr>
          <a:lstStyle/>
          <a:p>
            <a:pPr algn="just"/>
            <a:r>
              <a:rPr lang="en-US" sz="1700" dirty="0"/>
              <a:t>Based on known electrical parameters and work practices, Arc Exposure Intensity can be estimated for the hazard appropriate protective clothing selections can be made to minimize worker burn injury levels in the event of an electric arc accident.</a:t>
            </a:r>
          </a:p>
          <a:p>
            <a:pPr algn="just"/>
            <a:endParaRPr lang="en-US" sz="1700" dirty="0"/>
          </a:p>
          <a:p>
            <a:pPr algn="just"/>
            <a:r>
              <a:rPr lang="en-US" sz="1700" dirty="0">
                <a:solidFill>
                  <a:srgbClr val="FF0000"/>
                </a:solidFill>
              </a:rPr>
              <a:t>ALWAYS</a:t>
            </a:r>
            <a:r>
              <a:rPr lang="en-US" sz="1700" dirty="0"/>
              <a:t> wear the appropriate Arc Flash PPE for the level of arc flash present. Current NFPA70E </a:t>
            </a:r>
            <a:r>
              <a:rPr lang="en-US" sz="1700" dirty="0">
                <a:solidFill>
                  <a:srgbClr val="FF0000"/>
                </a:solidFill>
              </a:rPr>
              <a:t>OR</a:t>
            </a:r>
            <a:r>
              <a:rPr lang="en-US" sz="1700" dirty="0"/>
              <a:t> EN 61482-1-1 standards for Arc Flash Protection should be followed.</a:t>
            </a:r>
          </a:p>
        </p:txBody>
      </p:sp>
      <p:sp>
        <p:nvSpPr>
          <p:cNvPr id="9" name="TextBox 8"/>
          <p:cNvSpPr txBox="1"/>
          <p:nvPr/>
        </p:nvSpPr>
        <p:spPr>
          <a:xfrm>
            <a:off x="2057400" y="4163704"/>
            <a:ext cx="2438400" cy="215444"/>
          </a:xfrm>
          <a:prstGeom prst="rect">
            <a:avLst/>
          </a:prstGeom>
          <a:noFill/>
        </p:spPr>
        <p:txBody>
          <a:bodyPr wrap="square" rtlCol="0">
            <a:spAutoFit/>
          </a:bodyPr>
          <a:lstStyle/>
          <a:p>
            <a:r>
              <a:rPr lang="en-US" sz="800" dirty="0"/>
              <a:t>Text source: National Safety Council</a:t>
            </a:r>
          </a:p>
        </p:txBody>
      </p:sp>
      <p:pic>
        <p:nvPicPr>
          <p:cNvPr id="12293" name="Picture 5"/>
          <p:cNvPicPr>
            <a:picLocks noChangeAspect="1" noChangeArrowheads="1"/>
          </p:cNvPicPr>
          <p:nvPr/>
        </p:nvPicPr>
        <p:blipFill>
          <a:blip r:embed="rId6" cstate="print"/>
          <a:srcRect/>
          <a:stretch>
            <a:fillRect/>
          </a:stretch>
        </p:blipFill>
        <p:spPr bwMode="auto">
          <a:xfrm>
            <a:off x="6516800" y="1600200"/>
            <a:ext cx="1207448" cy="2676986"/>
          </a:xfrm>
          <a:prstGeom prst="rect">
            <a:avLst/>
          </a:prstGeom>
          <a:noFill/>
          <a:ln w="9525">
            <a:noFill/>
            <a:miter lim="800000"/>
            <a:headEnd/>
            <a:tailEnd/>
          </a:ln>
          <a:effectLst/>
        </p:spPr>
      </p:pic>
      <p:sp>
        <p:nvSpPr>
          <p:cNvPr id="11" name="Rectangle 10"/>
          <p:cNvSpPr/>
          <p:nvPr/>
        </p:nvSpPr>
        <p:spPr>
          <a:xfrm>
            <a:off x="5867400" y="1295400"/>
            <a:ext cx="3429000" cy="3200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7924800" y="1524000"/>
            <a:ext cx="1524000" cy="261610"/>
          </a:xfrm>
          <a:prstGeom prst="rect">
            <a:avLst/>
          </a:prstGeom>
          <a:noFill/>
        </p:spPr>
        <p:txBody>
          <a:bodyPr wrap="square" rtlCol="0">
            <a:spAutoFit/>
          </a:bodyPr>
          <a:lstStyle/>
          <a:p>
            <a:r>
              <a:rPr lang="en-US" sz="1100" dirty="0"/>
              <a:t>Flame Resistant Hat</a:t>
            </a:r>
          </a:p>
        </p:txBody>
      </p:sp>
      <p:sp>
        <p:nvSpPr>
          <p:cNvPr id="13" name="TextBox 12"/>
          <p:cNvSpPr txBox="1"/>
          <p:nvPr/>
        </p:nvSpPr>
        <p:spPr>
          <a:xfrm>
            <a:off x="7912145" y="1719590"/>
            <a:ext cx="1524000" cy="261610"/>
          </a:xfrm>
          <a:prstGeom prst="rect">
            <a:avLst/>
          </a:prstGeom>
          <a:noFill/>
        </p:spPr>
        <p:txBody>
          <a:bodyPr wrap="square" rtlCol="0">
            <a:spAutoFit/>
          </a:bodyPr>
          <a:lstStyle/>
          <a:p>
            <a:r>
              <a:rPr lang="en-US" sz="1100" dirty="0"/>
              <a:t>Arc Rated Face Shield</a:t>
            </a:r>
          </a:p>
        </p:txBody>
      </p:sp>
      <p:sp>
        <p:nvSpPr>
          <p:cNvPr id="14" name="TextBox 13"/>
          <p:cNvSpPr txBox="1"/>
          <p:nvPr/>
        </p:nvSpPr>
        <p:spPr>
          <a:xfrm>
            <a:off x="7921670" y="1881515"/>
            <a:ext cx="1524000" cy="261610"/>
          </a:xfrm>
          <a:prstGeom prst="rect">
            <a:avLst/>
          </a:prstGeom>
          <a:noFill/>
        </p:spPr>
        <p:txBody>
          <a:bodyPr wrap="square" rtlCol="0">
            <a:spAutoFit/>
          </a:bodyPr>
          <a:lstStyle/>
          <a:p>
            <a:r>
              <a:rPr lang="en-US" sz="1100" dirty="0"/>
              <a:t>Arc Rated Balaclava</a:t>
            </a:r>
          </a:p>
        </p:txBody>
      </p:sp>
      <p:sp>
        <p:nvSpPr>
          <p:cNvPr id="15" name="TextBox 14"/>
          <p:cNvSpPr txBox="1"/>
          <p:nvPr/>
        </p:nvSpPr>
        <p:spPr>
          <a:xfrm>
            <a:off x="7924800" y="2483763"/>
            <a:ext cx="1524000" cy="430887"/>
          </a:xfrm>
          <a:prstGeom prst="rect">
            <a:avLst/>
          </a:prstGeom>
          <a:noFill/>
        </p:spPr>
        <p:txBody>
          <a:bodyPr wrap="square" rtlCol="0">
            <a:spAutoFit/>
          </a:bodyPr>
          <a:lstStyle/>
          <a:p>
            <a:r>
              <a:rPr lang="en-US" sz="1100" dirty="0"/>
              <a:t>Insulated &amp; Leather </a:t>
            </a:r>
          </a:p>
          <a:p>
            <a:r>
              <a:rPr lang="en-US" sz="1100" dirty="0"/>
              <a:t>Protector Gloves</a:t>
            </a:r>
          </a:p>
        </p:txBody>
      </p:sp>
      <p:sp>
        <p:nvSpPr>
          <p:cNvPr id="17" name="TextBox 16"/>
          <p:cNvSpPr txBox="1"/>
          <p:nvPr/>
        </p:nvSpPr>
        <p:spPr>
          <a:xfrm>
            <a:off x="7915275" y="3067050"/>
            <a:ext cx="1524000" cy="261610"/>
          </a:xfrm>
          <a:prstGeom prst="rect">
            <a:avLst/>
          </a:prstGeom>
          <a:noFill/>
        </p:spPr>
        <p:txBody>
          <a:bodyPr wrap="square" rtlCol="0">
            <a:spAutoFit/>
          </a:bodyPr>
          <a:lstStyle/>
          <a:p>
            <a:r>
              <a:rPr lang="en-US" sz="1100" dirty="0"/>
              <a:t>Arc Flash Coverall</a:t>
            </a:r>
          </a:p>
        </p:txBody>
      </p:sp>
      <p:sp>
        <p:nvSpPr>
          <p:cNvPr id="19" name="TextBox 18"/>
          <p:cNvSpPr txBox="1"/>
          <p:nvPr/>
        </p:nvSpPr>
        <p:spPr>
          <a:xfrm>
            <a:off x="7915275" y="3810000"/>
            <a:ext cx="1524000" cy="600164"/>
          </a:xfrm>
          <a:prstGeom prst="rect">
            <a:avLst/>
          </a:prstGeom>
          <a:noFill/>
        </p:spPr>
        <p:txBody>
          <a:bodyPr wrap="square" rtlCol="0">
            <a:spAutoFit/>
          </a:bodyPr>
          <a:lstStyle/>
          <a:p>
            <a:r>
              <a:rPr lang="en-US" sz="1100" dirty="0"/>
              <a:t>Electric Shock </a:t>
            </a:r>
          </a:p>
          <a:p>
            <a:r>
              <a:rPr lang="en-US" sz="1100" dirty="0"/>
              <a:t>Resistant (ESR) </a:t>
            </a:r>
          </a:p>
          <a:p>
            <a:r>
              <a:rPr lang="en-US" sz="1100" dirty="0"/>
              <a:t>Leather Safety Shoes</a:t>
            </a:r>
          </a:p>
        </p:txBody>
      </p:sp>
      <p:sp>
        <p:nvSpPr>
          <p:cNvPr id="20" name="TextBox 19"/>
          <p:cNvSpPr txBox="1"/>
          <p:nvPr/>
        </p:nvSpPr>
        <p:spPr>
          <a:xfrm>
            <a:off x="5915025" y="1552575"/>
            <a:ext cx="838200" cy="430887"/>
          </a:xfrm>
          <a:prstGeom prst="rect">
            <a:avLst/>
          </a:prstGeom>
          <a:noFill/>
        </p:spPr>
        <p:txBody>
          <a:bodyPr wrap="square" rtlCol="0">
            <a:spAutoFit/>
          </a:bodyPr>
          <a:lstStyle/>
          <a:p>
            <a:r>
              <a:rPr lang="en-US" sz="1100" dirty="0"/>
              <a:t>Hearing</a:t>
            </a:r>
          </a:p>
          <a:p>
            <a:r>
              <a:rPr lang="en-US" sz="1100" dirty="0"/>
              <a:t>Protection</a:t>
            </a:r>
          </a:p>
        </p:txBody>
      </p:sp>
      <p:cxnSp>
        <p:nvCxnSpPr>
          <p:cNvPr id="33" name="Straight Arrow Connector 32"/>
          <p:cNvCxnSpPr/>
          <p:nvPr/>
        </p:nvCxnSpPr>
        <p:spPr>
          <a:xfrm>
            <a:off x="6629400" y="1771650"/>
            <a:ext cx="381000" cy="76200"/>
          </a:xfrm>
          <a:prstGeom prst="straightConnector1">
            <a:avLst/>
          </a:prstGeom>
          <a:ln>
            <a:solidFill>
              <a:schemeClr val="tx2">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7315200" y="1676400"/>
            <a:ext cx="6096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7315200" y="1847850"/>
            <a:ext cx="6096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7315200" y="2009775"/>
            <a:ext cx="6096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a:endCxn id="15" idx="1"/>
          </p:cNvCxnSpPr>
          <p:nvPr/>
        </p:nvCxnSpPr>
        <p:spPr>
          <a:xfrm>
            <a:off x="7620000" y="2590800"/>
            <a:ext cx="304800" cy="108407"/>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a:endCxn id="15" idx="1"/>
          </p:cNvCxnSpPr>
          <p:nvPr/>
        </p:nvCxnSpPr>
        <p:spPr>
          <a:xfrm flipV="1">
            <a:off x="7543800" y="2699207"/>
            <a:ext cx="381000" cy="120193"/>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7391400" y="3200400"/>
            <a:ext cx="5334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7620000" y="4091032"/>
            <a:ext cx="295275" cy="471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1" name="Oval 60"/>
          <p:cNvSpPr/>
          <p:nvPr/>
        </p:nvSpPr>
        <p:spPr>
          <a:xfrm>
            <a:off x="628936" y="1420504"/>
            <a:ext cx="123960" cy="123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628936" y="3228840"/>
            <a:ext cx="123960" cy="123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2" name="Title 1"/>
          <p:cNvSpPr>
            <a:spLocks noGrp="1"/>
          </p:cNvSpPr>
          <p:nvPr>
            <p:ph type="title"/>
          </p:nvPr>
        </p:nvSpPr>
        <p:spPr>
          <a:xfrm>
            <a:off x="495300" y="990600"/>
            <a:ext cx="8915400" cy="533400"/>
          </a:xfrm>
        </p:spPr>
        <p:txBody>
          <a:bodyPr>
            <a:normAutofit fontScale="90000"/>
          </a:bodyPr>
          <a:lstStyle/>
          <a:p>
            <a:pPr algn="l"/>
            <a:r>
              <a:rPr lang="en-US" sz="2200" b="1" dirty="0">
                <a:solidFill>
                  <a:srgbClr val="0070C0"/>
                </a:solidFill>
              </a:rPr>
              <a:t>A facility must provide, and be able to demonstrate a safety program with:</a:t>
            </a:r>
            <a:br>
              <a:rPr lang="en-US" sz="2200" b="1" dirty="0">
                <a:solidFill>
                  <a:srgbClr val="0070C0"/>
                </a:solidFill>
              </a:rPr>
            </a:br>
            <a:endParaRPr lang="en-US" sz="2200" b="1" dirty="0">
              <a:solidFill>
                <a:srgbClr val="0070C0"/>
              </a:solidFill>
            </a:endParaRPr>
          </a:p>
        </p:txBody>
      </p:sp>
      <p:sp>
        <p:nvSpPr>
          <p:cNvPr id="5" name="TextBox 4"/>
          <p:cNvSpPr txBox="1"/>
          <p:nvPr/>
        </p:nvSpPr>
        <p:spPr>
          <a:xfrm>
            <a:off x="762000" y="1219200"/>
            <a:ext cx="8077200" cy="2126864"/>
          </a:xfrm>
          <a:prstGeom prst="rect">
            <a:avLst/>
          </a:prstGeom>
          <a:noFill/>
        </p:spPr>
        <p:txBody>
          <a:bodyPr wrap="square" rtlCol="0">
            <a:spAutoFit/>
          </a:bodyPr>
          <a:lstStyle/>
          <a:p>
            <a:pPr>
              <a:lnSpc>
                <a:spcPct val="150000"/>
              </a:lnSpc>
              <a:spcAft>
                <a:spcPts val="3000"/>
              </a:spcAft>
            </a:pPr>
            <a:r>
              <a:rPr lang="en-US" dirty="0"/>
              <a:t>Calculations for the degree of arc flash hazard.</a:t>
            </a:r>
            <a:br>
              <a:rPr lang="en-US" dirty="0"/>
            </a:br>
            <a:r>
              <a:rPr lang="en-US" dirty="0"/>
              <a:t>Correct personal protective equipment (PPE) for workers.</a:t>
            </a:r>
            <a:br>
              <a:rPr lang="en-US" dirty="0"/>
            </a:br>
            <a:r>
              <a:rPr lang="en-US" dirty="0"/>
              <a:t>Training for workers on the hazards of arc flash.</a:t>
            </a:r>
            <a:br>
              <a:rPr lang="en-US" dirty="0"/>
            </a:br>
            <a:r>
              <a:rPr lang="en-US" dirty="0"/>
              <a:t>Appropriate tools for safe working.</a:t>
            </a:r>
            <a:br>
              <a:rPr lang="en-US" dirty="0"/>
            </a:br>
            <a:r>
              <a:rPr lang="en-US" dirty="0"/>
              <a:t>Warning labels on equipment.</a:t>
            </a:r>
          </a:p>
        </p:txBody>
      </p:sp>
      <p:sp>
        <p:nvSpPr>
          <p:cNvPr id="6" name="Title 1"/>
          <p:cNvSpPr txBox="1">
            <a:spLocks/>
          </p:cNvSpPr>
          <p:nvPr/>
        </p:nvSpPr>
        <p:spPr>
          <a:xfrm>
            <a:off x="457200" y="3466528"/>
            <a:ext cx="8915400" cy="533400"/>
          </a:xfrm>
          <a:prstGeom prst="rect">
            <a:avLst/>
          </a:prstGeom>
        </p:spPr>
        <p:txBody>
          <a:bodyPr vert="horz" lIns="91440" tIns="45720" rIns="91440" bIns="45720" rtlCol="0" anchor="ctr">
            <a:normAutofit fontScale="97500"/>
          </a:bodyPr>
          <a:lstStyle/>
          <a:p>
            <a:pPr lvl="0">
              <a:spcBef>
                <a:spcPct val="0"/>
              </a:spcBef>
            </a:pPr>
            <a:r>
              <a:rPr lang="en-US" sz="2200" b="1" dirty="0">
                <a:solidFill>
                  <a:srgbClr val="0070C0"/>
                </a:solidFill>
                <a:latin typeface="+mj-lt"/>
                <a:ea typeface="+mj-ea"/>
                <a:cs typeface="+mj-cs"/>
              </a:rPr>
              <a:t>Definitions:</a:t>
            </a:r>
            <a:endParaRPr kumimoji="0" lang="en-US" sz="2200" b="1" i="0" u="none" strike="noStrike" kern="1200" cap="none" spc="0" normalizeH="0" baseline="0" noProof="0" dirty="0">
              <a:ln>
                <a:noFill/>
              </a:ln>
              <a:solidFill>
                <a:srgbClr val="0070C0"/>
              </a:solidFill>
              <a:effectLst/>
              <a:uLnTx/>
              <a:uFillTx/>
              <a:latin typeface="+mj-lt"/>
              <a:ea typeface="+mj-ea"/>
              <a:cs typeface="+mj-cs"/>
            </a:endParaRPr>
          </a:p>
        </p:txBody>
      </p:sp>
      <p:sp>
        <p:nvSpPr>
          <p:cNvPr id="7" name="TextBox 6"/>
          <p:cNvSpPr txBox="1"/>
          <p:nvPr/>
        </p:nvSpPr>
        <p:spPr>
          <a:xfrm>
            <a:off x="762000" y="3900314"/>
            <a:ext cx="8610600" cy="2287806"/>
          </a:xfrm>
          <a:prstGeom prst="rect">
            <a:avLst/>
          </a:prstGeom>
          <a:noFill/>
        </p:spPr>
        <p:txBody>
          <a:bodyPr wrap="square" rtlCol="0">
            <a:spAutoFit/>
          </a:bodyPr>
          <a:lstStyle/>
          <a:p>
            <a:pPr algn="just">
              <a:spcAft>
                <a:spcPts val="1000"/>
              </a:spcAft>
            </a:pPr>
            <a:r>
              <a:rPr lang="en-US" b="1" dirty="0"/>
              <a:t>ARC RATING </a:t>
            </a:r>
            <a:r>
              <a:rPr lang="en-US" dirty="0"/>
              <a:t>– The maximum incident energy resistance demonstrated by a material PRIOR TO BREAK OPEN </a:t>
            </a:r>
            <a:r>
              <a:rPr lang="en-US" dirty="0">
                <a:solidFill>
                  <a:srgbClr val="FF0000"/>
                </a:solidFill>
              </a:rPr>
              <a:t>OR</a:t>
            </a:r>
            <a:r>
              <a:rPr lang="en-US" dirty="0"/>
              <a:t> AT THE ONSET OF A SECOND DEGREE BURN. A 1st Degree Burn or less is the goal during an electrical arc flash.</a:t>
            </a:r>
          </a:p>
          <a:p>
            <a:pPr algn="just">
              <a:spcAft>
                <a:spcPts val="1000"/>
              </a:spcAft>
            </a:pPr>
            <a:r>
              <a:rPr lang="en-US" b="1" dirty="0"/>
              <a:t>HRC – Hazard Risk Category. Current categories that apply to workers are Level 0-4. </a:t>
            </a:r>
            <a:r>
              <a:rPr lang="en-US" b="1" dirty="0">
                <a:solidFill>
                  <a:srgbClr val="FF0000"/>
                </a:solidFill>
              </a:rPr>
              <a:t>Remember 4, 8, 25, 40 Cal / cm</a:t>
            </a:r>
          </a:p>
          <a:p>
            <a:pPr algn="just">
              <a:spcAft>
                <a:spcPts val="1000"/>
              </a:spcAft>
            </a:pPr>
            <a:r>
              <a:rPr lang="en-US" b="1" dirty="0"/>
              <a:t>CALORIE/CM²</a:t>
            </a:r>
            <a:r>
              <a:rPr lang="en-US" dirty="0"/>
              <a:t> – This is a measurement of ENERGY. A Cigarette lighter placed under your finger for 1 second equals roughly a 1 calorie burn.</a:t>
            </a:r>
          </a:p>
        </p:txBody>
      </p:sp>
      <p:sp>
        <p:nvSpPr>
          <p:cNvPr id="8" name="Oval 7"/>
          <p:cNvSpPr/>
          <p:nvPr/>
        </p:nvSpPr>
        <p:spPr>
          <a:xfrm>
            <a:off x="601640" y="1442112"/>
            <a:ext cx="123960" cy="12396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601640" y="1849280"/>
            <a:ext cx="123960" cy="12396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601640" y="2251888"/>
            <a:ext cx="123960" cy="12396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601640" y="2694296"/>
            <a:ext cx="123960" cy="12396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609600" y="4032250"/>
            <a:ext cx="123960" cy="12396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609600" y="4973946"/>
            <a:ext cx="123960" cy="12396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609600" y="5654058"/>
            <a:ext cx="123960" cy="12396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601640" y="3076440"/>
            <a:ext cx="123960" cy="12396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3684896" y="5086064"/>
            <a:ext cx="304800" cy="246221"/>
          </a:xfrm>
          <a:prstGeom prst="rect">
            <a:avLst/>
          </a:prstGeom>
          <a:noFill/>
        </p:spPr>
        <p:txBody>
          <a:bodyPr wrap="square" rtlCol="0">
            <a:spAutoFit/>
          </a:bodyPr>
          <a:lstStyle/>
          <a:p>
            <a:r>
              <a:rPr lang="en-US" sz="1000" b="1" dirty="0">
                <a:solidFill>
                  <a:srgbClr val="FF0000"/>
                </a:solidFill>
              </a:rPr>
              <a:t>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2" name="Title 1"/>
          <p:cNvSpPr>
            <a:spLocks noGrp="1"/>
          </p:cNvSpPr>
          <p:nvPr>
            <p:ph type="title"/>
          </p:nvPr>
        </p:nvSpPr>
        <p:spPr>
          <a:xfrm>
            <a:off x="495300" y="685800"/>
            <a:ext cx="8915400" cy="1143000"/>
          </a:xfrm>
        </p:spPr>
        <p:txBody>
          <a:bodyPr>
            <a:normAutofit/>
          </a:bodyPr>
          <a:lstStyle/>
          <a:p>
            <a:r>
              <a:rPr lang="en-US" sz="3000" b="1" dirty="0">
                <a:solidFill>
                  <a:srgbClr val="0070C0"/>
                </a:solidFill>
              </a:rPr>
              <a:t>WORKING ON ENERGIZED EQUIPMENT PROCEDURES</a:t>
            </a:r>
          </a:p>
        </p:txBody>
      </p:sp>
      <p:sp>
        <p:nvSpPr>
          <p:cNvPr id="5" name="TextBox 4"/>
          <p:cNvSpPr txBox="1"/>
          <p:nvPr/>
        </p:nvSpPr>
        <p:spPr>
          <a:xfrm>
            <a:off x="729016" y="1682088"/>
            <a:ext cx="4038600" cy="4524315"/>
          </a:xfrm>
          <a:prstGeom prst="rect">
            <a:avLst/>
          </a:prstGeom>
          <a:noFill/>
        </p:spPr>
        <p:txBody>
          <a:bodyPr wrap="square" rtlCol="0">
            <a:spAutoFit/>
          </a:bodyPr>
          <a:lstStyle/>
          <a:p>
            <a:pPr algn="just"/>
            <a:r>
              <a:rPr lang="en-US" sz="1600" dirty="0"/>
              <a:t>Every effort shall be made to ensure live parts are de-energized before beginning work. Working on or near live parts shall be a last resort in the workplace, after all other opportunities for establishing an electrically safe condition have been exhausted. The overall goal is to work on everything de-energized. If this is not possible, a live work permit shall be filled out and an approved in order to work on the system live (exemptions, testing, diagnostic testing, and voltage measuring).</a:t>
            </a:r>
          </a:p>
          <a:p>
            <a:pPr algn="just"/>
            <a:endParaRPr lang="en-US" sz="1600" dirty="0"/>
          </a:p>
          <a:p>
            <a:pPr algn="just"/>
            <a:r>
              <a:rPr lang="en-US" sz="1600" dirty="0"/>
              <a:t>No work above a Category 2 shall ever be performed on live equipment by any trade with the exception of the Electricians.  NFPA Table 130.7(C)(15)(a) and (b) contains details for these tasks.</a:t>
            </a:r>
          </a:p>
        </p:txBody>
      </p:sp>
      <p:pic>
        <p:nvPicPr>
          <p:cNvPr id="13315" name="Picture 3"/>
          <p:cNvPicPr>
            <a:picLocks noChangeAspect="1" noChangeArrowheads="1"/>
          </p:cNvPicPr>
          <p:nvPr/>
        </p:nvPicPr>
        <p:blipFill>
          <a:blip r:embed="rId3" cstate="print"/>
          <a:srcRect/>
          <a:stretch>
            <a:fillRect/>
          </a:stretch>
        </p:blipFill>
        <p:spPr bwMode="auto">
          <a:xfrm>
            <a:off x="5410200" y="2493281"/>
            <a:ext cx="3810000" cy="2916919"/>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pic>
        <p:nvPicPr>
          <p:cNvPr id="14338" name="Picture 2"/>
          <p:cNvPicPr>
            <a:picLocks noChangeAspect="1" noChangeArrowheads="1"/>
          </p:cNvPicPr>
          <p:nvPr/>
        </p:nvPicPr>
        <p:blipFill>
          <a:blip r:embed="rId3" cstate="print"/>
          <a:srcRect/>
          <a:stretch>
            <a:fillRect/>
          </a:stretch>
        </p:blipFill>
        <p:spPr bwMode="auto">
          <a:xfrm>
            <a:off x="4724400" y="1980837"/>
            <a:ext cx="4454525" cy="2962637"/>
          </a:xfrm>
          <a:prstGeom prst="rect">
            <a:avLst/>
          </a:prstGeom>
          <a:noFill/>
          <a:ln w="9525">
            <a:noFill/>
            <a:miter lim="800000"/>
            <a:headEnd/>
            <a:tailEnd/>
          </a:ln>
          <a:effectLst/>
        </p:spPr>
      </p:pic>
      <p:sp>
        <p:nvSpPr>
          <p:cNvPr id="6" name="TextBox 5"/>
          <p:cNvSpPr txBox="1"/>
          <p:nvPr/>
        </p:nvSpPr>
        <p:spPr>
          <a:xfrm>
            <a:off x="609600" y="1295400"/>
            <a:ext cx="3657600" cy="4572000"/>
          </a:xfrm>
          <a:prstGeom prst="rect">
            <a:avLst/>
          </a:prstGeom>
          <a:noFill/>
        </p:spPr>
        <p:txBody>
          <a:bodyPr wrap="square" rtlCol="0">
            <a:spAutoFit/>
          </a:bodyPr>
          <a:lstStyle/>
          <a:p>
            <a:pPr algn="just"/>
            <a:r>
              <a:rPr lang="en-US" b="1" dirty="0">
                <a:solidFill>
                  <a:srgbClr val="FF0000"/>
                </a:solidFill>
              </a:rPr>
              <a:t>Electrical equipment is considered energized until:</a:t>
            </a:r>
          </a:p>
          <a:p>
            <a:pPr algn="just"/>
            <a:r>
              <a:rPr lang="en-US" dirty="0"/>
              <a:t>It has been isolated from all sources of supply by opening the properly rated disconnect switches, circuit breakers, cutouts, or contactors. </a:t>
            </a:r>
          </a:p>
          <a:p>
            <a:pPr algn="just"/>
            <a:endParaRPr lang="en-US" dirty="0"/>
          </a:p>
          <a:p>
            <a:pPr algn="just"/>
            <a:r>
              <a:rPr lang="en-US" dirty="0"/>
              <a:t>A properly rated and operable sensing device has been brought into close proximity to, or touched to, a bare component to confirm that it is de-energized; and a properly rated temporary ground connection has been applied </a:t>
            </a:r>
            <a:r>
              <a:rPr lang="en-US" dirty="0">
                <a:solidFill>
                  <a:srgbClr val="FF0000"/>
                </a:solidFill>
              </a:rPr>
              <a:t>OR</a:t>
            </a:r>
            <a:r>
              <a:rPr lang="en-US" dirty="0"/>
              <a:t> the company lockout </a:t>
            </a:r>
            <a:r>
              <a:rPr lang="en-US" dirty="0" err="1"/>
              <a:t>tagout</a:t>
            </a:r>
            <a:r>
              <a:rPr lang="en-US" dirty="0"/>
              <a:t> policy has been complied with.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2" name="Title 1"/>
          <p:cNvSpPr>
            <a:spLocks noGrp="1"/>
          </p:cNvSpPr>
          <p:nvPr>
            <p:ph type="title"/>
          </p:nvPr>
        </p:nvSpPr>
        <p:spPr>
          <a:xfrm>
            <a:off x="495300" y="381000"/>
            <a:ext cx="8915400" cy="1143000"/>
          </a:xfrm>
        </p:spPr>
        <p:txBody>
          <a:bodyPr>
            <a:normAutofit/>
          </a:bodyPr>
          <a:lstStyle/>
          <a:p>
            <a:r>
              <a:rPr lang="en-US" sz="3000" b="1" dirty="0">
                <a:solidFill>
                  <a:srgbClr val="0070C0"/>
                </a:solidFill>
              </a:rPr>
              <a:t>ENERGIZED ELECTRICAL WORK PERMIT</a:t>
            </a:r>
          </a:p>
        </p:txBody>
      </p:sp>
      <p:sp>
        <p:nvSpPr>
          <p:cNvPr id="5" name="TextBox 4"/>
          <p:cNvSpPr txBox="1"/>
          <p:nvPr/>
        </p:nvSpPr>
        <p:spPr>
          <a:xfrm>
            <a:off x="457200" y="1219200"/>
            <a:ext cx="4191000" cy="5209118"/>
          </a:xfrm>
          <a:prstGeom prst="rect">
            <a:avLst/>
          </a:prstGeom>
          <a:noFill/>
        </p:spPr>
        <p:txBody>
          <a:bodyPr wrap="square" rtlCol="0">
            <a:spAutoFit/>
          </a:bodyPr>
          <a:lstStyle/>
          <a:p>
            <a:pPr algn="just">
              <a:spcAft>
                <a:spcPts val="500"/>
              </a:spcAft>
            </a:pPr>
            <a:r>
              <a:rPr lang="en-US" sz="1600" dirty="0"/>
              <a:t>Any work on energized equipment, other than testing and troubleshooting shall have an Energized Work Permit. </a:t>
            </a:r>
          </a:p>
          <a:p>
            <a:pPr algn="just">
              <a:spcAft>
                <a:spcPts val="500"/>
              </a:spcAft>
            </a:pPr>
            <a:r>
              <a:rPr lang="en-US" sz="1600" dirty="0"/>
              <a:t>All work on or near energized conductors requires a permit. The Energized Electrical Work Permit form will be signed and approved by the Job Supervisor after the task and procedure is discussed with the worker.</a:t>
            </a:r>
          </a:p>
          <a:p>
            <a:pPr algn="just">
              <a:spcAft>
                <a:spcPts val="500"/>
              </a:spcAft>
            </a:pPr>
            <a:r>
              <a:rPr lang="en-US" sz="1600" dirty="0"/>
              <a:t>If the exposed live parts are not de-energized (i.e., for reasons of increased or additional hazards or infeasibility), other safety-related work practices shall be used to protect employees who may be exposed to the electrical hazards involved. Such work practices shall protect employees against contact with energized circuit parts directly with any part of their body or indirectly through some other conductive object.</a:t>
            </a:r>
          </a:p>
          <a:p>
            <a:pPr algn="just"/>
            <a:r>
              <a:rPr lang="en-US" sz="1600" dirty="0"/>
              <a:t>The work practices that are used shall be  suitable  for  the  conditions  under   which    the</a:t>
            </a:r>
          </a:p>
        </p:txBody>
      </p:sp>
      <p:sp>
        <p:nvSpPr>
          <p:cNvPr id="6" name="TextBox 5"/>
          <p:cNvSpPr txBox="1"/>
          <p:nvPr/>
        </p:nvSpPr>
        <p:spPr>
          <a:xfrm>
            <a:off x="5181600" y="1219200"/>
            <a:ext cx="4191000" cy="2618666"/>
          </a:xfrm>
          <a:prstGeom prst="rect">
            <a:avLst/>
          </a:prstGeom>
          <a:noFill/>
        </p:spPr>
        <p:txBody>
          <a:bodyPr wrap="square" rtlCol="0">
            <a:spAutoFit/>
          </a:bodyPr>
          <a:lstStyle/>
          <a:p>
            <a:pPr algn="just">
              <a:spcAft>
                <a:spcPts val="500"/>
              </a:spcAft>
            </a:pPr>
            <a:r>
              <a:rPr lang="en-US" sz="1600" dirty="0"/>
              <a:t>Work is to be performed and for the voltage level of the exposed electric conductors or circuit parts. NFPA 70E regulations OR safety procedures and policies defined by your organization or country should be followed. </a:t>
            </a:r>
          </a:p>
          <a:p>
            <a:pPr algn="just"/>
            <a:r>
              <a:rPr lang="en-US" sz="1600" dirty="0"/>
              <a:t>Guidelines should be established by which the hazard classification of electrical energized work may be determined and Approach Boundaries around the energized electrical equipment defined. </a:t>
            </a:r>
          </a:p>
        </p:txBody>
      </p:sp>
      <p:pic>
        <p:nvPicPr>
          <p:cNvPr id="15362" name="Picture 2"/>
          <p:cNvPicPr>
            <a:picLocks noChangeAspect="1" noChangeArrowheads="1"/>
          </p:cNvPicPr>
          <p:nvPr/>
        </p:nvPicPr>
        <p:blipFill>
          <a:blip r:embed="rId3" cstate="print"/>
          <a:srcRect/>
          <a:stretch>
            <a:fillRect/>
          </a:stretch>
        </p:blipFill>
        <p:spPr bwMode="auto">
          <a:xfrm>
            <a:off x="5308975" y="3793572"/>
            <a:ext cx="3987425" cy="2503732"/>
          </a:xfrm>
          <a:prstGeom prst="rect">
            <a:avLst/>
          </a:prstGeom>
          <a:noFill/>
          <a:ln w="9525">
            <a:noFill/>
            <a:miter lim="800000"/>
            <a:headEnd/>
            <a:tailEnd/>
          </a:ln>
          <a:effectLst/>
        </p:spPr>
      </p:pic>
      <p:sp>
        <p:nvSpPr>
          <p:cNvPr id="9" name="TextBox 8"/>
          <p:cNvSpPr txBox="1"/>
          <p:nvPr/>
        </p:nvSpPr>
        <p:spPr>
          <a:xfrm>
            <a:off x="5372100" y="4486275"/>
            <a:ext cx="685800" cy="292388"/>
          </a:xfrm>
          <a:prstGeom prst="rect">
            <a:avLst/>
          </a:prstGeom>
          <a:noFill/>
        </p:spPr>
        <p:txBody>
          <a:bodyPr wrap="square" rtlCol="0">
            <a:spAutoFit/>
          </a:bodyPr>
          <a:lstStyle/>
          <a:p>
            <a:pPr algn="ctr"/>
            <a:r>
              <a:rPr lang="en-US" sz="1300" b="1" dirty="0"/>
              <a:t>PTW</a:t>
            </a:r>
          </a:p>
        </p:txBody>
      </p:sp>
      <p:sp>
        <p:nvSpPr>
          <p:cNvPr id="10" name="TextBox 9"/>
          <p:cNvSpPr txBox="1"/>
          <p:nvPr/>
        </p:nvSpPr>
        <p:spPr>
          <a:xfrm>
            <a:off x="5048250" y="5460712"/>
            <a:ext cx="1066800" cy="292388"/>
          </a:xfrm>
          <a:prstGeom prst="rect">
            <a:avLst/>
          </a:prstGeom>
          <a:noFill/>
        </p:spPr>
        <p:txBody>
          <a:bodyPr wrap="square" rtlCol="0">
            <a:spAutoFit/>
          </a:bodyPr>
          <a:lstStyle/>
          <a:p>
            <a:pPr algn="ctr"/>
            <a:r>
              <a:rPr lang="en-US" sz="1300" b="1" dirty="0"/>
              <a:t>BARRICADE</a:t>
            </a:r>
          </a:p>
        </p:txBody>
      </p:sp>
      <p:sp>
        <p:nvSpPr>
          <p:cNvPr id="11" name="TextBox 10"/>
          <p:cNvSpPr txBox="1"/>
          <p:nvPr/>
        </p:nvSpPr>
        <p:spPr>
          <a:xfrm>
            <a:off x="5848350" y="6067425"/>
            <a:ext cx="1066800" cy="292388"/>
          </a:xfrm>
          <a:prstGeom prst="rect">
            <a:avLst/>
          </a:prstGeom>
          <a:noFill/>
        </p:spPr>
        <p:txBody>
          <a:bodyPr wrap="square" rtlCol="0">
            <a:spAutoFit/>
          </a:bodyPr>
          <a:lstStyle/>
          <a:p>
            <a:pPr algn="ctr"/>
            <a:r>
              <a:rPr lang="en-US" sz="1300" b="1" dirty="0"/>
              <a:t>SIGNAGE</a:t>
            </a:r>
          </a:p>
        </p:txBody>
      </p:sp>
      <p:sp>
        <p:nvSpPr>
          <p:cNvPr id="12" name="TextBox 11"/>
          <p:cNvSpPr txBox="1"/>
          <p:nvPr/>
        </p:nvSpPr>
        <p:spPr>
          <a:xfrm>
            <a:off x="6096000" y="5791200"/>
            <a:ext cx="609600" cy="338554"/>
          </a:xfrm>
          <a:prstGeom prst="rect">
            <a:avLst/>
          </a:prstGeom>
          <a:noFill/>
        </p:spPr>
        <p:txBody>
          <a:bodyPr wrap="square" rtlCol="0">
            <a:spAutoFit/>
          </a:bodyPr>
          <a:lstStyle/>
          <a:p>
            <a:pPr algn="ctr"/>
            <a:r>
              <a:rPr lang="en-US" sz="800" b="1" dirty="0"/>
              <a:t>DO NOT</a:t>
            </a:r>
          </a:p>
          <a:p>
            <a:pPr algn="ctr"/>
            <a:r>
              <a:rPr lang="en-US" sz="800" b="1" dirty="0"/>
              <a:t>ENTER</a:t>
            </a:r>
          </a:p>
        </p:txBody>
      </p:sp>
      <p:sp>
        <p:nvSpPr>
          <p:cNvPr id="13" name="TextBox 12"/>
          <p:cNvSpPr txBox="1"/>
          <p:nvPr/>
        </p:nvSpPr>
        <p:spPr>
          <a:xfrm>
            <a:off x="6781800" y="6248400"/>
            <a:ext cx="1066800" cy="292388"/>
          </a:xfrm>
          <a:prstGeom prst="rect">
            <a:avLst/>
          </a:prstGeom>
          <a:noFill/>
        </p:spPr>
        <p:txBody>
          <a:bodyPr wrap="square" rtlCol="0">
            <a:spAutoFit/>
          </a:bodyPr>
          <a:lstStyle/>
          <a:p>
            <a:pPr algn="ctr"/>
            <a:r>
              <a:rPr lang="en-US" sz="1300" b="1" dirty="0"/>
              <a:t>LO/TO</a:t>
            </a:r>
          </a:p>
        </p:txBody>
      </p:sp>
      <p:sp>
        <p:nvSpPr>
          <p:cNvPr id="14" name="TextBox 13"/>
          <p:cNvSpPr txBox="1"/>
          <p:nvPr/>
        </p:nvSpPr>
        <p:spPr>
          <a:xfrm>
            <a:off x="7686675" y="6070312"/>
            <a:ext cx="1066800" cy="292388"/>
          </a:xfrm>
          <a:prstGeom prst="rect">
            <a:avLst/>
          </a:prstGeom>
          <a:noFill/>
        </p:spPr>
        <p:txBody>
          <a:bodyPr wrap="square" rtlCol="0">
            <a:spAutoFit/>
          </a:bodyPr>
          <a:lstStyle/>
          <a:p>
            <a:pPr algn="ctr"/>
            <a:r>
              <a:rPr lang="en-US" sz="1300" b="1" dirty="0"/>
              <a:t>PPE</a:t>
            </a:r>
          </a:p>
        </p:txBody>
      </p:sp>
      <p:sp>
        <p:nvSpPr>
          <p:cNvPr id="15" name="TextBox 14"/>
          <p:cNvSpPr txBox="1"/>
          <p:nvPr/>
        </p:nvSpPr>
        <p:spPr>
          <a:xfrm>
            <a:off x="8391525" y="5489287"/>
            <a:ext cx="1066800" cy="292388"/>
          </a:xfrm>
          <a:prstGeom prst="rect">
            <a:avLst/>
          </a:prstGeom>
          <a:noFill/>
        </p:spPr>
        <p:txBody>
          <a:bodyPr wrap="square" rtlCol="0">
            <a:spAutoFit/>
          </a:bodyPr>
          <a:lstStyle/>
          <a:p>
            <a:pPr algn="ctr"/>
            <a:r>
              <a:rPr lang="en-US" sz="1300" b="1" dirty="0"/>
              <a:t>RESCUE</a:t>
            </a:r>
          </a:p>
        </p:txBody>
      </p:sp>
      <p:sp>
        <p:nvSpPr>
          <p:cNvPr id="16" name="TextBox 15"/>
          <p:cNvSpPr txBox="1"/>
          <p:nvPr/>
        </p:nvSpPr>
        <p:spPr>
          <a:xfrm>
            <a:off x="8448675" y="4505325"/>
            <a:ext cx="1066800" cy="292388"/>
          </a:xfrm>
          <a:prstGeom prst="rect">
            <a:avLst/>
          </a:prstGeom>
          <a:noFill/>
        </p:spPr>
        <p:txBody>
          <a:bodyPr wrap="square" rtlCol="0">
            <a:spAutoFit/>
          </a:bodyPr>
          <a:lstStyle/>
          <a:p>
            <a:pPr algn="ctr"/>
            <a:r>
              <a:rPr lang="en-US" sz="1300" b="1" dirty="0"/>
              <a:t>FIRST-AID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pic>
        <p:nvPicPr>
          <p:cNvPr id="16386" name="Picture 2"/>
          <p:cNvPicPr>
            <a:picLocks noChangeAspect="1" noChangeArrowheads="1"/>
          </p:cNvPicPr>
          <p:nvPr/>
        </p:nvPicPr>
        <p:blipFill>
          <a:blip r:embed="rId3" cstate="print"/>
          <a:srcRect/>
          <a:stretch>
            <a:fillRect/>
          </a:stretch>
        </p:blipFill>
        <p:spPr bwMode="auto">
          <a:xfrm>
            <a:off x="512763" y="762000"/>
            <a:ext cx="8880475" cy="5572512"/>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2" name="Title 1"/>
          <p:cNvSpPr>
            <a:spLocks noGrp="1"/>
          </p:cNvSpPr>
          <p:nvPr>
            <p:ph type="title"/>
          </p:nvPr>
        </p:nvSpPr>
        <p:spPr>
          <a:xfrm>
            <a:off x="495300" y="779064"/>
            <a:ext cx="8915400" cy="1143000"/>
          </a:xfrm>
        </p:spPr>
        <p:txBody>
          <a:bodyPr>
            <a:normAutofit/>
          </a:bodyPr>
          <a:lstStyle/>
          <a:p>
            <a:r>
              <a:rPr lang="en-US" sz="2800" b="1" dirty="0">
                <a:solidFill>
                  <a:srgbClr val="0070C0"/>
                </a:solidFill>
              </a:rPr>
              <a:t>ENERGIZED ELECTRICAL WORK PERMIT...(contd.)</a:t>
            </a:r>
          </a:p>
        </p:txBody>
      </p:sp>
      <p:sp>
        <p:nvSpPr>
          <p:cNvPr id="5" name="TextBox 4"/>
          <p:cNvSpPr txBox="1"/>
          <p:nvPr/>
        </p:nvSpPr>
        <p:spPr>
          <a:xfrm>
            <a:off x="533400" y="1741706"/>
            <a:ext cx="8915400" cy="4278094"/>
          </a:xfrm>
          <a:prstGeom prst="rect">
            <a:avLst/>
          </a:prstGeom>
          <a:noFill/>
        </p:spPr>
        <p:txBody>
          <a:bodyPr wrap="square" rtlCol="0">
            <a:spAutoFit/>
          </a:bodyPr>
          <a:lstStyle/>
          <a:p>
            <a:pPr algn="just"/>
            <a:r>
              <a:rPr lang="en-US" sz="1700" dirty="0"/>
              <a:t>It is based on the Occupational Safety and Health Act (OSHA) </a:t>
            </a:r>
            <a:r>
              <a:rPr lang="en-US" sz="1700" i="1" dirty="0"/>
              <a:t>Regulation for Industrial Establishments,</a:t>
            </a:r>
            <a:r>
              <a:rPr lang="en-US" sz="1700" dirty="0"/>
              <a:t> Federal Register 29 CFR Part 1910 Subpart S; the </a:t>
            </a:r>
            <a:r>
              <a:rPr lang="en-US" sz="1700" i="1" dirty="0"/>
              <a:t>National Electrical Code </a:t>
            </a:r>
            <a:r>
              <a:rPr lang="en-US" sz="1700" dirty="0"/>
              <a:t>(NEC), ANSI/NFPA 70, </a:t>
            </a:r>
            <a:r>
              <a:rPr lang="en-US" sz="1700" i="1" dirty="0"/>
              <a:t>Electrical Equipment Maintenance, </a:t>
            </a:r>
            <a:r>
              <a:rPr lang="en-US" sz="1700" dirty="0"/>
              <a:t>ANSI/NFPA 70E; </a:t>
            </a:r>
            <a:r>
              <a:rPr lang="en-US" sz="1700" i="1" dirty="0"/>
              <a:t>Electrical Safety Requirements for Employee. </a:t>
            </a:r>
          </a:p>
          <a:p>
            <a:pPr algn="just"/>
            <a:endParaRPr lang="en-US" sz="1700" dirty="0"/>
          </a:p>
          <a:p>
            <a:pPr algn="just"/>
            <a:r>
              <a:rPr lang="en-US" sz="1700" dirty="0"/>
              <a:t>Any person within the hazard label noted arc flash boundary and exposed to potentially energized components shall be qualified. An unqualified person is prohibited within this boundary. </a:t>
            </a:r>
          </a:p>
          <a:p>
            <a:pPr algn="just"/>
            <a:endParaRPr lang="en-US" sz="1700" dirty="0"/>
          </a:p>
          <a:p>
            <a:pPr algn="just"/>
            <a:r>
              <a:rPr lang="en-US" sz="1700" dirty="0"/>
              <a:t>Electrical panels may only be opened by qualified personnel. This includes, but is not limited to, control panels, local disconnects, MCC buckets, and junction boxes. </a:t>
            </a:r>
          </a:p>
          <a:p>
            <a:pPr algn="just"/>
            <a:endParaRPr lang="en-US" sz="1700" dirty="0"/>
          </a:p>
          <a:p>
            <a:pPr algn="just"/>
            <a:r>
              <a:rPr lang="en-US" sz="1700" dirty="0"/>
              <a:t>Electrical panels shall be kept closed unless a qualified person is within reasonable working distance of the panel. Should the panel door need to be left open and unattended, a yellow caution tape barrier or chain barricade shall be erected with a ten foot minimum radius. The barrier shall be tagged with the name, department, and extension of the person responsible for erecting the barrier. The date erected and the date to be removed shall also be included on the tag.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5" name="Title 1"/>
          <p:cNvSpPr>
            <a:spLocks noGrp="1"/>
          </p:cNvSpPr>
          <p:nvPr>
            <p:ph type="title"/>
          </p:nvPr>
        </p:nvSpPr>
        <p:spPr>
          <a:xfrm>
            <a:off x="495300" y="533400"/>
            <a:ext cx="8915400" cy="1143000"/>
          </a:xfrm>
        </p:spPr>
        <p:txBody>
          <a:bodyPr>
            <a:normAutofit/>
          </a:bodyPr>
          <a:lstStyle/>
          <a:p>
            <a:r>
              <a:rPr lang="en-US" sz="2800" b="1" dirty="0">
                <a:solidFill>
                  <a:srgbClr val="0070C0"/>
                </a:solidFill>
              </a:rPr>
              <a:t>ENERGIZED ELECTRICAL WORK PERMIT...(contd.)</a:t>
            </a:r>
          </a:p>
        </p:txBody>
      </p:sp>
      <p:sp>
        <p:nvSpPr>
          <p:cNvPr id="6" name="TextBox 5"/>
          <p:cNvSpPr txBox="1"/>
          <p:nvPr/>
        </p:nvSpPr>
        <p:spPr>
          <a:xfrm>
            <a:off x="495300" y="1419842"/>
            <a:ext cx="8915400" cy="5062924"/>
          </a:xfrm>
          <a:prstGeom prst="rect">
            <a:avLst/>
          </a:prstGeom>
          <a:noFill/>
        </p:spPr>
        <p:txBody>
          <a:bodyPr wrap="square" rtlCol="0">
            <a:spAutoFit/>
          </a:bodyPr>
          <a:lstStyle/>
          <a:p>
            <a:pPr algn="just"/>
            <a:r>
              <a:rPr lang="en-US" sz="1700" dirty="0"/>
              <a:t>The hazard label noted arc flash boundary shall be enforced by electrically qualified personnel when executing the energized work. If the nature of the work is such that the individual cannot reasonably enforce the barrier boundary, a caution tape barricade or chain barrier shall be erected or a stand-by watch person shall be employed. </a:t>
            </a:r>
          </a:p>
          <a:p>
            <a:pPr algn="just"/>
            <a:endParaRPr lang="en-US" sz="1700" dirty="0"/>
          </a:p>
          <a:p>
            <a:pPr algn="just"/>
            <a:r>
              <a:rPr lang="en-US" sz="1700" dirty="0"/>
              <a:t>All exposed conductors are to be considered energized until de-energized, isolated, and verified. Qualified personnel shall be aware of remotely powered circuits.</a:t>
            </a:r>
          </a:p>
          <a:p>
            <a:pPr algn="just"/>
            <a:endParaRPr lang="en-US" sz="1700" dirty="0"/>
          </a:p>
          <a:p>
            <a:pPr algn="just"/>
            <a:r>
              <a:rPr lang="en-US" sz="1700" dirty="0"/>
              <a:t>All electrical field equipment shall be identified with its line source of power disconnect location. This includes MCC's, panel-boards, remote mounted transformers, and power distribution panels.</a:t>
            </a:r>
          </a:p>
          <a:p>
            <a:pPr algn="just"/>
            <a:r>
              <a:rPr lang="en-US" sz="1700" dirty="0"/>
              <a:t> </a:t>
            </a:r>
          </a:p>
          <a:p>
            <a:pPr algn="just"/>
            <a:r>
              <a:rPr lang="en-US" sz="1700" dirty="0">
                <a:solidFill>
                  <a:srgbClr val="FF0000"/>
                </a:solidFill>
              </a:rPr>
              <a:t>Appropriate PPE shall be worn, when working on energized or potentially energized electrical equipment.</a:t>
            </a:r>
          </a:p>
          <a:p>
            <a:pPr algn="just"/>
            <a:r>
              <a:rPr lang="en-US" sz="1700" dirty="0"/>
              <a:t> </a:t>
            </a:r>
          </a:p>
          <a:p>
            <a:pPr algn="just"/>
            <a:r>
              <a:rPr lang="en-US" sz="1700" dirty="0"/>
              <a:t>Qualified employees shall determine when it is necessary to test or troubleshoot equipment without the application of an energized electrical work permit. </a:t>
            </a:r>
          </a:p>
          <a:p>
            <a:pPr algn="just"/>
            <a:endParaRPr lang="en-US" sz="1700" dirty="0"/>
          </a:p>
          <a:p>
            <a:pPr algn="just"/>
            <a:r>
              <a:rPr lang="en-US" sz="1700" dirty="0"/>
              <a:t>No person shall attempt to use any type of test equipment unless they are trained, qualified, and deemed competent, on the proper use and limitations of the equipment.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5" name="Title 1"/>
          <p:cNvSpPr>
            <a:spLocks noGrp="1"/>
          </p:cNvSpPr>
          <p:nvPr>
            <p:ph type="title"/>
          </p:nvPr>
        </p:nvSpPr>
        <p:spPr>
          <a:xfrm>
            <a:off x="495300" y="847304"/>
            <a:ext cx="8915400" cy="1143000"/>
          </a:xfrm>
        </p:spPr>
        <p:txBody>
          <a:bodyPr>
            <a:normAutofit/>
          </a:bodyPr>
          <a:lstStyle/>
          <a:p>
            <a:r>
              <a:rPr lang="en-US" sz="2800" b="1" dirty="0">
                <a:solidFill>
                  <a:srgbClr val="0070C0"/>
                </a:solidFill>
              </a:rPr>
              <a:t>ENERGIZED ELECTRICAL WORK PERMIT...(contd.)</a:t>
            </a:r>
          </a:p>
        </p:txBody>
      </p:sp>
      <p:sp>
        <p:nvSpPr>
          <p:cNvPr id="6" name="TextBox 5"/>
          <p:cNvSpPr txBox="1"/>
          <p:nvPr/>
        </p:nvSpPr>
        <p:spPr>
          <a:xfrm>
            <a:off x="533400" y="1741706"/>
            <a:ext cx="8915400" cy="4278094"/>
          </a:xfrm>
          <a:prstGeom prst="rect">
            <a:avLst/>
          </a:prstGeom>
          <a:noFill/>
        </p:spPr>
        <p:txBody>
          <a:bodyPr wrap="square" rtlCol="0">
            <a:spAutoFit/>
          </a:bodyPr>
          <a:lstStyle/>
          <a:p>
            <a:pPr algn="just"/>
            <a:r>
              <a:rPr lang="en-US" sz="1700" dirty="0"/>
              <a:t>Test equipment, instruments, and their accessories shall be rated for the circuits to which they will be connected and shall be designed for the environment in which they will be used. </a:t>
            </a:r>
          </a:p>
          <a:p>
            <a:pPr algn="just"/>
            <a:endParaRPr lang="en-US" sz="1700" dirty="0"/>
          </a:p>
          <a:p>
            <a:pPr algn="just"/>
            <a:r>
              <a:rPr lang="en-US" sz="1700" dirty="0"/>
              <a:t>When servicing electrical storage batteries, all employees shall wear protective clothing to guard against chemical splashes and burns rubber boots, a rubber apron, chemical goggles, a face shield and rubber gloves in addition to any required PPE related to Arc Flash. </a:t>
            </a:r>
          </a:p>
          <a:p>
            <a:pPr algn="just"/>
            <a:endParaRPr lang="en-US" sz="1700" dirty="0"/>
          </a:p>
          <a:p>
            <a:pPr algn="just"/>
            <a:r>
              <a:rPr lang="en-US" sz="1700" dirty="0"/>
              <a:t>Electrical box and cabinet covers must be replaced when work is completed or when it is to be left for a long period of time. The established Arc Flash boundary notification materials must remain while covers are off at all times. </a:t>
            </a:r>
          </a:p>
          <a:p>
            <a:pPr algn="just"/>
            <a:endParaRPr lang="en-US" sz="1700" dirty="0"/>
          </a:p>
          <a:p>
            <a:pPr algn="just"/>
            <a:r>
              <a:rPr lang="en-US" sz="1700" dirty="0"/>
              <a:t>Any permit required electrical work on or near exposed live parts shall only be completed if all the following requirements are met. Additional requirements may also apply: </a:t>
            </a:r>
          </a:p>
          <a:p>
            <a:pPr algn="just"/>
            <a:endParaRPr lang="en-US" sz="1700" dirty="0"/>
          </a:p>
          <a:p>
            <a:pPr algn="just"/>
            <a:r>
              <a:rPr lang="en-US" sz="1700" dirty="0"/>
              <a:t>The need for energized electrical work shall be clearly communicated to the appropriate supervisor for approval.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5" name="Title 1"/>
          <p:cNvSpPr>
            <a:spLocks noGrp="1"/>
          </p:cNvSpPr>
          <p:nvPr>
            <p:ph type="title"/>
          </p:nvPr>
        </p:nvSpPr>
        <p:spPr>
          <a:xfrm>
            <a:off x="495300" y="457200"/>
            <a:ext cx="8915400" cy="890520"/>
          </a:xfrm>
        </p:spPr>
        <p:txBody>
          <a:bodyPr>
            <a:normAutofit/>
          </a:bodyPr>
          <a:lstStyle/>
          <a:p>
            <a:r>
              <a:rPr lang="en-US" sz="2400" b="1" dirty="0">
                <a:solidFill>
                  <a:srgbClr val="0070C0"/>
                </a:solidFill>
              </a:rPr>
              <a:t>ENERGIZED ELECTRICAL WORK PERMIT...(contd.)</a:t>
            </a:r>
          </a:p>
        </p:txBody>
      </p:sp>
      <p:sp>
        <p:nvSpPr>
          <p:cNvPr id="6" name="TextBox 5"/>
          <p:cNvSpPr txBox="1"/>
          <p:nvPr/>
        </p:nvSpPr>
        <p:spPr>
          <a:xfrm>
            <a:off x="990600" y="1219200"/>
            <a:ext cx="8077200" cy="5139869"/>
          </a:xfrm>
          <a:prstGeom prst="rect">
            <a:avLst/>
          </a:prstGeom>
          <a:noFill/>
        </p:spPr>
        <p:txBody>
          <a:bodyPr wrap="square" rtlCol="0">
            <a:spAutoFit/>
          </a:bodyPr>
          <a:lstStyle/>
          <a:p>
            <a:pPr lvl="1" algn="just">
              <a:spcAft>
                <a:spcPts val="300"/>
              </a:spcAft>
            </a:pPr>
            <a:r>
              <a:rPr lang="en-US" sz="1600" dirty="0"/>
              <a:t>All training requirements for a Qualified Person have been met. </a:t>
            </a:r>
          </a:p>
          <a:p>
            <a:pPr lvl="1" algn="just">
              <a:spcAft>
                <a:spcPts val="300"/>
              </a:spcAft>
            </a:pPr>
            <a:r>
              <a:rPr lang="en-US" sz="1600" dirty="0"/>
              <a:t>Written approval on a job briefing work plan has been approved and documented. </a:t>
            </a:r>
          </a:p>
          <a:p>
            <a:pPr lvl="1" algn="just">
              <a:spcAft>
                <a:spcPts val="300"/>
              </a:spcAft>
            </a:pPr>
            <a:r>
              <a:rPr lang="en-US" sz="1600" dirty="0"/>
              <a:t>Appropriate PPE is available based on the arc flash hazard label. </a:t>
            </a:r>
          </a:p>
          <a:p>
            <a:pPr lvl="1" algn="just">
              <a:spcAft>
                <a:spcPts val="300"/>
              </a:spcAft>
            </a:pPr>
            <a:r>
              <a:rPr lang="en-US" sz="1600" dirty="0"/>
              <a:t>At least one additional qualified person is present. </a:t>
            </a:r>
          </a:p>
          <a:p>
            <a:pPr lvl="1" algn="just">
              <a:spcAft>
                <a:spcPts val="300"/>
              </a:spcAft>
            </a:pPr>
            <a:r>
              <a:rPr lang="en-US" sz="1600" dirty="0"/>
              <a:t>Control of Hazardous Energy Sources (Lockout/</a:t>
            </a:r>
            <a:r>
              <a:rPr lang="en-US" sz="1600" dirty="0" err="1"/>
              <a:t>Tagout</a:t>
            </a:r>
            <a:r>
              <a:rPr lang="en-US" sz="1600" dirty="0"/>
              <a:t>) and Electrical Safe Work Practices.</a:t>
            </a:r>
          </a:p>
          <a:p>
            <a:pPr lvl="1" algn="just">
              <a:spcAft>
                <a:spcPts val="300"/>
              </a:spcAft>
            </a:pPr>
            <a:r>
              <a:rPr lang="en-US" sz="1600" dirty="0"/>
              <a:t>Test equipment is ready. </a:t>
            </a:r>
          </a:p>
          <a:p>
            <a:pPr lvl="1" algn="just">
              <a:spcAft>
                <a:spcPts val="300"/>
              </a:spcAft>
            </a:pPr>
            <a:r>
              <a:rPr lang="en-US" sz="1600" dirty="0"/>
              <a:t>Hazard boundaries are identified and established. </a:t>
            </a:r>
          </a:p>
          <a:p>
            <a:pPr lvl="1" algn="just">
              <a:spcAft>
                <a:spcPts val="300"/>
              </a:spcAft>
            </a:pPr>
            <a:r>
              <a:rPr lang="en-US" sz="1600" dirty="0"/>
              <a:t>The area is dry and well lighted to 5 ft/</a:t>
            </a:r>
            <a:r>
              <a:rPr lang="en-US" sz="1600" dirty="0" err="1"/>
              <a:t>cd</a:t>
            </a:r>
            <a:r>
              <a:rPr lang="en-US" sz="1600" dirty="0"/>
              <a:t> minimum. </a:t>
            </a:r>
          </a:p>
          <a:p>
            <a:pPr lvl="1" algn="just">
              <a:spcAft>
                <a:spcPts val="300"/>
              </a:spcAft>
            </a:pPr>
            <a:r>
              <a:rPr lang="en-US" sz="1600" dirty="0"/>
              <a:t>Applicable electrical diagrams have been reviewed and the job briefing checklist has been reviewed, approved, and documented. </a:t>
            </a:r>
          </a:p>
          <a:p>
            <a:pPr algn="just">
              <a:spcAft>
                <a:spcPts val="300"/>
              </a:spcAft>
            </a:pPr>
            <a:endParaRPr lang="en-US" sz="1600" dirty="0"/>
          </a:p>
          <a:p>
            <a:pPr algn="just">
              <a:spcAft>
                <a:spcPts val="300"/>
              </a:spcAft>
            </a:pPr>
            <a:r>
              <a:rPr lang="en-US" sz="1600" i="1" dirty="0"/>
              <a:t>Qualified Employee Duties/Functions: </a:t>
            </a:r>
          </a:p>
          <a:p>
            <a:pPr algn="just">
              <a:spcAft>
                <a:spcPts val="300"/>
              </a:spcAft>
            </a:pPr>
            <a:r>
              <a:rPr lang="en-US" sz="1600" dirty="0"/>
              <a:t>The following duties/functions may only be performed by Qualified Employee: </a:t>
            </a:r>
          </a:p>
          <a:p>
            <a:pPr lvl="1" algn="just">
              <a:spcAft>
                <a:spcPts val="300"/>
              </a:spcAft>
            </a:pPr>
            <a:r>
              <a:rPr lang="en-US" sz="1600" dirty="0"/>
              <a:t>Operate any circuit switching device 120 to 480 volts and above. </a:t>
            </a:r>
          </a:p>
          <a:p>
            <a:pPr lvl="1" algn="just">
              <a:spcAft>
                <a:spcPts val="300"/>
              </a:spcAft>
            </a:pPr>
            <a:r>
              <a:rPr lang="en-US" sz="1600" dirty="0"/>
              <a:t>Test or troubleshoot electrical equipment. </a:t>
            </a:r>
          </a:p>
          <a:p>
            <a:pPr lvl="1" algn="just">
              <a:spcAft>
                <a:spcPts val="300"/>
              </a:spcAft>
            </a:pPr>
            <a:r>
              <a:rPr lang="en-US" sz="1600" dirty="0"/>
              <a:t>Repair or alter electrical equipment. </a:t>
            </a:r>
          </a:p>
          <a:p>
            <a:pPr lvl="1" algn="just">
              <a:spcAft>
                <a:spcPts val="300"/>
              </a:spcAft>
            </a:pPr>
            <a:r>
              <a:rPr lang="en-US" sz="1600" dirty="0"/>
              <a:t>Testing, removal or installing fuses. </a:t>
            </a:r>
          </a:p>
          <a:p>
            <a:pPr lvl="1" algn="just">
              <a:spcAft>
                <a:spcPts val="300"/>
              </a:spcAft>
            </a:pPr>
            <a:r>
              <a:rPr lang="en-US" sz="1600" dirty="0"/>
              <a:t>Perform work on non-insulated energized circuits and apparatus over 50 volts. </a:t>
            </a:r>
          </a:p>
        </p:txBody>
      </p:sp>
      <p:sp>
        <p:nvSpPr>
          <p:cNvPr id="7" name="Oval 6"/>
          <p:cNvSpPr/>
          <p:nvPr/>
        </p:nvSpPr>
        <p:spPr>
          <a:xfrm>
            <a:off x="1114425" y="1331800"/>
            <a:ext cx="123960" cy="123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1114425" y="1628640"/>
            <a:ext cx="123960" cy="123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p:cNvSpPr/>
          <p:nvPr/>
        </p:nvSpPr>
        <p:spPr>
          <a:xfrm>
            <a:off x="1114425" y="1905000"/>
            <a:ext cx="123960" cy="123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1114425" y="2190750"/>
            <a:ext cx="123960" cy="123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p:cNvSpPr/>
          <p:nvPr/>
        </p:nvSpPr>
        <p:spPr>
          <a:xfrm>
            <a:off x="1114425" y="2466975"/>
            <a:ext cx="123960" cy="123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p:cNvSpPr/>
          <p:nvPr/>
        </p:nvSpPr>
        <p:spPr>
          <a:xfrm>
            <a:off x="1114425" y="3047865"/>
            <a:ext cx="123960" cy="123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p:cNvSpPr/>
          <p:nvPr/>
        </p:nvSpPr>
        <p:spPr>
          <a:xfrm>
            <a:off x="1114425" y="3305040"/>
            <a:ext cx="123960" cy="123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p:cNvSpPr/>
          <p:nvPr/>
        </p:nvSpPr>
        <p:spPr>
          <a:xfrm>
            <a:off x="1114425" y="3609840"/>
            <a:ext cx="123960" cy="123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p:cNvSpPr/>
          <p:nvPr/>
        </p:nvSpPr>
        <p:spPr>
          <a:xfrm>
            <a:off x="1114425" y="2752590"/>
            <a:ext cx="123960" cy="123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p:cNvSpPr/>
          <p:nvPr/>
        </p:nvSpPr>
        <p:spPr>
          <a:xfrm>
            <a:off x="1142865" y="4981440"/>
            <a:ext cx="123960" cy="123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p:cNvSpPr/>
          <p:nvPr/>
        </p:nvSpPr>
        <p:spPr>
          <a:xfrm>
            <a:off x="1142865" y="5238615"/>
            <a:ext cx="123960" cy="123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p:cNvSpPr/>
          <p:nvPr/>
        </p:nvSpPr>
        <p:spPr>
          <a:xfrm>
            <a:off x="1142865" y="5524500"/>
            <a:ext cx="123960" cy="123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p:cNvSpPr/>
          <p:nvPr/>
        </p:nvSpPr>
        <p:spPr>
          <a:xfrm>
            <a:off x="1142865" y="5810250"/>
            <a:ext cx="123960" cy="123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p:cNvSpPr/>
          <p:nvPr/>
        </p:nvSpPr>
        <p:spPr>
          <a:xfrm>
            <a:off x="1142865" y="6086340"/>
            <a:ext cx="123960" cy="123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5" name="Title 1"/>
          <p:cNvSpPr txBox="1">
            <a:spLocks/>
          </p:cNvSpPr>
          <p:nvPr/>
        </p:nvSpPr>
        <p:spPr>
          <a:xfrm>
            <a:off x="495300" y="566384"/>
            <a:ext cx="8915400" cy="89052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mj-lt"/>
                <a:ea typeface="+mj-ea"/>
                <a:cs typeface="+mj-cs"/>
              </a:rPr>
              <a:t>ENERGIZED ELECTRICAL WORK PERMIT...(contd.)</a:t>
            </a:r>
          </a:p>
        </p:txBody>
      </p:sp>
      <p:sp>
        <p:nvSpPr>
          <p:cNvPr id="6" name="TextBox 5"/>
          <p:cNvSpPr txBox="1"/>
          <p:nvPr/>
        </p:nvSpPr>
        <p:spPr>
          <a:xfrm>
            <a:off x="762000" y="1327240"/>
            <a:ext cx="8382000" cy="5016758"/>
          </a:xfrm>
          <a:prstGeom prst="rect">
            <a:avLst/>
          </a:prstGeom>
          <a:noFill/>
        </p:spPr>
        <p:txBody>
          <a:bodyPr wrap="square" rtlCol="0">
            <a:spAutoFit/>
          </a:bodyPr>
          <a:lstStyle/>
          <a:p>
            <a:pPr algn="just"/>
            <a:r>
              <a:rPr lang="en-US" sz="1600" dirty="0"/>
              <a:t>Perform work within 10 feet of non-insulated energized circuits and apparatus that are not barricaded or covered or otherwise guarded to prevent electrical shock hazards and contact by tools, equipment, or personnel. </a:t>
            </a:r>
          </a:p>
          <a:p>
            <a:pPr algn="just"/>
            <a:endParaRPr lang="en-US" sz="1600" dirty="0"/>
          </a:p>
          <a:p>
            <a:pPr algn="just"/>
            <a:r>
              <a:rPr lang="en-US" sz="1600" dirty="0"/>
              <a:t>Only qualified employees may enter energized electrical substations and motor control centers. Unauthorized employees shall not be approved to enter these listed areas. </a:t>
            </a:r>
          </a:p>
          <a:p>
            <a:pPr algn="just"/>
            <a:endParaRPr lang="en-US" sz="1600" dirty="0"/>
          </a:p>
          <a:p>
            <a:pPr algn="just"/>
            <a:r>
              <a:rPr lang="en-US" sz="1600" b="1" dirty="0"/>
              <a:t>Alerting Techniques </a:t>
            </a:r>
          </a:p>
          <a:p>
            <a:pPr algn="just"/>
            <a:r>
              <a:rPr lang="en-US" sz="1600" dirty="0"/>
              <a:t>The following alerting techniques shall be used to warn and protect employees from arc flash hazards, which could cause injury due to electric shock, non contact electric arc burns, or failure of electric equipment parts: </a:t>
            </a:r>
          </a:p>
          <a:p>
            <a:pPr algn="just"/>
            <a:endParaRPr lang="en-US" sz="1600" dirty="0"/>
          </a:p>
          <a:p>
            <a:pPr algn="just"/>
            <a:r>
              <a:rPr lang="en-US" sz="1600" b="1" dirty="0"/>
              <a:t>Safety signs and tags: </a:t>
            </a:r>
            <a:r>
              <a:rPr lang="en-US" sz="1600" dirty="0"/>
              <a:t>Safety signs, safety symbols, or accident prevention tags shall be used where necessary to warn employees about arc flash hazards which may endanger them, as required by NFPA 70-E. </a:t>
            </a:r>
          </a:p>
          <a:p>
            <a:pPr algn="just"/>
            <a:endParaRPr lang="en-US" sz="1600" dirty="0"/>
          </a:p>
          <a:p>
            <a:pPr algn="just"/>
            <a:r>
              <a:rPr lang="en-US" sz="1600" b="1" dirty="0"/>
              <a:t>Barricades: </a:t>
            </a:r>
            <a:r>
              <a:rPr lang="en-US" sz="1600" dirty="0"/>
              <a:t>Barricades shall be used in conjunction with safety signs where it is necessary to prevent or limit employee access to work areas exposing employees to the flash protection boundary from arc flash hazards. Conductive barricades may not be used where they might cause an electrical contact hazard.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5" name="TextBox 4"/>
          <p:cNvSpPr txBox="1"/>
          <p:nvPr/>
        </p:nvSpPr>
        <p:spPr>
          <a:xfrm>
            <a:off x="838200" y="1460242"/>
            <a:ext cx="8229600" cy="5209118"/>
          </a:xfrm>
          <a:prstGeom prst="rect">
            <a:avLst/>
          </a:prstGeom>
          <a:noFill/>
        </p:spPr>
        <p:txBody>
          <a:bodyPr wrap="square" rtlCol="0">
            <a:spAutoFit/>
          </a:bodyPr>
          <a:lstStyle/>
          <a:p>
            <a:r>
              <a:rPr lang="en-US" sz="1600" b="1" dirty="0"/>
              <a:t>Attendants: </a:t>
            </a:r>
            <a:r>
              <a:rPr lang="en-US" sz="1600" dirty="0"/>
              <a:t>If signs and barricades do not provide sufficient warning and protection from electrical hazards, an attendant shall be stationed to warn and protect employees from entering the flash boundary area. </a:t>
            </a:r>
          </a:p>
          <a:p>
            <a:endParaRPr lang="en-US" sz="1600" dirty="0"/>
          </a:p>
          <a:p>
            <a:pPr>
              <a:spcAft>
                <a:spcPts val="500"/>
              </a:spcAft>
            </a:pPr>
            <a:r>
              <a:rPr lang="en-US" sz="1600" b="1" dirty="0"/>
              <a:t>Live/Dead/Live Testing Procedure </a:t>
            </a:r>
          </a:p>
          <a:p>
            <a:pPr>
              <a:spcAft>
                <a:spcPts val="500"/>
              </a:spcAft>
            </a:pPr>
            <a:r>
              <a:rPr lang="en-US" sz="1600" dirty="0"/>
              <a:t>All testing equipment shall be tested as follows: </a:t>
            </a:r>
          </a:p>
          <a:p>
            <a:pPr>
              <a:spcAft>
                <a:spcPts val="500"/>
              </a:spcAft>
            </a:pPr>
            <a:r>
              <a:rPr lang="en-US" sz="1600" b="1" i="1" dirty="0">
                <a:solidFill>
                  <a:srgbClr val="FF0000"/>
                </a:solidFill>
              </a:rPr>
              <a:t>(Live-Dead-Live) </a:t>
            </a:r>
          </a:p>
          <a:p>
            <a:pPr lvl="1" algn="just"/>
            <a:r>
              <a:rPr lang="en-US" sz="1600" dirty="0"/>
              <a:t>Test the equipment on a known appropriate voltage source to assure the testing equipment is operating properly.</a:t>
            </a:r>
          </a:p>
          <a:p>
            <a:pPr lvl="1" algn="just"/>
            <a:endParaRPr lang="en-US" sz="1600" dirty="0"/>
          </a:p>
          <a:p>
            <a:pPr lvl="1" algn="just"/>
            <a:r>
              <a:rPr lang="en-US" sz="1600" dirty="0"/>
              <a:t>Test the field device or equipment for required for voltage energized or de-energized. </a:t>
            </a:r>
          </a:p>
          <a:p>
            <a:pPr lvl="1" algn="just"/>
            <a:endParaRPr lang="en-US" sz="1600" dirty="0"/>
          </a:p>
          <a:p>
            <a:pPr lvl="1" algn="just"/>
            <a:r>
              <a:rPr lang="en-US" sz="1600" dirty="0"/>
              <a:t>Retest the testing equipment on the same known appropriate voltage to assure the meter is still operating. This procedure is to be used for all voltages 	over 50 volts each time a voltage testing is required. </a:t>
            </a:r>
          </a:p>
          <a:p>
            <a:pPr lvl="1" algn="just"/>
            <a:endParaRPr lang="en-US" sz="1600" dirty="0"/>
          </a:p>
          <a:p>
            <a:pPr lvl="1" algn="just"/>
            <a:r>
              <a:rPr lang="en-US" sz="1600" dirty="0"/>
              <a:t>Work on energized or potentially energized electrical equipment 480 volts or above shall not be done unless the following conditions are met: </a:t>
            </a:r>
          </a:p>
          <a:p>
            <a:endParaRPr lang="en-US" sz="1600" dirty="0"/>
          </a:p>
          <a:p>
            <a:r>
              <a:rPr lang="en-US" sz="1600" dirty="0"/>
              <a:t>	</a:t>
            </a:r>
          </a:p>
        </p:txBody>
      </p:sp>
      <p:sp>
        <p:nvSpPr>
          <p:cNvPr id="6" name="Title 1"/>
          <p:cNvSpPr txBox="1">
            <a:spLocks/>
          </p:cNvSpPr>
          <p:nvPr/>
        </p:nvSpPr>
        <p:spPr>
          <a:xfrm>
            <a:off x="495300" y="633480"/>
            <a:ext cx="8915400" cy="89052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mj-lt"/>
                <a:ea typeface="+mj-ea"/>
                <a:cs typeface="+mj-cs"/>
              </a:rPr>
              <a:t>ENERGIZED ELECTRICAL WORK PERMIT...(contd.)</a:t>
            </a:r>
          </a:p>
        </p:txBody>
      </p:sp>
      <p:sp>
        <p:nvSpPr>
          <p:cNvPr id="7" name="Oval 6"/>
          <p:cNvSpPr/>
          <p:nvPr/>
        </p:nvSpPr>
        <p:spPr>
          <a:xfrm>
            <a:off x="977945" y="3484736"/>
            <a:ext cx="123960" cy="123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977945" y="4192144"/>
            <a:ext cx="123960" cy="123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p:cNvSpPr/>
          <p:nvPr/>
        </p:nvSpPr>
        <p:spPr>
          <a:xfrm>
            <a:off x="977945" y="4676640"/>
            <a:ext cx="123960" cy="123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977945" y="5667240"/>
            <a:ext cx="123960" cy="123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5" name="Title 1"/>
          <p:cNvSpPr txBox="1">
            <a:spLocks/>
          </p:cNvSpPr>
          <p:nvPr/>
        </p:nvSpPr>
        <p:spPr>
          <a:xfrm>
            <a:off x="495300" y="785880"/>
            <a:ext cx="8915400" cy="89052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mj-lt"/>
                <a:ea typeface="+mj-ea"/>
                <a:cs typeface="+mj-cs"/>
              </a:rPr>
              <a:t>ENERGIZED ELECTRICAL WORK PERMIT...(contd.)</a:t>
            </a:r>
          </a:p>
        </p:txBody>
      </p:sp>
      <p:sp>
        <p:nvSpPr>
          <p:cNvPr id="6" name="TextBox 5"/>
          <p:cNvSpPr txBox="1"/>
          <p:nvPr/>
        </p:nvSpPr>
        <p:spPr>
          <a:xfrm>
            <a:off x="838200" y="1746835"/>
            <a:ext cx="8305800" cy="4272965"/>
          </a:xfrm>
          <a:prstGeom prst="rect">
            <a:avLst/>
          </a:prstGeom>
          <a:noFill/>
        </p:spPr>
        <p:txBody>
          <a:bodyPr wrap="square" rtlCol="0">
            <a:spAutoFit/>
          </a:bodyPr>
          <a:lstStyle/>
          <a:p>
            <a:pPr marL="342900" indent="-342900" algn="just">
              <a:spcAft>
                <a:spcPts val="500"/>
              </a:spcAft>
              <a:buFont typeface="+mj-lt"/>
              <a:buAutoNum type="arabicPeriod"/>
            </a:pPr>
            <a:r>
              <a:rPr lang="en-US" sz="1700" dirty="0"/>
              <a:t>All work shall be performed in accordance with the provisions stated in the procedures and in compliance with all other applicable safety requirements. </a:t>
            </a:r>
          </a:p>
          <a:p>
            <a:pPr marL="342900" indent="-342900" algn="just">
              <a:spcAft>
                <a:spcPts val="500"/>
              </a:spcAft>
              <a:buFont typeface="+mj-lt"/>
              <a:buAutoNum type="arabicPeriod"/>
            </a:pPr>
            <a:endParaRPr lang="en-US" sz="1700" dirty="0"/>
          </a:p>
          <a:p>
            <a:pPr marL="342900" indent="-342900" algn="just">
              <a:spcAft>
                <a:spcPts val="500"/>
              </a:spcAft>
              <a:buFont typeface="+mj-lt"/>
              <a:buAutoNum type="arabicPeriod"/>
            </a:pPr>
            <a:r>
              <a:rPr lang="en-US" sz="1700" dirty="0"/>
              <a:t>A designated Electrical Standby Person shall be present  and equipped with a level of protection equal to that of the qualified employee performing the work. Electrical Standby Persons shall be trained in energized electrical procedures and how to contact emergency rescue for electrical shock victims. They shall standby outside of 	the designated  Arc Flash Boundary and only enter in the event of an event which would require assistance for the qualified worker. They shall, at a minimum, wear high voltage protective gloves and remain at the site of the work at all times while the work is in progress. </a:t>
            </a:r>
          </a:p>
          <a:p>
            <a:pPr marL="342900" indent="-342900" algn="just">
              <a:spcAft>
                <a:spcPts val="500"/>
              </a:spcAft>
              <a:buFont typeface="+mj-lt"/>
              <a:buAutoNum type="arabicPeriod"/>
            </a:pPr>
            <a:endParaRPr lang="en-US" sz="1700" dirty="0"/>
          </a:p>
          <a:p>
            <a:pPr marL="342900" indent="-342900" algn="just">
              <a:spcAft>
                <a:spcPts val="500"/>
              </a:spcAft>
              <a:buFont typeface="+mj-lt"/>
              <a:buAutoNum type="arabicPeriod"/>
            </a:pPr>
            <a:r>
              <a:rPr lang="en-US" sz="1700" dirty="0"/>
              <a:t>The supervisor of the Qualified employee performing the work shall be notified that such work shall be done,  the exact location of the work, and when the work will begin. Once the work is complete, the supervisor shall also be notified.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5" name="Title 1"/>
          <p:cNvSpPr txBox="1">
            <a:spLocks/>
          </p:cNvSpPr>
          <p:nvPr/>
        </p:nvSpPr>
        <p:spPr>
          <a:xfrm>
            <a:off x="495300" y="580032"/>
            <a:ext cx="8915400" cy="890520"/>
          </a:xfrm>
          <a:prstGeom prst="rect">
            <a:avLst/>
          </a:prstGeom>
        </p:spPr>
        <p:txBody>
          <a:bodyPr vert="horz" lIns="91440" tIns="45720" rIns="91440" bIns="45720" rtlCol="0" anchor="ctr">
            <a:normAutofit/>
          </a:bodyPr>
          <a:lstStyle/>
          <a:p>
            <a:pPr lvl="0" algn="ctr">
              <a:spcBef>
                <a:spcPct val="0"/>
              </a:spcBef>
            </a:pPr>
            <a:r>
              <a:rPr lang="en-US" sz="2400" b="1" dirty="0">
                <a:solidFill>
                  <a:srgbClr val="0070C0"/>
                </a:solidFill>
                <a:latin typeface="+mj-lt"/>
                <a:ea typeface="+mj-ea"/>
                <a:cs typeface="+mj-cs"/>
              </a:rPr>
              <a:t>Procedures for Diagnostic Testing of Energized Equipment. </a:t>
            </a:r>
            <a:endParaRPr kumimoji="0" lang="en-US" sz="2400" b="1" i="0" u="none" strike="noStrike" kern="1200" cap="none" spc="0" normalizeH="0" baseline="0" noProof="0" dirty="0">
              <a:ln>
                <a:noFill/>
              </a:ln>
              <a:solidFill>
                <a:srgbClr val="0070C0"/>
              </a:solidFill>
              <a:effectLst/>
              <a:uLnTx/>
              <a:uFillTx/>
              <a:latin typeface="+mj-lt"/>
              <a:ea typeface="+mj-ea"/>
              <a:cs typeface="+mj-cs"/>
            </a:endParaRPr>
          </a:p>
        </p:txBody>
      </p:sp>
      <p:sp>
        <p:nvSpPr>
          <p:cNvPr id="6" name="TextBox 5"/>
          <p:cNvSpPr txBox="1"/>
          <p:nvPr/>
        </p:nvSpPr>
        <p:spPr>
          <a:xfrm>
            <a:off x="1055424" y="1361368"/>
            <a:ext cx="8229600" cy="4555093"/>
          </a:xfrm>
          <a:prstGeom prst="rect">
            <a:avLst/>
          </a:prstGeom>
          <a:noFill/>
        </p:spPr>
        <p:txBody>
          <a:bodyPr wrap="square" rtlCol="0">
            <a:spAutoFit/>
          </a:bodyPr>
          <a:lstStyle/>
          <a:p>
            <a:pPr algn="just">
              <a:spcAft>
                <a:spcPts val="1500"/>
              </a:spcAft>
            </a:pPr>
            <a:r>
              <a:rPr lang="en-US" sz="1600" dirty="0"/>
              <a:t>Qualified employees shall determine when it is necessary to test, position, or troubleshoot equipment without safeguards being in place. </a:t>
            </a:r>
          </a:p>
          <a:p>
            <a:pPr algn="just">
              <a:spcAft>
                <a:spcPts val="1500"/>
              </a:spcAft>
            </a:pPr>
            <a:r>
              <a:rPr lang="en-US" sz="1600" dirty="0"/>
              <a:t>Only qualified employees may perform tests on energized or potentially energized electrical  circuits or equipment 50 volts and above. </a:t>
            </a:r>
          </a:p>
          <a:p>
            <a:pPr algn="just">
              <a:spcAft>
                <a:spcPts val="1500"/>
              </a:spcAft>
            </a:pPr>
            <a:r>
              <a:rPr lang="en-US" sz="1600" dirty="0"/>
              <a:t>Diagnostic testing on live, energized parts is allowed, however if a problem is discovered during diagnostic  testing and a component be removed or rework shall be performed, this is no longer diagnostic testing.  At this time, the circuit shall be de-energized and lock/tagged out. </a:t>
            </a:r>
          </a:p>
          <a:p>
            <a:pPr algn="just">
              <a:spcAft>
                <a:spcPts val="1500"/>
              </a:spcAft>
            </a:pPr>
            <a:r>
              <a:rPr lang="en-US" sz="1600" dirty="0"/>
              <a:t>Test instruments, equipment rated for the proper voltage, and all associated test leads,  cables, power cords, probes, and connectors shall be visually inspected for external defects  an damage before the equipment is used. If there is a defect or evidence of damage that  could expose someone to injury, the defective or damaged item shall be properly tagged out  and removed from service. It may not be used again until repairs and tests to assure the  equipment is safe to use have been made. When performing tests, these requirements shall  be followed. </a:t>
            </a:r>
          </a:p>
          <a:p>
            <a:pPr algn="just">
              <a:spcAft>
                <a:spcPts val="1500"/>
              </a:spcAft>
            </a:pPr>
            <a:r>
              <a:rPr lang="en-US" sz="1600" dirty="0"/>
              <a:t>The test equipment shall be evaluated for proper operation immediately before and after  the test. </a:t>
            </a:r>
          </a:p>
        </p:txBody>
      </p:sp>
      <p:sp>
        <p:nvSpPr>
          <p:cNvPr id="7" name="TextBox 6"/>
          <p:cNvSpPr txBox="1"/>
          <p:nvPr/>
        </p:nvSpPr>
        <p:spPr>
          <a:xfrm>
            <a:off x="609600" y="6324600"/>
            <a:ext cx="4038600" cy="215444"/>
          </a:xfrm>
          <a:prstGeom prst="rect">
            <a:avLst/>
          </a:prstGeom>
          <a:noFill/>
        </p:spPr>
        <p:txBody>
          <a:bodyPr wrap="square" rtlCol="0">
            <a:spAutoFit/>
          </a:bodyPr>
          <a:lstStyle/>
          <a:p>
            <a:r>
              <a:rPr lang="en-US" sz="800" dirty="0"/>
              <a:t>Source: University of Toledo, Procedure No. S-08-014 Control of Hazardous Energy sources</a:t>
            </a:r>
          </a:p>
        </p:txBody>
      </p:sp>
      <p:sp>
        <p:nvSpPr>
          <p:cNvPr id="8" name="Oval 7"/>
          <p:cNvSpPr/>
          <p:nvPr/>
        </p:nvSpPr>
        <p:spPr>
          <a:xfrm>
            <a:off x="838200" y="1494432"/>
            <a:ext cx="123960" cy="123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p:cNvSpPr/>
          <p:nvPr/>
        </p:nvSpPr>
        <p:spPr>
          <a:xfrm>
            <a:off x="838200" y="2159768"/>
            <a:ext cx="123960" cy="123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838200" y="2804624"/>
            <a:ext cx="123960" cy="123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p:cNvSpPr/>
          <p:nvPr/>
        </p:nvSpPr>
        <p:spPr>
          <a:xfrm>
            <a:off x="838200" y="3746320"/>
            <a:ext cx="123960" cy="123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p:cNvSpPr/>
          <p:nvPr/>
        </p:nvSpPr>
        <p:spPr>
          <a:xfrm>
            <a:off x="838200" y="5395424"/>
            <a:ext cx="123960" cy="123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pic>
        <p:nvPicPr>
          <p:cNvPr id="17410" name="Picture 2"/>
          <p:cNvPicPr>
            <a:picLocks noChangeAspect="1" noChangeArrowheads="1"/>
          </p:cNvPicPr>
          <p:nvPr/>
        </p:nvPicPr>
        <p:blipFill>
          <a:blip r:embed="rId3" cstate="print"/>
          <a:srcRect/>
          <a:stretch>
            <a:fillRect/>
          </a:stretch>
        </p:blipFill>
        <p:spPr bwMode="auto">
          <a:xfrm>
            <a:off x="6701056" y="1052819"/>
            <a:ext cx="2438400" cy="2098007"/>
          </a:xfrm>
          <a:prstGeom prst="rect">
            <a:avLst/>
          </a:prstGeom>
          <a:noFill/>
          <a:ln w="9525">
            <a:noFill/>
            <a:miter lim="800000"/>
            <a:headEnd/>
            <a:tailEnd/>
          </a:ln>
          <a:effectLst/>
        </p:spPr>
      </p:pic>
      <p:pic>
        <p:nvPicPr>
          <p:cNvPr id="17411" name="Picture 3"/>
          <p:cNvPicPr>
            <a:picLocks noChangeAspect="1" noChangeArrowheads="1"/>
          </p:cNvPicPr>
          <p:nvPr/>
        </p:nvPicPr>
        <p:blipFill>
          <a:blip r:embed="rId4" cstate="print"/>
          <a:srcRect/>
          <a:stretch>
            <a:fillRect/>
          </a:stretch>
        </p:blipFill>
        <p:spPr bwMode="auto">
          <a:xfrm>
            <a:off x="6920462" y="3353849"/>
            <a:ext cx="2101850" cy="2785367"/>
          </a:xfrm>
          <a:prstGeom prst="rect">
            <a:avLst/>
          </a:prstGeom>
          <a:noFill/>
          <a:ln w="9525">
            <a:noFill/>
            <a:miter lim="800000"/>
            <a:headEnd/>
            <a:tailEnd/>
          </a:ln>
          <a:effectLst/>
        </p:spPr>
      </p:pic>
      <p:sp>
        <p:nvSpPr>
          <p:cNvPr id="7" name="TextBox 6"/>
          <p:cNvSpPr txBox="1"/>
          <p:nvPr/>
        </p:nvSpPr>
        <p:spPr>
          <a:xfrm>
            <a:off x="6589600" y="2805752"/>
            <a:ext cx="838200" cy="369332"/>
          </a:xfrm>
          <a:prstGeom prst="rect">
            <a:avLst/>
          </a:prstGeom>
          <a:noFill/>
        </p:spPr>
        <p:txBody>
          <a:bodyPr wrap="square" rtlCol="0">
            <a:spAutoFit/>
          </a:bodyPr>
          <a:lstStyle/>
          <a:p>
            <a:pPr algn="ctr"/>
            <a:r>
              <a:rPr lang="en-US" b="1" dirty="0">
                <a:solidFill>
                  <a:srgbClr val="0070C0"/>
                </a:solidFill>
              </a:rPr>
              <a:t>GFCI</a:t>
            </a:r>
          </a:p>
        </p:txBody>
      </p:sp>
      <p:sp>
        <p:nvSpPr>
          <p:cNvPr id="8" name="TextBox 7"/>
          <p:cNvSpPr txBox="1"/>
          <p:nvPr/>
        </p:nvSpPr>
        <p:spPr>
          <a:xfrm>
            <a:off x="6853456" y="5742296"/>
            <a:ext cx="838200" cy="369332"/>
          </a:xfrm>
          <a:prstGeom prst="rect">
            <a:avLst/>
          </a:prstGeom>
          <a:noFill/>
        </p:spPr>
        <p:txBody>
          <a:bodyPr wrap="square" rtlCol="0">
            <a:spAutoFit/>
          </a:bodyPr>
          <a:lstStyle/>
          <a:p>
            <a:pPr algn="ctr"/>
            <a:r>
              <a:rPr lang="en-US" b="1" dirty="0">
                <a:solidFill>
                  <a:srgbClr val="0070C0"/>
                </a:solidFill>
              </a:rPr>
              <a:t>RCD</a:t>
            </a:r>
          </a:p>
        </p:txBody>
      </p:sp>
      <p:sp>
        <p:nvSpPr>
          <p:cNvPr id="9" name="TextBox 8"/>
          <p:cNvSpPr txBox="1"/>
          <p:nvPr/>
        </p:nvSpPr>
        <p:spPr>
          <a:xfrm>
            <a:off x="533400" y="1066800"/>
            <a:ext cx="5867400" cy="1261884"/>
          </a:xfrm>
          <a:prstGeom prst="rect">
            <a:avLst/>
          </a:prstGeom>
          <a:noFill/>
        </p:spPr>
        <p:txBody>
          <a:bodyPr wrap="square" rtlCol="0">
            <a:spAutoFit/>
          </a:bodyPr>
          <a:lstStyle/>
          <a:p>
            <a:r>
              <a:rPr lang="en-US" sz="2200" b="1" dirty="0">
                <a:solidFill>
                  <a:srgbClr val="0070C0"/>
                </a:solidFill>
              </a:rPr>
              <a:t>Use of Ground Fault Circuit Interrupters / RCD’s </a:t>
            </a:r>
          </a:p>
          <a:p>
            <a:pPr algn="just"/>
            <a:r>
              <a:rPr lang="en-US" dirty="0"/>
              <a:t>Employees shall use Ground Fault Circuit Interrupter       (GFCI) /Residual Current Devices (RCD’s) to protect against  electrical hazards.</a:t>
            </a:r>
          </a:p>
        </p:txBody>
      </p:sp>
      <p:sp>
        <p:nvSpPr>
          <p:cNvPr id="10" name="TextBox 9"/>
          <p:cNvSpPr txBox="1"/>
          <p:nvPr/>
        </p:nvSpPr>
        <p:spPr>
          <a:xfrm>
            <a:off x="533400" y="2590800"/>
            <a:ext cx="5867400" cy="3095719"/>
          </a:xfrm>
          <a:prstGeom prst="rect">
            <a:avLst/>
          </a:prstGeom>
          <a:noFill/>
        </p:spPr>
        <p:txBody>
          <a:bodyPr wrap="square" rtlCol="0">
            <a:spAutoFit/>
          </a:bodyPr>
          <a:lstStyle/>
          <a:p>
            <a:pPr>
              <a:spcAft>
                <a:spcPts val="500"/>
              </a:spcAft>
            </a:pPr>
            <a:r>
              <a:rPr lang="en-US" sz="2200" b="1" dirty="0">
                <a:solidFill>
                  <a:srgbClr val="0070C0"/>
                </a:solidFill>
              </a:rPr>
              <a:t>Requirements for and use of GFCI / RCD devices. </a:t>
            </a:r>
          </a:p>
          <a:p>
            <a:pPr lvl="1" algn="just">
              <a:spcAft>
                <a:spcPts val="1000"/>
              </a:spcAft>
            </a:pPr>
            <a:r>
              <a:rPr lang="en-US" dirty="0"/>
              <a:t>GFCI / RCD devices should be handled carefully to avoid  damage. </a:t>
            </a:r>
          </a:p>
          <a:p>
            <a:pPr lvl="1" algn="just">
              <a:spcAft>
                <a:spcPts val="1000"/>
              </a:spcAft>
            </a:pPr>
            <a:r>
              <a:rPr lang="en-US" dirty="0"/>
              <a:t>A GFCI / RCD device should be located at the end of in- use extension cords and the load 	should be plugged directly into the GFCI / RCD. </a:t>
            </a:r>
          </a:p>
          <a:p>
            <a:pPr lvl="1" algn="just">
              <a:spcAft>
                <a:spcPts val="1000"/>
              </a:spcAft>
            </a:pPr>
            <a:r>
              <a:rPr lang="en-US" dirty="0"/>
              <a:t>The GFCI / RCD should be tested before the first use each shift. </a:t>
            </a:r>
          </a:p>
          <a:p>
            <a:pPr lvl="1" algn="just">
              <a:spcAft>
                <a:spcPts val="1000"/>
              </a:spcAft>
            </a:pPr>
            <a:r>
              <a:rPr lang="en-US" dirty="0"/>
              <a:t>Defective GFCI’s / RCD’s  should not be used.</a:t>
            </a:r>
          </a:p>
        </p:txBody>
      </p:sp>
      <p:sp>
        <p:nvSpPr>
          <p:cNvPr id="11" name="Oval 10"/>
          <p:cNvSpPr/>
          <p:nvPr/>
        </p:nvSpPr>
        <p:spPr>
          <a:xfrm>
            <a:off x="674424" y="3103736"/>
            <a:ext cx="123960" cy="12396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p:cNvSpPr/>
          <p:nvPr/>
        </p:nvSpPr>
        <p:spPr>
          <a:xfrm>
            <a:off x="674424" y="3797496"/>
            <a:ext cx="123960" cy="12396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p:cNvSpPr/>
          <p:nvPr/>
        </p:nvSpPr>
        <p:spPr>
          <a:xfrm>
            <a:off x="674424" y="4725544"/>
            <a:ext cx="123960" cy="12396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p:cNvSpPr/>
          <p:nvPr/>
        </p:nvSpPr>
        <p:spPr>
          <a:xfrm>
            <a:off x="674424" y="5397696"/>
            <a:ext cx="123960" cy="12396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solidFill>
            <a:srgbClr val="0070C0"/>
          </a:solidFill>
          <a:ln w="9525">
            <a:noFill/>
            <a:miter lim="800000"/>
            <a:headEnd/>
            <a:tailEnd/>
          </a:ln>
          <a:effectLst/>
        </p:spPr>
      </p:pic>
      <p:sp>
        <p:nvSpPr>
          <p:cNvPr id="5" name="Rectangle 4"/>
          <p:cNvSpPr/>
          <p:nvPr/>
        </p:nvSpPr>
        <p:spPr>
          <a:xfrm>
            <a:off x="2438400" y="416256"/>
            <a:ext cx="56388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446360" y="416256"/>
            <a:ext cx="5630840" cy="6060744"/>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2819400" y="381000"/>
            <a:ext cx="4800600" cy="430887"/>
          </a:xfrm>
          <a:prstGeom prst="rect">
            <a:avLst/>
          </a:prstGeom>
          <a:noFill/>
        </p:spPr>
        <p:txBody>
          <a:bodyPr wrap="square" rtlCol="0">
            <a:spAutoFit/>
          </a:bodyPr>
          <a:lstStyle/>
          <a:p>
            <a:pPr algn="ctr"/>
            <a:r>
              <a:rPr lang="en-US" sz="2200" b="1" dirty="0">
                <a:solidFill>
                  <a:schemeClr val="bg1"/>
                </a:solidFill>
              </a:rPr>
              <a:t>PRE-JOB BRIEFING CHECKLIST</a:t>
            </a:r>
          </a:p>
        </p:txBody>
      </p:sp>
      <p:sp>
        <p:nvSpPr>
          <p:cNvPr id="8" name="TextBox 7"/>
          <p:cNvSpPr txBox="1"/>
          <p:nvPr/>
        </p:nvSpPr>
        <p:spPr>
          <a:xfrm>
            <a:off x="2514600" y="777920"/>
            <a:ext cx="2743200" cy="1292662"/>
          </a:xfrm>
          <a:prstGeom prst="rect">
            <a:avLst/>
          </a:prstGeom>
          <a:noFill/>
        </p:spPr>
        <p:txBody>
          <a:bodyPr wrap="square" rtlCol="0">
            <a:spAutoFit/>
          </a:bodyPr>
          <a:lstStyle/>
          <a:p>
            <a:r>
              <a:rPr lang="en-US" sz="1200" b="1" dirty="0">
                <a:solidFill>
                  <a:srgbClr val="FF0000"/>
                </a:solidFill>
              </a:rPr>
              <a:t>Identify </a:t>
            </a:r>
          </a:p>
          <a:p>
            <a:pPr>
              <a:buClr>
                <a:srgbClr val="FF0000"/>
              </a:buClr>
              <a:buFont typeface="Wingdings" pitchFamily="2" charset="2"/>
              <a:buChar char="Ø"/>
            </a:pPr>
            <a:r>
              <a:rPr lang="en-US" sz="1100" b="1" dirty="0"/>
              <a:t>  The hazards  </a:t>
            </a:r>
          </a:p>
          <a:p>
            <a:pPr>
              <a:buClr>
                <a:srgbClr val="FF0000"/>
              </a:buClr>
              <a:buFont typeface="Wingdings" pitchFamily="2" charset="2"/>
              <a:buChar char="Ø"/>
            </a:pPr>
            <a:r>
              <a:rPr lang="en-US" sz="1100" b="1" dirty="0"/>
              <a:t>  The voltage levels involved </a:t>
            </a:r>
          </a:p>
          <a:p>
            <a:pPr>
              <a:buClr>
                <a:srgbClr val="FF0000"/>
              </a:buClr>
              <a:buFont typeface="Wingdings" pitchFamily="2" charset="2"/>
              <a:buChar char="Ø"/>
            </a:pPr>
            <a:r>
              <a:rPr lang="en-US" sz="1100" b="1" dirty="0"/>
              <a:t>  Skills required </a:t>
            </a:r>
          </a:p>
          <a:p>
            <a:pPr>
              <a:buClr>
                <a:srgbClr val="FF0000"/>
              </a:buClr>
              <a:buFont typeface="Wingdings" pitchFamily="2" charset="2"/>
              <a:buChar char="Ø"/>
            </a:pPr>
            <a:r>
              <a:rPr lang="en-US" sz="1100" b="1" dirty="0"/>
              <a:t>  Any secondary voltage source  </a:t>
            </a:r>
          </a:p>
          <a:p>
            <a:pPr>
              <a:buClr>
                <a:srgbClr val="FF0000"/>
              </a:buClr>
              <a:buFont typeface="Wingdings" pitchFamily="2" charset="2"/>
              <a:buChar char="Ø"/>
            </a:pPr>
            <a:r>
              <a:rPr lang="en-US" sz="1100" b="1" dirty="0"/>
              <a:t>  Any unusual work conditions </a:t>
            </a:r>
          </a:p>
          <a:p>
            <a:pPr>
              <a:buClr>
                <a:srgbClr val="FF0000"/>
              </a:buClr>
              <a:buFont typeface="Wingdings" pitchFamily="2" charset="2"/>
              <a:buChar char="Ø"/>
            </a:pPr>
            <a:r>
              <a:rPr lang="en-US" sz="1100" b="1" dirty="0"/>
              <a:t>  Number of people needed to do the job</a:t>
            </a:r>
          </a:p>
        </p:txBody>
      </p:sp>
      <p:sp>
        <p:nvSpPr>
          <p:cNvPr id="9" name="TextBox 8"/>
          <p:cNvSpPr txBox="1"/>
          <p:nvPr/>
        </p:nvSpPr>
        <p:spPr>
          <a:xfrm>
            <a:off x="5331728" y="951928"/>
            <a:ext cx="2743200" cy="938719"/>
          </a:xfrm>
          <a:prstGeom prst="rect">
            <a:avLst/>
          </a:prstGeom>
          <a:noFill/>
        </p:spPr>
        <p:txBody>
          <a:bodyPr wrap="square" rtlCol="0">
            <a:spAutoFit/>
          </a:bodyPr>
          <a:lstStyle/>
          <a:p>
            <a:pPr>
              <a:buClr>
                <a:srgbClr val="FF0000"/>
              </a:buClr>
              <a:buFont typeface="Wingdings" pitchFamily="2" charset="2"/>
              <a:buChar char="Ø"/>
            </a:pPr>
            <a:r>
              <a:rPr lang="en-US" sz="1100" b="1" dirty="0"/>
              <a:t>  The shock protection boundaries </a:t>
            </a:r>
          </a:p>
          <a:p>
            <a:pPr>
              <a:buClr>
                <a:srgbClr val="FF0000"/>
              </a:buClr>
              <a:buFont typeface="Wingdings" pitchFamily="2" charset="2"/>
              <a:buChar char="Ø"/>
            </a:pPr>
            <a:r>
              <a:rPr lang="en-US" sz="1100" b="1" dirty="0"/>
              <a:t>  The available incident energy </a:t>
            </a:r>
          </a:p>
          <a:p>
            <a:pPr>
              <a:buClr>
                <a:srgbClr val="FF0000"/>
              </a:buClr>
              <a:buFont typeface="Wingdings" pitchFamily="2" charset="2"/>
              <a:buChar char="Ø"/>
            </a:pPr>
            <a:r>
              <a:rPr lang="en-US" sz="1100" b="1" dirty="0"/>
              <a:t>  Potential for arc flash (conduct a flash    </a:t>
            </a:r>
          </a:p>
          <a:p>
            <a:pPr>
              <a:buClr>
                <a:srgbClr val="FF0000"/>
              </a:buClr>
            </a:pPr>
            <a:r>
              <a:rPr lang="en-US" sz="1100" dirty="0"/>
              <a:t>      </a:t>
            </a:r>
            <a:r>
              <a:rPr lang="en-US" sz="1100" b="1" dirty="0"/>
              <a:t>hazard analysis?) </a:t>
            </a:r>
          </a:p>
          <a:p>
            <a:pPr>
              <a:buClr>
                <a:srgbClr val="FF0000"/>
              </a:buClr>
              <a:buFont typeface="Wingdings" pitchFamily="2" charset="2"/>
              <a:buChar char="Ø"/>
            </a:pPr>
            <a:r>
              <a:rPr lang="en-US" sz="1100" b="1" dirty="0"/>
              <a:t>  Flash protection boundary</a:t>
            </a:r>
          </a:p>
        </p:txBody>
      </p:sp>
      <p:cxnSp>
        <p:nvCxnSpPr>
          <p:cNvPr id="11" name="Straight Connector 10"/>
          <p:cNvCxnSpPr/>
          <p:nvPr/>
        </p:nvCxnSpPr>
        <p:spPr>
          <a:xfrm>
            <a:off x="2438400" y="2046024"/>
            <a:ext cx="5638800" cy="158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516872" y="2028895"/>
            <a:ext cx="2743200" cy="615553"/>
          </a:xfrm>
          <a:prstGeom prst="rect">
            <a:avLst/>
          </a:prstGeom>
          <a:noFill/>
        </p:spPr>
        <p:txBody>
          <a:bodyPr wrap="square" rtlCol="0">
            <a:spAutoFit/>
          </a:bodyPr>
          <a:lstStyle/>
          <a:p>
            <a:r>
              <a:rPr lang="en-US" sz="1200" b="1" dirty="0">
                <a:solidFill>
                  <a:srgbClr val="FF0000"/>
                </a:solidFill>
              </a:rPr>
              <a:t>ASK </a:t>
            </a:r>
          </a:p>
          <a:p>
            <a:pPr>
              <a:buClr>
                <a:srgbClr val="FF0000"/>
              </a:buClr>
              <a:buFont typeface="Wingdings" pitchFamily="2" charset="2"/>
              <a:buChar char="Ø"/>
            </a:pPr>
            <a:r>
              <a:rPr lang="en-US" sz="1100" b="1" dirty="0"/>
              <a:t>  Can equipment be de-energized? </a:t>
            </a:r>
          </a:p>
          <a:p>
            <a:pPr>
              <a:buClr>
                <a:srgbClr val="FF0000"/>
              </a:buClr>
              <a:buFont typeface="Wingdings" pitchFamily="2" charset="2"/>
              <a:buChar char="Ø"/>
            </a:pPr>
            <a:r>
              <a:rPr lang="en-US" sz="1100" b="1" dirty="0"/>
              <a:t>  Are </a:t>
            </a:r>
            <a:r>
              <a:rPr lang="en-US" sz="1100" b="1" dirty="0" err="1"/>
              <a:t>backfeeds</a:t>
            </a:r>
            <a:r>
              <a:rPr lang="en-US" sz="1100" b="1" dirty="0"/>
              <a:t> on circuits possible? </a:t>
            </a:r>
          </a:p>
        </p:txBody>
      </p:sp>
      <p:sp>
        <p:nvSpPr>
          <p:cNvPr id="13" name="TextBox 12"/>
          <p:cNvSpPr txBox="1"/>
          <p:nvPr/>
        </p:nvSpPr>
        <p:spPr>
          <a:xfrm>
            <a:off x="5331728" y="2179062"/>
            <a:ext cx="2743200" cy="261610"/>
          </a:xfrm>
          <a:prstGeom prst="rect">
            <a:avLst/>
          </a:prstGeom>
          <a:noFill/>
        </p:spPr>
        <p:txBody>
          <a:bodyPr wrap="square" rtlCol="0">
            <a:spAutoFit/>
          </a:bodyPr>
          <a:lstStyle/>
          <a:p>
            <a:pPr>
              <a:buClr>
                <a:srgbClr val="FF0000"/>
              </a:buClr>
              <a:buFont typeface="Wingdings" pitchFamily="2" charset="2"/>
              <a:buChar char="Ø"/>
            </a:pPr>
            <a:r>
              <a:rPr lang="en-US" sz="1100" b="1" dirty="0"/>
              <a:t>  Is a “Stand-by person” required? </a:t>
            </a:r>
          </a:p>
        </p:txBody>
      </p:sp>
      <p:cxnSp>
        <p:nvCxnSpPr>
          <p:cNvPr id="14" name="Straight Connector 13"/>
          <p:cNvCxnSpPr/>
          <p:nvPr/>
        </p:nvCxnSpPr>
        <p:spPr>
          <a:xfrm>
            <a:off x="2438400" y="2640388"/>
            <a:ext cx="5638800" cy="158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2514600" y="2626622"/>
            <a:ext cx="2743200" cy="1123384"/>
          </a:xfrm>
          <a:prstGeom prst="rect">
            <a:avLst/>
          </a:prstGeom>
          <a:noFill/>
        </p:spPr>
        <p:txBody>
          <a:bodyPr wrap="square" rtlCol="0">
            <a:spAutoFit/>
          </a:bodyPr>
          <a:lstStyle/>
          <a:p>
            <a:r>
              <a:rPr lang="en-US" sz="1200" b="1" dirty="0">
                <a:solidFill>
                  <a:srgbClr val="FF0000"/>
                </a:solidFill>
              </a:rPr>
              <a:t>Check </a:t>
            </a:r>
          </a:p>
          <a:p>
            <a:pPr>
              <a:buClr>
                <a:srgbClr val="FF0000"/>
              </a:buClr>
              <a:buFont typeface="Wingdings" pitchFamily="2" charset="2"/>
              <a:buChar char="Ø"/>
            </a:pPr>
            <a:r>
              <a:rPr lang="en-US" sz="1100" b="1" dirty="0"/>
              <a:t> Job Plans</a:t>
            </a:r>
          </a:p>
          <a:p>
            <a:pPr>
              <a:buClr>
                <a:srgbClr val="FF0000"/>
              </a:buClr>
              <a:buFont typeface="Wingdings" pitchFamily="2" charset="2"/>
              <a:buChar char="Ø"/>
            </a:pPr>
            <a:r>
              <a:rPr lang="en-US" sz="1100" b="1" dirty="0"/>
              <a:t> Single-line diagrams and vendor prints</a:t>
            </a:r>
          </a:p>
          <a:p>
            <a:pPr>
              <a:buClr>
                <a:srgbClr val="FF0000"/>
              </a:buClr>
              <a:buFont typeface="Wingdings" pitchFamily="2" charset="2"/>
              <a:buChar char="Ø"/>
            </a:pPr>
            <a:r>
              <a:rPr lang="en-US" sz="1100" b="1" dirty="0"/>
              <a:t> Status board</a:t>
            </a:r>
          </a:p>
          <a:p>
            <a:pPr>
              <a:buClr>
                <a:srgbClr val="FF0000"/>
              </a:buClr>
              <a:buFont typeface="Wingdings" pitchFamily="2" charset="2"/>
              <a:buChar char="Ø"/>
            </a:pPr>
            <a:r>
              <a:rPr lang="en-US" sz="1100" b="1" dirty="0"/>
              <a:t> Information on plant and vendor     </a:t>
            </a:r>
          </a:p>
          <a:p>
            <a:pPr>
              <a:buClr>
                <a:srgbClr val="FF0000"/>
              </a:buClr>
            </a:pPr>
            <a:r>
              <a:rPr lang="en-US" sz="1100" b="1" dirty="0"/>
              <a:t>     resources</a:t>
            </a:r>
          </a:p>
        </p:txBody>
      </p:sp>
      <p:sp>
        <p:nvSpPr>
          <p:cNvPr id="16" name="TextBox 15"/>
          <p:cNvSpPr txBox="1"/>
          <p:nvPr/>
        </p:nvSpPr>
        <p:spPr>
          <a:xfrm>
            <a:off x="5331728" y="2829654"/>
            <a:ext cx="2514600" cy="769441"/>
          </a:xfrm>
          <a:prstGeom prst="rect">
            <a:avLst/>
          </a:prstGeom>
          <a:noFill/>
        </p:spPr>
        <p:txBody>
          <a:bodyPr wrap="square" rtlCol="0">
            <a:spAutoFit/>
          </a:bodyPr>
          <a:lstStyle/>
          <a:p>
            <a:pPr>
              <a:buClr>
                <a:srgbClr val="FF0000"/>
              </a:buClr>
              <a:buFont typeface="Wingdings" pitchFamily="2" charset="2"/>
              <a:buChar char="Ø"/>
            </a:pPr>
            <a:r>
              <a:rPr lang="en-US" sz="1100" b="1" dirty="0"/>
              <a:t>  Safety procedures </a:t>
            </a:r>
          </a:p>
          <a:p>
            <a:pPr>
              <a:buClr>
                <a:srgbClr val="FF0000"/>
              </a:buClr>
              <a:buFont typeface="Wingdings" pitchFamily="2" charset="2"/>
              <a:buChar char="Ø"/>
            </a:pPr>
            <a:r>
              <a:rPr lang="en-US" sz="1100" b="1" dirty="0"/>
              <a:t>  Vendor info </a:t>
            </a:r>
          </a:p>
          <a:p>
            <a:pPr>
              <a:buClr>
                <a:srgbClr val="FF0000"/>
              </a:buClr>
              <a:buFont typeface="Wingdings" pitchFamily="2" charset="2"/>
              <a:buChar char="Ø"/>
            </a:pPr>
            <a:r>
              <a:rPr lang="en-US" sz="1100" b="1" dirty="0"/>
              <a:t>  Individuals are familiar with  the    </a:t>
            </a:r>
          </a:p>
          <a:p>
            <a:pPr>
              <a:buClr>
                <a:srgbClr val="FF0000"/>
              </a:buClr>
            </a:pPr>
            <a:r>
              <a:rPr lang="en-US" sz="1100" b="1" dirty="0"/>
              <a:t>      facility </a:t>
            </a:r>
          </a:p>
        </p:txBody>
      </p:sp>
      <p:cxnSp>
        <p:nvCxnSpPr>
          <p:cNvPr id="17" name="Straight Connector 16"/>
          <p:cNvCxnSpPr/>
          <p:nvPr/>
        </p:nvCxnSpPr>
        <p:spPr>
          <a:xfrm>
            <a:off x="2438400" y="3728796"/>
            <a:ext cx="5638800" cy="158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514600" y="3698414"/>
            <a:ext cx="2743200" cy="615553"/>
          </a:xfrm>
          <a:prstGeom prst="rect">
            <a:avLst/>
          </a:prstGeom>
          <a:noFill/>
        </p:spPr>
        <p:txBody>
          <a:bodyPr wrap="square" rtlCol="0">
            <a:spAutoFit/>
          </a:bodyPr>
          <a:lstStyle/>
          <a:p>
            <a:r>
              <a:rPr lang="en-US" sz="1200" b="1" dirty="0">
                <a:solidFill>
                  <a:srgbClr val="FF0000"/>
                </a:solidFill>
              </a:rPr>
              <a:t>Know</a:t>
            </a:r>
          </a:p>
          <a:p>
            <a:pPr>
              <a:buClr>
                <a:srgbClr val="FF0000"/>
              </a:buClr>
              <a:buFont typeface="Wingdings" pitchFamily="2" charset="2"/>
              <a:buChar char="Ø"/>
            </a:pPr>
            <a:r>
              <a:rPr lang="en-US" sz="1100" b="1" dirty="0"/>
              <a:t> What the job is</a:t>
            </a:r>
          </a:p>
          <a:p>
            <a:pPr>
              <a:buClr>
                <a:srgbClr val="FF0000"/>
              </a:buClr>
              <a:buFont typeface="Wingdings" pitchFamily="2" charset="2"/>
              <a:buChar char="Ø"/>
            </a:pPr>
            <a:r>
              <a:rPr lang="en-US" sz="1100" b="1" dirty="0"/>
              <a:t> Who else needs to Know - Communicate</a:t>
            </a:r>
          </a:p>
        </p:txBody>
      </p:sp>
      <p:sp>
        <p:nvSpPr>
          <p:cNvPr id="19" name="TextBox 18"/>
          <p:cNvSpPr txBox="1"/>
          <p:nvPr/>
        </p:nvSpPr>
        <p:spPr>
          <a:xfrm>
            <a:off x="5331728" y="3848581"/>
            <a:ext cx="2743200" cy="261610"/>
          </a:xfrm>
          <a:prstGeom prst="rect">
            <a:avLst/>
          </a:prstGeom>
          <a:noFill/>
        </p:spPr>
        <p:txBody>
          <a:bodyPr wrap="square" rtlCol="0">
            <a:spAutoFit/>
          </a:bodyPr>
          <a:lstStyle/>
          <a:p>
            <a:pPr>
              <a:buClr>
                <a:srgbClr val="FF0000"/>
              </a:buClr>
              <a:buFont typeface="Wingdings" pitchFamily="2" charset="2"/>
              <a:buChar char="Ø"/>
            </a:pPr>
            <a:r>
              <a:rPr lang="en-US" sz="1100" b="1" dirty="0"/>
              <a:t>  Who is in charge</a:t>
            </a:r>
          </a:p>
        </p:txBody>
      </p:sp>
      <p:cxnSp>
        <p:nvCxnSpPr>
          <p:cNvPr id="20" name="Straight Connector 19"/>
          <p:cNvCxnSpPr/>
          <p:nvPr/>
        </p:nvCxnSpPr>
        <p:spPr>
          <a:xfrm>
            <a:off x="2438400" y="4302456"/>
            <a:ext cx="5638800" cy="158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2530520" y="4283406"/>
            <a:ext cx="2743200" cy="954107"/>
          </a:xfrm>
          <a:prstGeom prst="rect">
            <a:avLst/>
          </a:prstGeom>
          <a:noFill/>
        </p:spPr>
        <p:txBody>
          <a:bodyPr wrap="square" rtlCol="0">
            <a:spAutoFit/>
          </a:bodyPr>
          <a:lstStyle/>
          <a:p>
            <a:r>
              <a:rPr lang="en-US" sz="1200" b="1" dirty="0">
                <a:solidFill>
                  <a:srgbClr val="FF0000"/>
                </a:solidFill>
              </a:rPr>
              <a:t>Think</a:t>
            </a:r>
          </a:p>
          <a:p>
            <a:pPr>
              <a:buClr>
                <a:srgbClr val="FF0000"/>
              </a:buClr>
              <a:buFont typeface="Wingdings" pitchFamily="2" charset="2"/>
              <a:buChar char="Ø"/>
            </a:pPr>
            <a:r>
              <a:rPr lang="en-US" sz="1100" b="1" dirty="0"/>
              <a:t>About the unexpected event</a:t>
            </a:r>
          </a:p>
          <a:p>
            <a:pPr>
              <a:buClr>
                <a:srgbClr val="FF0000"/>
              </a:buClr>
              <a:buFont typeface="Wingdings" pitchFamily="2" charset="2"/>
              <a:buChar char="Ø"/>
            </a:pPr>
            <a:r>
              <a:rPr lang="en-US" sz="1100" b="1" dirty="0"/>
              <a:t> Lock – Tag – Try – Test</a:t>
            </a:r>
          </a:p>
          <a:p>
            <a:pPr>
              <a:buClr>
                <a:srgbClr val="FF0000"/>
              </a:buClr>
              <a:buFont typeface="Wingdings" pitchFamily="2" charset="2"/>
              <a:buChar char="Ø"/>
            </a:pPr>
            <a:r>
              <a:rPr lang="en-US" sz="1100" b="1" dirty="0"/>
              <a:t> Test for voltage before touch</a:t>
            </a:r>
          </a:p>
          <a:p>
            <a:pPr>
              <a:buClr>
                <a:srgbClr val="FF0000"/>
              </a:buClr>
              <a:buFont typeface="Wingdings" pitchFamily="2" charset="2"/>
              <a:buChar char="Ø"/>
            </a:pPr>
            <a:r>
              <a:rPr lang="en-US" sz="1100" b="1" dirty="0"/>
              <a:t> Use the right tools and equipment/PPE</a:t>
            </a:r>
          </a:p>
        </p:txBody>
      </p:sp>
      <p:sp>
        <p:nvSpPr>
          <p:cNvPr id="22" name="TextBox 21"/>
          <p:cNvSpPr txBox="1"/>
          <p:nvPr/>
        </p:nvSpPr>
        <p:spPr>
          <a:xfrm>
            <a:off x="5331728" y="4448338"/>
            <a:ext cx="2514600" cy="769441"/>
          </a:xfrm>
          <a:prstGeom prst="rect">
            <a:avLst/>
          </a:prstGeom>
          <a:noFill/>
        </p:spPr>
        <p:txBody>
          <a:bodyPr wrap="square" rtlCol="0">
            <a:spAutoFit/>
          </a:bodyPr>
          <a:lstStyle/>
          <a:p>
            <a:pPr>
              <a:buClr>
                <a:srgbClr val="FF0000"/>
              </a:buClr>
              <a:buFont typeface="Wingdings" pitchFamily="2" charset="2"/>
              <a:buChar char="Ø"/>
            </a:pPr>
            <a:r>
              <a:rPr lang="en-US" sz="1100" b="1" dirty="0"/>
              <a:t> Install and remove grounds</a:t>
            </a:r>
          </a:p>
          <a:p>
            <a:pPr>
              <a:buClr>
                <a:srgbClr val="FF0000"/>
              </a:buClr>
              <a:buFont typeface="Wingdings" pitchFamily="2" charset="2"/>
              <a:buChar char="Ø"/>
            </a:pPr>
            <a:r>
              <a:rPr lang="en-US" sz="1100" b="1" dirty="0"/>
              <a:t> Install barriers and barricades</a:t>
            </a:r>
          </a:p>
          <a:p>
            <a:pPr>
              <a:buClr>
                <a:srgbClr val="FF0000"/>
              </a:buClr>
              <a:buFont typeface="Wingdings" pitchFamily="2" charset="2"/>
              <a:buChar char="Ø"/>
            </a:pPr>
            <a:r>
              <a:rPr lang="en-US" sz="1100" b="1" dirty="0"/>
              <a:t> What else….?</a:t>
            </a:r>
          </a:p>
          <a:p>
            <a:pPr>
              <a:buClr>
                <a:srgbClr val="FF0000"/>
              </a:buClr>
              <a:buFont typeface="Wingdings" pitchFamily="2" charset="2"/>
              <a:buChar char="Ø"/>
            </a:pPr>
            <a:r>
              <a:rPr lang="en-US" sz="1100" b="1" dirty="0"/>
              <a:t> What if……?</a:t>
            </a:r>
          </a:p>
        </p:txBody>
      </p:sp>
      <p:cxnSp>
        <p:nvCxnSpPr>
          <p:cNvPr id="23" name="Straight Connector 22"/>
          <p:cNvCxnSpPr/>
          <p:nvPr/>
        </p:nvCxnSpPr>
        <p:spPr>
          <a:xfrm>
            <a:off x="2440672" y="5215268"/>
            <a:ext cx="5638800" cy="158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546440" y="5192760"/>
            <a:ext cx="2743200" cy="1308050"/>
          </a:xfrm>
          <a:prstGeom prst="rect">
            <a:avLst/>
          </a:prstGeom>
          <a:noFill/>
        </p:spPr>
        <p:txBody>
          <a:bodyPr wrap="square" rtlCol="0">
            <a:spAutoFit/>
          </a:bodyPr>
          <a:lstStyle/>
          <a:p>
            <a:r>
              <a:rPr lang="en-US" sz="1200" b="1" dirty="0">
                <a:solidFill>
                  <a:srgbClr val="FF0000"/>
                </a:solidFill>
              </a:rPr>
              <a:t>Prepare for an emergency </a:t>
            </a:r>
          </a:p>
          <a:p>
            <a:pPr>
              <a:buClr>
                <a:srgbClr val="FF0000"/>
              </a:buClr>
              <a:buFont typeface="Wingdings" pitchFamily="2" charset="2"/>
              <a:buChar char="Ø"/>
            </a:pPr>
            <a:r>
              <a:rPr lang="en-US" sz="1200" b="1" dirty="0">
                <a:solidFill>
                  <a:srgbClr val="FF0000"/>
                </a:solidFill>
              </a:rPr>
              <a:t> </a:t>
            </a:r>
            <a:r>
              <a:rPr lang="en-US" sz="1100" b="1" dirty="0"/>
              <a:t>Are individuals CPR/First Aid trained?</a:t>
            </a:r>
          </a:p>
          <a:p>
            <a:pPr>
              <a:buClr>
                <a:srgbClr val="FF0000"/>
              </a:buClr>
              <a:buFont typeface="Wingdings" pitchFamily="2" charset="2"/>
              <a:buChar char="Ø"/>
            </a:pPr>
            <a:r>
              <a:rPr lang="en-US" sz="1100" b="1" dirty="0"/>
              <a:t> Emergency equipment provided </a:t>
            </a:r>
          </a:p>
          <a:p>
            <a:pPr>
              <a:buClr>
                <a:srgbClr val="FF0000"/>
              </a:buClr>
            </a:pPr>
            <a:r>
              <a:rPr lang="en-US" sz="1100" b="1" dirty="0"/>
              <a:t>     and available?</a:t>
            </a:r>
          </a:p>
          <a:p>
            <a:pPr>
              <a:buClr>
                <a:srgbClr val="FF0000"/>
              </a:buClr>
              <a:buFont typeface="Wingdings" pitchFamily="2" charset="2"/>
              <a:buChar char="Ø"/>
            </a:pPr>
            <a:r>
              <a:rPr lang="en-US" sz="1100" b="1" dirty="0"/>
              <a:t> Where is the nearest telephone?</a:t>
            </a:r>
          </a:p>
          <a:p>
            <a:pPr>
              <a:buClr>
                <a:srgbClr val="FF0000"/>
              </a:buClr>
              <a:buFont typeface="Wingdings" pitchFamily="2" charset="2"/>
              <a:buChar char="Ø"/>
            </a:pPr>
            <a:r>
              <a:rPr lang="en-US" sz="1100" b="1" dirty="0"/>
              <a:t> Where is the fire alarm?</a:t>
            </a:r>
          </a:p>
          <a:p>
            <a:pPr>
              <a:buClr>
                <a:srgbClr val="FF0000"/>
              </a:buClr>
              <a:buFont typeface="Wingdings" pitchFamily="2" charset="2"/>
              <a:buChar char="Ø"/>
            </a:pPr>
            <a:r>
              <a:rPr lang="en-US" sz="1100" b="1" dirty="0"/>
              <a:t> Is rescue equipment available?</a:t>
            </a:r>
          </a:p>
        </p:txBody>
      </p:sp>
      <p:sp>
        <p:nvSpPr>
          <p:cNvPr id="25" name="TextBox 24"/>
          <p:cNvSpPr txBox="1"/>
          <p:nvPr/>
        </p:nvSpPr>
        <p:spPr>
          <a:xfrm>
            <a:off x="5331728" y="5369004"/>
            <a:ext cx="2514600" cy="1107996"/>
          </a:xfrm>
          <a:prstGeom prst="rect">
            <a:avLst/>
          </a:prstGeom>
          <a:noFill/>
        </p:spPr>
        <p:txBody>
          <a:bodyPr wrap="square" rtlCol="0">
            <a:spAutoFit/>
          </a:bodyPr>
          <a:lstStyle/>
          <a:p>
            <a:pPr>
              <a:buClr>
                <a:srgbClr val="FF0000"/>
              </a:buClr>
              <a:buFont typeface="Wingdings" pitchFamily="2" charset="2"/>
              <a:buChar char="Ø"/>
            </a:pPr>
            <a:r>
              <a:rPr lang="en-US" sz="1100" b="1" dirty="0"/>
              <a:t>  What is work location?</a:t>
            </a:r>
          </a:p>
          <a:p>
            <a:pPr>
              <a:buClr>
                <a:srgbClr val="FF0000"/>
              </a:buClr>
              <a:buFont typeface="Wingdings" pitchFamily="2" charset="2"/>
              <a:buChar char="Ø"/>
            </a:pPr>
            <a:r>
              <a:rPr lang="en-US" sz="1100" b="1" dirty="0"/>
              <a:t>  Emergency shut-off for equipment?</a:t>
            </a:r>
          </a:p>
          <a:p>
            <a:pPr>
              <a:buClr>
                <a:srgbClr val="FF0000"/>
              </a:buClr>
              <a:buFont typeface="Wingdings" pitchFamily="2" charset="2"/>
              <a:buChar char="Ø"/>
            </a:pPr>
            <a:r>
              <a:rPr lang="en-US" sz="1100" b="1" dirty="0"/>
              <a:t>  Emergency telephone numbers </a:t>
            </a:r>
          </a:p>
          <a:p>
            <a:pPr>
              <a:buClr>
                <a:srgbClr val="FF0000"/>
              </a:buClr>
            </a:pPr>
            <a:r>
              <a:rPr lang="en-US" sz="1100" b="1" dirty="0"/>
              <a:t>     known or posted?</a:t>
            </a:r>
          </a:p>
          <a:p>
            <a:pPr>
              <a:buClr>
                <a:srgbClr val="FF0000"/>
              </a:buClr>
              <a:buFont typeface="Wingdings" pitchFamily="2" charset="2"/>
              <a:buChar char="Ø"/>
            </a:pPr>
            <a:r>
              <a:rPr lang="en-US" sz="1100" b="1" dirty="0"/>
              <a:t>  Where is fire extinguisher?</a:t>
            </a:r>
          </a:p>
          <a:p>
            <a:pPr>
              <a:buClr>
                <a:srgbClr val="FF0000"/>
              </a:buClr>
              <a:buFont typeface="Wingdings" pitchFamily="2" charset="2"/>
              <a:buChar char="Ø"/>
            </a:pPr>
            <a:r>
              <a:rPr lang="en-US" sz="1100" b="1" dirty="0"/>
              <a:t> Are radio communications available?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solidFill>
            <a:srgbClr val="0070C0"/>
          </a:solidFill>
          <a:ln w="9525">
            <a:noFill/>
            <a:miter lim="800000"/>
            <a:headEnd/>
            <a:tailEnd/>
          </a:ln>
          <a:effectLst/>
        </p:spPr>
      </p:pic>
      <p:sp>
        <p:nvSpPr>
          <p:cNvPr id="5" name="Rectangle 4"/>
          <p:cNvSpPr/>
          <p:nvPr/>
        </p:nvSpPr>
        <p:spPr>
          <a:xfrm>
            <a:off x="2362200" y="304800"/>
            <a:ext cx="5791200" cy="30480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ELECTRICIANS SAFETY CHECK LIST </a:t>
            </a:r>
          </a:p>
        </p:txBody>
      </p:sp>
      <p:sp>
        <p:nvSpPr>
          <p:cNvPr id="6" name="TextBox 5"/>
          <p:cNvSpPr txBox="1"/>
          <p:nvPr/>
        </p:nvSpPr>
        <p:spPr>
          <a:xfrm>
            <a:off x="2362200" y="685801"/>
            <a:ext cx="5791200" cy="1015663"/>
          </a:xfrm>
          <a:prstGeom prst="rect">
            <a:avLst/>
          </a:prstGeom>
          <a:noFill/>
        </p:spPr>
        <p:txBody>
          <a:bodyPr wrap="square" rtlCol="0">
            <a:spAutoFit/>
          </a:bodyPr>
          <a:lstStyle/>
          <a:p>
            <a:r>
              <a:rPr lang="en-US" sz="1000" dirty="0"/>
              <a:t>DATE:____________________________________  TIME:_________________________________________</a:t>
            </a:r>
          </a:p>
          <a:p>
            <a:r>
              <a:rPr lang="en-US" sz="1000" dirty="0"/>
              <a:t>EMPLOYEE:______________________________________________________________________________</a:t>
            </a:r>
          </a:p>
          <a:p>
            <a:r>
              <a:rPr lang="en-US" sz="1000" dirty="0"/>
              <a:t>DESCRIPTION OF JOB:______________________________________________________________________</a:t>
            </a:r>
          </a:p>
          <a:p>
            <a:r>
              <a:rPr lang="en-US" sz="1000" dirty="0"/>
              <a:t>WORK LOCATION:_________________________________________________________________________</a:t>
            </a:r>
          </a:p>
          <a:p>
            <a:r>
              <a:rPr lang="en-US" sz="1000" dirty="0"/>
              <a:t>WORK ORDER OR LOG NUMBER:_____________________________________________________________</a:t>
            </a:r>
          </a:p>
          <a:p>
            <a:r>
              <a:rPr lang="en-US" sz="1000" dirty="0"/>
              <a:t>DATE &amp; TIME SUPERVISOR VISITED JOB SITE FOR SAFETY CHECKS:___________________________________</a:t>
            </a:r>
          </a:p>
        </p:txBody>
      </p:sp>
      <p:graphicFrame>
        <p:nvGraphicFramePr>
          <p:cNvPr id="9" name="Table 8"/>
          <p:cNvGraphicFramePr>
            <a:graphicFrameLocks noGrp="1"/>
          </p:cNvGraphicFramePr>
          <p:nvPr/>
        </p:nvGraphicFramePr>
        <p:xfrm>
          <a:off x="838202" y="1752600"/>
          <a:ext cx="8305798" cy="3901440"/>
        </p:xfrm>
        <a:graphic>
          <a:graphicData uri="http://schemas.openxmlformats.org/drawingml/2006/table">
            <a:tbl>
              <a:tblPr firstRow="1" bandRow="1">
                <a:tableStyleId>{00A15C55-8517-42AA-B614-E9B94910E393}</a:tableStyleId>
              </a:tblPr>
              <a:tblGrid>
                <a:gridCol w="501214">
                  <a:extLst>
                    <a:ext uri="{9D8B030D-6E8A-4147-A177-3AD203B41FA5}">
                      <a16:colId xmlns:a16="http://schemas.microsoft.com/office/drawing/2014/main" val="20000"/>
                    </a:ext>
                  </a:extLst>
                </a:gridCol>
                <a:gridCol w="572814">
                  <a:extLst>
                    <a:ext uri="{9D8B030D-6E8A-4147-A177-3AD203B41FA5}">
                      <a16:colId xmlns:a16="http://schemas.microsoft.com/office/drawing/2014/main" val="20001"/>
                    </a:ext>
                  </a:extLst>
                </a:gridCol>
                <a:gridCol w="4797314">
                  <a:extLst>
                    <a:ext uri="{9D8B030D-6E8A-4147-A177-3AD203B41FA5}">
                      <a16:colId xmlns:a16="http://schemas.microsoft.com/office/drawing/2014/main" val="20002"/>
                    </a:ext>
                  </a:extLst>
                </a:gridCol>
                <a:gridCol w="2434456">
                  <a:extLst>
                    <a:ext uri="{9D8B030D-6E8A-4147-A177-3AD203B41FA5}">
                      <a16:colId xmlns:a16="http://schemas.microsoft.com/office/drawing/2014/main" val="20003"/>
                    </a:ext>
                  </a:extLst>
                </a:gridCol>
              </a:tblGrid>
              <a:tr h="454309">
                <a:tc>
                  <a:txBody>
                    <a:bodyPr/>
                    <a:lstStyle/>
                    <a:p>
                      <a:pPr algn="ctr"/>
                      <a:r>
                        <a:rPr lang="en-US" sz="1200" dirty="0"/>
                        <a:t>YES</a:t>
                      </a:r>
                    </a:p>
                  </a:txBody>
                  <a:tcPr/>
                </a:tc>
                <a:tc>
                  <a:txBody>
                    <a:bodyPr/>
                    <a:lstStyle/>
                    <a:p>
                      <a:pPr algn="ctr"/>
                      <a:r>
                        <a:rPr lang="en-US" sz="1200" dirty="0"/>
                        <a:t>NO</a:t>
                      </a:r>
                    </a:p>
                  </a:txBody>
                  <a:tcPr/>
                </a:tc>
                <a:tc>
                  <a:txBody>
                    <a:bodyPr/>
                    <a:lstStyle/>
                    <a:p>
                      <a:pPr algn="ctr"/>
                      <a:r>
                        <a:rPr lang="en-US" sz="1200" dirty="0"/>
                        <a:t>ITEM TO CONSIDER</a:t>
                      </a:r>
                    </a:p>
                  </a:txBody>
                  <a:tcPr/>
                </a:tc>
                <a:tc>
                  <a:txBody>
                    <a:bodyPr/>
                    <a:lstStyle/>
                    <a:p>
                      <a:pPr algn="ctr"/>
                      <a:r>
                        <a:rPr lang="en-US" sz="1200" dirty="0"/>
                        <a:t>PERSONAL PROTECTIVE EQUIPMENT REQUIREMENTS </a:t>
                      </a:r>
                    </a:p>
                  </a:txBody>
                  <a:tcPr/>
                </a:tc>
                <a:extLst>
                  <a:ext uri="{0D108BD9-81ED-4DB2-BD59-A6C34878D82A}">
                    <a16:rowId xmlns:a16="http://schemas.microsoft.com/office/drawing/2014/main" val="10000"/>
                  </a:ext>
                </a:extLst>
              </a:tr>
              <a:tr h="3271025">
                <a:tc>
                  <a:txBody>
                    <a:bodyPr/>
                    <a:lstStyle/>
                    <a:p>
                      <a:endParaRPr lang="en-US" sz="1200" dirty="0"/>
                    </a:p>
                  </a:txBody>
                  <a:tcPr/>
                </a:tc>
                <a:tc>
                  <a:txBody>
                    <a:bodyPr/>
                    <a:lstStyle/>
                    <a:p>
                      <a:endParaRPr lang="en-US" sz="1200" dirty="0"/>
                    </a:p>
                  </a:txBody>
                  <a:tcPr/>
                </a:tc>
                <a:tc>
                  <a:txBody>
                    <a:bodyPr/>
                    <a:lstStyle/>
                    <a:p>
                      <a:pPr>
                        <a:buClr>
                          <a:srgbClr val="FF0000"/>
                        </a:buClr>
                        <a:buFont typeface="Wingdings" pitchFamily="2" charset="2"/>
                        <a:buChar char="Ø"/>
                      </a:pPr>
                      <a:r>
                        <a:rPr lang="en-US" sz="1000" baseline="0" dirty="0"/>
                        <a:t>I have reviewed this job assignment with my supervisor and have been made aware of         possible safety issues and proper procedures to follow.</a:t>
                      </a:r>
                    </a:p>
                    <a:p>
                      <a:pPr>
                        <a:buClr>
                          <a:srgbClr val="FF0000"/>
                        </a:buClr>
                        <a:buFont typeface="Wingdings" pitchFamily="2" charset="2"/>
                        <a:buChar char="Ø"/>
                      </a:pPr>
                      <a:r>
                        <a:rPr lang="en-US" sz="1000" baseline="0" dirty="0"/>
                        <a:t>Do I know and understand the proper procedures to do the job?</a:t>
                      </a:r>
                    </a:p>
                    <a:p>
                      <a:pPr>
                        <a:buClr>
                          <a:srgbClr val="FF0000"/>
                        </a:buClr>
                        <a:buFont typeface="Wingdings" pitchFamily="2" charset="2"/>
                        <a:buChar char="Ø"/>
                      </a:pPr>
                      <a:r>
                        <a:rPr lang="en-US" sz="1000" baseline="0" dirty="0"/>
                        <a:t>Do I have the right PPE and tools for the job I’ve been assigned?</a:t>
                      </a:r>
                    </a:p>
                    <a:p>
                      <a:pPr>
                        <a:buClr>
                          <a:srgbClr val="FF0000"/>
                        </a:buClr>
                        <a:buFont typeface="Wingdings" pitchFamily="2" charset="2"/>
                        <a:buChar char="Ø"/>
                      </a:pPr>
                      <a:r>
                        <a:rPr lang="en-US" sz="1000" baseline="0" dirty="0"/>
                        <a:t>Have I informed the affected personnel that I will be de-energizing the panel, circuit, and/or     </a:t>
                      </a:r>
                    </a:p>
                    <a:p>
                      <a:pPr>
                        <a:buClr>
                          <a:srgbClr val="FF0000"/>
                        </a:buClr>
                        <a:buFont typeface="Wingdings" pitchFamily="2" charset="2"/>
                        <a:buNone/>
                      </a:pPr>
                      <a:r>
                        <a:rPr lang="en-US" sz="1000" baseline="0" dirty="0"/>
                        <a:t>equipment and have I relayed the approximate time of the outage?</a:t>
                      </a:r>
                    </a:p>
                    <a:p>
                      <a:pPr>
                        <a:buClr>
                          <a:srgbClr val="FF0000"/>
                        </a:buClr>
                        <a:buFont typeface="Wingdings" pitchFamily="2" charset="2"/>
                        <a:buChar char="Ø"/>
                      </a:pPr>
                      <a:r>
                        <a:rPr lang="en-US" sz="1000" baseline="0" dirty="0"/>
                        <a:t>Is my work environment well list?</a:t>
                      </a:r>
                    </a:p>
                    <a:p>
                      <a:pPr>
                        <a:buClr>
                          <a:srgbClr val="FF0000"/>
                        </a:buClr>
                        <a:buFont typeface="Wingdings" pitchFamily="2" charset="2"/>
                        <a:buChar char="Ø"/>
                      </a:pPr>
                      <a:r>
                        <a:rPr lang="en-US" sz="1000" baseline="0" dirty="0"/>
                        <a:t>Is my work are free of water, tripping hazards or any other hazards?</a:t>
                      </a:r>
                    </a:p>
                    <a:p>
                      <a:pPr>
                        <a:buClr>
                          <a:srgbClr val="FF0000"/>
                        </a:buClr>
                        <a:buFont typeface="Wingdings" pitchFamily="2" charset="2"/>
                        <a:buChar char="Ø"/>
                      </a:pPr>
                      <a:r>
                        <a:rPr lang="en-US" sz="1000" baseline="0" dirty="0"/>
                        <a:t>If I have indentified any safety hazards, have I contacted my supervisor and/or other responsible parties to order to remedy the situation?</a:t>
                      </a:r>
                    </a:p>
                    <a:p>
                      <a:pPr>
                        <a:buClr>
                          <a:srgbClr val="FF0000"/>
                        </a:buClr>
                        <a:buFont typeface="Wingdings" pitchFamily="2" charset="2"/>
                        <a:buChar char="Ø"/>
                      </a:pPr>
                      <a:r>
                        <a:rPr lang="en-US" sz="1000" baseline="0" dirty="0"/>
                        <a:t>If using extension cords or power tools, are the cords free from damage (cracked, cut, or taped)?</a:t>
                      </a:r>
                    </a:p>
                    <a:p>
                      <a:pPr>
                        <a:buClr>
                          <a:srgbClr val="FF0000"/>
                        </a:buClr>
                        <a:buFont typeface="Wingdings" pitchFamily="2" charset="2"/>
                        <a:buChar char="Ø"/>
                      </a:pPr>
                      <a:r>
                        <a:rPr lang="en-US" sz="1000" baseline="0" dirty="0"/>
                        <a:t>Do I feel that I can do the job safely? Have I communicated this with my supervisor?</a:t>
                      </a:r>
                    </a:p>
                    <a:p>
                      <a:pPr>
                        <a:buClr>
                          <a:srgbClr val="FF0000"/>
                        </a:buClr>
                        <a:buFont typeface="Wingdings" pitchFamily="2" charset="2"/>
                        <a:buChar char="Ø"/>
                      </a:pPr>
                      <a:r>
                        <a:rPr lang="en-US" sz="1000" baseline="0" dirty="0"/>
                        <a:t>Will I be alert and not rush the job by reaching blindly into areas containing live parts?</a:t>
                      </a:r>
                    </a:p>
                    <a:p>
                      <a:pPr>
                        <a:buClr>
                          <a:srgbClr val="FF0000"/>
                        </a:buClr>
                        <a:buFont typeface="Wingdings" pitchFamily="2" charset="2"/>
                        <a:buChar char="Ø"/>
                      </a:pPr>
                      <a:r>
                        <a:rPr lang="en-US" sz="1000" baseline="0" dirty="0"/>
                        <a:t>What is the operating voltage?</a:t>
                      </a:r>
                    </a:p>
                    <a:p>
                      <a:pPr>
                        <a:buClr>
                          <a:srgbClr val="FF0000"/>
                        </a:buClr>
                        <a:buFont typeface="Wingdings" pitchFamily="2" charset="2"/>
                        <a:buChar char="Ø"/>
                      </a:pPr>
                      <a:r>
                        <a:rPr lang="en-US" sz="1000" baseline="0" dirty="0"/>
                        <a:t>Are there internal safety mechanisms?</a:t>
                      </a:r>
                    </a:p>
                    <a:p>
                      <a:pPr>
                        <a:buClr>
                          <a:srgbClr val="FF0000"/>
                        </a:buClr>
                        <a:buFont typeface="Wingdings" pitchFamily="2" charset="2"/>
                        <a:buChar char="Ø"/>
                      </a:pPr>
                      <a:r>
                        <a:rPr lang="en-US" sz="1000" baseline="0" dirty="0"/>
                        <a:t>After turning disconnecting means to the “OFF” position, have I checked to see if the conductors are de-energized using the appropriate tester?</a:t>
                      </a:r>
                    </a:p>
                    <a:p>
                      <a:pPr>
                        <a:buClr>
                          <a:srgbClr val="FF0000"/>
                        </a:buClr>
                        <a:buFont typeface="Wingdings" pitchFamily="2" charset="2"/>
                        <a:buChar char="Ø"/>
                      </a:pPr>
                      <a:r>
                        <a:rPr lang="en-US" sz="1000" baseline="0" dirty="0"/>
                        <a:t>During trouble-shooting, if testing equipment in an energized state, have I used the proper PPE equipment and tools for the job?</a:t>
                      </a:r>
                    </a:p>
                  </a:txBody>
                  <a:tcPr/>
                </a:tc>
                <a:tc>
                  <a:txBody>
                    <a:bodyPr/>
                    <a:lstStyle/>
                    <a:p>
                      <a:pPr>
                        <a:buFont typeface="Wingdings" pitchFamily="2" charset="2"/>
                        <a:buChar char="q"/>
                      </a:pPr>
                      <a:r>
                        <a:rPr lang="en-US" sz="1000" dirty="0"/>
                        <a:t>  </a:t>
                      </a:r>
                      <a:r>
                        <a:rPr lang="en-US" sz="1000" baseline="0" dirty="0"/>
                        <a:t>Lockout/Tag Out</a:t>
                      </a:r>
                    </a:p>
                    <a:p>
                      <a:pPr>
                        <a:buFont typeface="Wingdings" pitchFamily="2" charset="2"/>
                        <a:buChar char="q"/>
                      </a:pPr>
                      <a:r>
                        <a:rPr lang="en-US" sz="1000" baseline="0" dirty="0"/>
                        <a:t>  Ground fault protection</a:t>
                      </a:r>
                    </a:p>
                    <a:p>
                      <a:pPr>
                        <a:buFont typeface="Wingdings" pitchFamily="2" charset="2"/>
                        <a:buChar char="q"/>
                      </a:pPr>
                      <a:r>
                        <a:rPr lang="en-US" sz="1000" baseline="0" dirty="0"/>
                        <a:t>  500 V insulated gloves</a:t>
                      </a:r>
                    </a:p>
                    <a:p>
                      <a:pPr>
                        <a:buFont typeface="Wingdings" pitchFamily="2" charset="2"/>
                        <a:buChar char="q"/>
                      </a:pPr>
                      <a:r>
                        <a:rPr lang="en-US" sz="1000" baseline="0" dirty="0"/>
                        <a:t>  5 KV gloves</a:t>
                      </a:r>
                    </a:p>
                    <a:p>
                      <a:pPr>
                        <a:buFont typeface="Wingdings" pitchFamily="2" charset="2"/>
                        <a:buChar char="q"/>
                      </a:pPr>
                      <a:r>
                        <a:rPr lang="en-US" sz="1000" baseline="0" dirty="0"/>
                        <a:t>  15 KV gloves</a:t>
                      </a:r>
                    </a:p>
                    <a:p>
                      <a:pPr>
                        <a:buFont typeface="Wingdings" pitchFamily="2" charset="2"/>
                        <a:buChar char="q"/>
                      </a:pPr>
                      <a:r>
                        <a:rPr lang="en-US" sz="1000" baseline="0" dirty="0"/>
                        <a:t>  Protective sleeves</a:t>
                      </a:r>
                    </a:p>
                    <a:p>
                      <a:pPr>
                        <a:buFont typeface="Wingdings" pitchFamily="2" charset="2"/>
                        <a:buChar char="q"/>
                      </a:pPr>
                      <a:r>
                        <a:rPr lang="en-US" sz="1000" baseline="0" dirty="0"/>
                        <a:t>  Electrical hard hat</a:t>
                      </a:r>
                    </a:p>
                    <a:p>
                      <a:pPr>
                        <a:buFont typeface="Wingdings" pitchFamily="2" charset="2"/>
                        <a:buChar char="q"/>
                      </a:pPr>
                      <a:r>
                        <a:rPr lang="en-US" sz="1000" baseline="0" dirty="0"/>
                        <a:t>  Insulator boots</a:t>
                      </a:r>
                    </a:p>
                    <a:p>
                      <a:pPr>
                        <a:buFont typeface="Wingdings" pitchFamily="2" charset="2"/>
                        <a:buChar char="q"/>
                      </a:pPr>
                      <a:r>
                        <a:rPr lang="en-US" sz="1000" baseline="0" dirty="0"/>
                        <a:t>  Insulator mat</a:t>
                      </a:r>
                    </a:p>
                    <a:p>
                      <a:pPr>
                        <a:buFont typeface="Wingdings" pitchFamily="2" charset="2"/>
                        <a:buChar char="q"/>
                      </a:pPr>
                      <a:r>
                        <a:rPr lang="en-US" sz="1000" baseline="0" dirty="0"/>
                        <a:t>  Insulator blanket</a:t>
                      </a:r>
                    </a:p>
                    <a:p>
                      <a:pPr>
                        <a:buFont typeface="Wingdings" pitchFamily="2" charset="2"/>
                        <a:buChar char="q"/>
                      </a:pPr>
                      <a:r>
                        <a:rPr lang="en-US" sz="1000" baseline="0" dirty="0"/>
                        <a:t>  1000V rated tools</a:t>
                      </a:r>
                    </a:p>
                    <a:p>
                      <a:pPr>
                        <a:buFont typeface="Wingdings" pitchFamily="2" charset="2"/>
                        <a:buChar char="q"/>
                      </a:pPr>
                      <a:r>
                        <a:rPr lang="en-US" sz="1000" baseline="0" dirty="0"/>
                        <a:t>  Insulator Coat</a:t>
                      </a:r>
                    </a:p>
                    <a:p>
                      <a:pPr>
                        <a:buFont typeface="Wingdings" pitchFamily="2" charset="2"/>
                        <a:buChar char="q"/>
                      </a:pPr>
                      <a:r>
                        <a:rPr lang="en-US" sz="1000" baseline="0" dirty="0"/>
                        <a:t>  Safety harness and tripod</a:t>
                      </a:r>
                    </a:p>
                    <a:p>
                      <a:pPr>
                        <a:buFont typeface="Wingdings" pitchFamily="2" charset="2"/>
                        <a:buChar char="q"/>
                      </a:pPr>
                      <a:r>
                        <a:rPr lang="en-US" sz="1000" baseline="0" dirty="0"/>
                        <a:t>  Force air machine</a:t>
                      </a:r>
                    </a:p>
                    <a:p>
                      <a:pPr>
                        <a:buFont typeface="Wingdings" pitchFamily="2" charset="2"/>
                        <a:buChar char="q"/>
                      </a:pPr>
                      <a:r>
                        <a:rPr lang="en-US" sz="1000" baseline="0" dirty="0"/>
                        <a:t>  Respirator</a:t>
                      </a:r>
                    </a:p>
                    <a:p>
                      <a:pPr>
                        <a:buFont typeface="Wingdings" pitchFamily="2" charset="2"/>
                        <a:buChar char="q"/>
                      </a:pPr>
                      <a:r>
                        <a:rPr lang="en-US" sz="1000" baseline="0" dirty="0"/>
                        <a:t>  Eye or face protection</a:t>
                      </a:r>
                    </a:p>
                    <a:p>
                      <a:pPr>
                        <a:buFont typeface="Wingdings" pitchFamily="2" charset="2"/>
                        <a:buChar char="q"/>
                      </a:pPr>
                      <a:r>
                        <a:rPr lang="en-US" sz="1000" baseline="0" dirty="0"/>
                        <a:t>  Long sleeved shirt</a:t>
                      </a:r>
                    </a:p>
                    <a:p>
                      <a:pPr>
                        <a:buFont typeface="Wingdings" pitchFamily="2" charset="2"/>
                        <a:buChar char="q"/>
                      </a:pPr>
                      <a:r>
                        <a:rPr lang="en-US" sz="1000" baseline="0" dirty="0"/>
                        <a:t>  Ear protection</a:t>
                      </a:r>
                    </a:p>
                    <a:p>
                      <a:pPr>
                        <a:buFont typeface="Wingdings" pitchFamily="2" charset="2"/>
                        <a:buChar char="q"/>
                      </a:pPr>
                      <a:r>
                        <a:rPr lang="en-US" sz="1000" baseline="0" dirty="0"/>
                        <a:t>  Caution tape or barriers</a:t>
                      </a:r>
                    </a:p>
                    <a:p>
                      <a:pPr>
                        <a:buFont typeface="Wingdings" pitchFamily="2" charset="2"/>
                        <a:buChar char="q"/>
                      </a:pPr>
                      <a:r>
                        <a:rPr lang="en-US" sz="1000" baseline="0" dirty="0"/>
                        <a:t>  Hot stick</a:t>
                      </a:r>
                    </a:p>
                    <a:p>
                      <a:pPr>
                        <a:buFont typeface="Wingdings" pitchFamily="2" charset="2"/>
                        <a:buChar char="q"/>
                      </a:pPr>
                      <a:r>
                        <a:rPr lang="en-US" sz="1000" baseline="0" dirty="0"/>
                        <a:t>  Other _____________________________</a:t>
                      </a:r>
                    </a:p>
                  </a:txBody>
                  <a:tcPr/>
                </a:tc>
                <a:extLst>
                  <a:ext uri="{0D108BD9-81ED-4DB2-BD59-A6C34878D82A}">
                    <a16:rowId xmlns:a16="http://schemas.microsoft.com/office/drawing/2014/main" val="10001"/>
                  </a:ext>
                </a:extLst>
              </a:tr>
            </a:tbl>
          </a:graphicData>
        </a:graphic>
      </p:graphicFrame>
      <p:sp>
        <p:nvSpPr>
          <p:cNvPr id="10" name="TextBox 9"/>
          <p:cNvSpPr txBox="1"/>
          <p:nvPr/>
        </p:nvSpPr>
        <p:spPr>
          <a:xfrm>
            <a:off x="533400" y="5769114"/>
            <a:ext cx="8763000" cy="707886"/>
          </a:xfrm>
          <a:prstGeom prst="rect">
            <a:avLst/>
          </a:prstGeom>
          <a:noFill/>
        </p:spPr>
        <p:txBody>
          <a:bodyPr wrap="square" rtlCol="0">
            <a:spAutoFit/>
          </a:bodyPr>
          <a:lstStyle/>
          <a:p>
            <a:r>
              <a:rPr lang="en-US" sz="1000" dirty="0"/>
              <a:t>Print Name : _________________________________________________________ Print Name : ________________________________________________________</a:t>
            </a:r>
          </a:p>
          <a:p>
            <a:r>
              <a:rPr lang="en-US" sz="1000" dirty="0"/>
              <a:t>                                                           (Employee)                                                                                                                                          (Supervisor)</a:t>
            </a:r>
          </a:p>
          <a:p>
            <a:endParaRPr lang="en-US" sz="1000" dirty="0"/>
          </a:p>
          <a:p>
            <a:r>
              <a:rPr lang="en-US" sz="1000" dirty="0"/>
              <a:t>Employee Signature : __________________________________________________ Supervisor Signature : ________________________________________________</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solidFill>
            <a:srgbClr val="0070C0"/>
          </a:solidFill>
          <a:ln w="9525">
            <a:noFill/>
            <a:miter lim="800000"/>
            <a:headEnd/>
            <a:tailEnd/>
          </a:ln>
          <a:effectLst/>
        </p:spPr>
      </p:pic>
      <p:pic>
        <p:nvPicPr>
          <p:cNvPr id="19458" name="Picture 2"/>
          <p:cNvPicPr>
            <a:picLocks noChangeAspect="1" noChangeArrowheads="1"/>
          </p:cNvPicPr>
          <p:nvPr/>
        </p:nvPicPr>
        <p:blipFill>
          <a:blip r:embed="rId3" cstate="print"/>
          <a:srcRect/>
          <a:stretch>
            <a:fillRect/>
          </a:stretch>
        </p:blipFill>
        <p:spPr bwMode="auto">
          <a:xfrm>
            <a:off x="1168400" y="955605"/>
            <a:ext cx="7569200" cy="4884499"/>
          </a:xfrm>
          <a:prstGeom prst="rect">
            <a:avLst/>
          </a:prstGeom>
          <a:noFill/>
          <a:ln w="9525">
            <a:noFill/>
            <a:miter lim="800000"/>
            <a:headEnd/>
            <a:tailEnd/>
          </a:ln>
          <a:effectLst/>
        </p:spPr>
      </p:pic>
      <p:sp>
        <p:nvSpPr>
          <p:cNvPr id="6" name="TextBox 5"/>
          <p:cNvSpPr txBox="1"/>
          <p:nvPr/>
        </p:nvSpPr>
        <p:spPr>
          <a:xfrm>
            <a:off x="1600200" y="457461"/>
            <a:ext cx="6629400" cy="492443"/>
          </a:xfrm>
          <a:prstGeom prst="rect">
            <a:avLst/>
          </a:prstGeom>
          <a:noFill/>
        </p:spPr>
        <p:txBody>
          <a:bodyPr wrap="square" rtlCol="0">
            <a:spAutoFit/>
          </a:bodyPr>
          <a:lstStyle/>
          <a:p>
            <a:pPr algn="ctr"/>
            <a:r>
              <a:rPr lang="en-US" sz="2600" b="1" dirty="0">
                <a:solidFill>
                  <a:srgbClr val="0070C0"/>
                </a:solidFill>
              </a:rPr>
              <a:t>ELECTRICIANS SAFETY FLOW CHART</a:t>
            </a:r>
          </a:p>
        </p:txBody>
      </p:sp>
      <p:sp>
        <p:nvSpPr>
          <p:cNvPr id="7" name="TextBox 6"/>
          <p:cNvSpPr txBox="1"/>
          <p:nvPr/>
        </p:nvSpPr>
        <p:spPr>
          <a:xfrm>
            <a:off x="263856" y="5918576"/>
            <a:ext cx="4419600" cy="646331"/>
          </a:xfrm>
          <a:prstGeom prst="rect">
            <a:avLst/>
          </a:prstGeom>
          <a:noFill/>
        </p:spPr>
        <p:txBody>
          <a:bodyPr wrap="square" rtlCol="0">
            <a:spAutoFit/>
          </a:bodyPr>
          <a:lstStyle/>
          <a:p>
            <a:pPr algn="just"/>
            <a:r>
              <a:rPr lang="en-US" sz="900" i="1" dirty="0"/>
              <a:t>A qualified employee is a person who possesses a recognized degree, certification, or  professional standing, or who by expertise, knowledge, training, and experience has  successfully demonstrated their ability to resolve problems relating to the work, subject matter, or the project.</a:t>
            </a:r>
          </a:p>
        </p:txBody>
      </p:sp>
      <p:sp>
        <p:nvSpPr>
          <p:cNvPr id="8" name="TextBox 7"/>
          <p:cNvSpPr txBox="1"/>
          <p:nvPr/>
        </p:nvSpPr>
        <p:spPr>
          <a:xfrm>
            <a:off x="4988256" y="5918576"/>
            <a:ext cx="4572000" cy="430887"/>
          </a:xfrm>
          <a:prstGeom prst="rect">
            <a:avLst/>
          </a:prstGeom>
          <a:noFill/>
        </p:spPr>
        <p:txBody>
          <a:bodyPr wrap="square" rtlCol="0">
            <a:spAutoFit/>
          </a:bodyPr>
          <a:lstStyle/>
          <a:p>
            <a:r>
              <a:rPr lang="en-US" sz="1100" b="1" dirty="0"/>
              <a:t>ANYONE FAILING TO FOLLOW THESE STEPS SHALL BE SUBJECT TO SEVERE DISCIPLINARY  ACTION UP TO TERMINATION.</a:t>
            </a:r>
          </a:p>
        </p:txBody>
      </p:sp>
      <p:sp>
        <p:nvSpPr>
          <p:cNvPr id="9" name="TextBox 8"/>
          <p:cNvSpPr txBox="1"/>
          <p:nvPr/>
        </p:nvSpPr>
        <p:spPr>
          <a:xfrm>
            <a:off x="4996216" y="6297304"/>
            <a:ext cx="4800600" cy="261610"/>
          </a:xfrm>
          <a:prstGeom prst="rect">
            <a:avLst/>
          </a:prstGeom>
          <a:noFill/>
        </p:spPr>
        <p:txBody>
          <a:bodyPr wrap="square" rtlCol="0">
            <a:spAutoFit/>
          </a:bodyPr>
          <a:lstStyle/>
          <a:p>
            <a:r>
              <a:rPr lang="en-US" sz="1100" b="1" i="1" dirty="0"/>
              <a:t>Source:</a:t>
            </a:r>
            <a:r>
              <a:rPr lang="en-US" sz="1100" b="1" dirty="0"/>
              <a:t> Kent State University, Control of Hazardous Energy, Revised April 2006</a:t>
            </a:r>
          </a:p>
        </p:txBody>
      </p:sp>
      <p:sp>
        <p:nvSpPr>
          <p:cNvPr id="11" name="TextBox 10"/>
          <p:cNvSpPr txBox="1"/>
          <p:nvPr/>
        </p:nvSpPr>
        <p:spPr>
          <a:xfrm>
            <a:off x="1115704" y="947397"/>
            <a:ext cx="7684824" cy="323165"/>
          </a:xfrm>
          <a:prstGeom prst="rect">
            <a:avLst/>
          </a:prstGeom>
          <a:noFill/>
        </p:spPr>
        <p:txBody>
          <a:bodyPr wrap="square" rtlCol="0">
            <a:spAutoFit/>
          </a:bodyPr>
          <a:lstStyle/>
          <a:p>
            <a:pPr algn="ctr"/>
            <a:r>
              <a:rPr lang="en-US" sz="1500" b="1" dirty="0">
                <a:solidFill>
                  <a:schemeClr val="bg1"/>
                </a:solidFill>
              </a:rPr>
              <a:t>Does the task involve exposure to energized components with voltage greater than 50 volts?</a:t>
            </a:r>
          </a:p>
        </p:txBody>
      </p:sp>
      <p:sp>
        <p:nvSpPr>
          <p:cNvPr id="12" name="TextBox 11"/>
          <p:cNvSpPr txBox="1"/>
          <p:nvPr/>
        </p:nvSpPr>
        <p:spPr>
          <a:xfrm>
            <a:off x="1637307" y="1416381"/>
            <a:ext cx="1600200" cy="710066"/>
          </a:xfrm>
          <a:prstGeom prst="rect">
            <a:avLst/>
          </a:prstGeom>
          <a:noFill/>
        </p:spPr>
        <p:txBody>
          <a:bodyPr wrap="square" rtlCol="0">
            <a:spAutoFit/>
          </a:bodyPr>
          <a:lstStyle/>
          <a:p>
            <a:pPr algn="ctr">
              <a:lnSpc>
                <a:spcPts val="1200"/>
              </a:lnSpc>
            </a:pPr>
            <a:r>
              <a:rPr lang="en-US" sz="1200" b="1" dirty="0"/>
              <a:t>Would there be</a:t>
            </a:r>
          </a:p>
          <a:p>
            <a:pPr algn="ctr">
              <a:lnSpc>
                <a:spcPts val="1200"/>
              </a:lnSpc>
            </a:pPr>
            <a:r>
              <a:rPr lang="en-US" sz="1200" b="1" dirty="0"/>
              <a:t>an increased</a:t>
            </a:r>
          </a:p>
          <a:p>
            <a:pPr algn="ctr">
              <a:lnSpc>
                <a:spcPts val="1200"/>
              </a:lnSpc>
            </a:pPr>
            <a:r>
              <a:rPr lang="en-US" sz="1200" b="1" dirty="0"/>
              <a:t>hazard if Circuit </a:t>
            </a:r>
          </a:p>
          <a:p>
            <a:pPr algn="ctr">
              <a:lnSpc>
                <a:spcPts val="1200"/>
              </a:lnSpc>
            </a:pPr>
            <a:r>
              <a:rPr lang="en-US" sz="1200" b="1" dirty="0"/>
              <a:t>is de-energized?</a:t>
            </a:r>
          </a:p>
        </p:txBody>
      </p:sp>
      <p:sp>
        <p:nvSpPr>
          <p:cNvPr id="13" name="TextBox 12"/>
          <p:cNvSpPr txBox="1"/>
          <p:nvPr/>
        </p:nvSpPr>
        <p:spPr>
          <a:xfrm>
            <a:off x="3905250" y="1433524"/>
            <a:ext cx="1600200" cy="710066"/>
          </a:xfrm>
          <a:prstGeom prst="rect">
            <a:avLst/>
          </a:prstGeom>
          <a:noFill/>
        </p:spPr>
        <p:txBody>
          <a:bodyPr wrap="square" rtlCol="0">
            <a:spAutoFit/>
          </a:bodyPr>
          <a:lstStyle/>
          <a:p>
            <a:pPr algn="ctr">
              <a:lnSpc>
                <a:spcPts val="1200"/>
              </a:lnSpc>
            </a:pPr>
            <a:r>
              <a:rPr lang="en-US" sz="1200" b="1" dirty="0"/>
              <a:t>Does the task</a:t>
            </a:r>
          </a:p>
          <a:p>
            <a:pPr algn="ctr">
              <a:lnSpc>
                <a:spcPts val="1200"/>
              </a:lnSpc>
            </a:pPr>
            <a:r>
              <a:rPr lang="en-US" sz="1200" b="1" dirty="0"/>
              <a:t>involve working</a:t>
            </a:r>
          </a:p>
          <a:p>
            <a:pPr algn="ctr">
              <a:lnSpc>
                <a:spcPts val="1200"/>
              </a:lnSpc>
            </a:pPr>
            <a:r>
              <a:rPr lang="en-US" sz="1200" b="1" dirty="0"/>
              <a:t>on an electrical</a:t>
            </a:r>
          </a:p>
          <a:p>
            <a:pPr algn="ctr">
              <a:lnSpc>
                <a:spcPts val="1200"/>
              </a:lnSpc>
            </a:pPr>
            <a:r>
              <a:rPr lang="en-US" sz="1200" b="1" dirty="0"/>
              <a:t>circuit?</a:t>
            </a:r>
          </a:p>
        </p:txBody>
      </p:sp>
      <p:sp>
        <p:nvSpPr>
          <p:cNvPr id="14" name="TextBox 13"/>
          <p:cNvSpPr txBox="1"/>
          <p:nvPr/>
        </p:nvSpPr>
        <p:spPr>
          <a:xfrm>
            <a:off x="1657350" y="2647950"/>
            <a:ext cx="1524000" cy="453907"/>
          </a:xfrm>
          <a:prstGeom prst="rect">
            <a:avLst/>
          </a:prstGeom>
          <a:noFill/>
        </p:spPr>
        <p:txBody>
          <a:bodyPr wrap="square" rtlCol="0">
            <a:spAutoFit/>
          </a:bodyPr>
          <a:lstStyle/>
          <a:p>
            <a:pPr algn="ctr">
              <a:lnSpc>
                <a:spcPts val="1400"/>
              </a:lnSpc>
            </a:pPr>
            <a:r>
              <a:rPr lang="en-US" sz="1500" b="1" dirty="0"/>
              <a:t>De-energize</a:t>
            </a:r>
          </a:p>
          <a:p>
            <a:pPr algn="ctr">
              <a:lnSpc>
                <a:spcPts val="1400"/>
              </a:lnSpc>
            </a:pPr>
            <a:r>
              <a:rPr lang="en-US" sz="1400" b="1" dirty="0"/>
              <a:t>the circuit</a:t>
            </a:r>
          </a:p>
        </p:txBody>
      </p:sp>
      <p:sp>
        <p:nvSpPr>
          <p:cNvPr id="15" name="TextBox 14"/>
          <p:cNvSpPr txBox="1"/>
          <p:nvPr/>
        </p:nvSpPr>
        <p:spPr>
          <a:xfrm>
            <a:off x="3886200" y="2514600"/>
            <a:ext cx="2286000" cy="400110"/>
          </a:xfrm>
          <a:prstGeom prst="rect">
            <a:avLst/>
          </a:prstGeom>
          <a:noFill/>
        </p:spPr>
        <p:txBody>
          <a:bodyPr wrap="square" rtlCol="0">
            <a:spAutoFit/>
          </a:bodyPr>
          <a:lstStyle/>
          <a:p>
            <a:pPr algn="ctr">
              <a:lnSpc>
                <a:spcPts val="1200"/>
              </a:lnSpc>
            </a:pPr>
            <a:r>
              <a:rPr lang="en-US" sz="1300" b="1" dirty="0"/>
              <a:t>Are two or more people</a:t>
            </a:r>
          </a:p>
          <a:p>
            <a:pPr algn="ctr">
              <a:lnSpc>
                <a:spcPts val="1200"/>
              </a:lnSpc>
            </a:pPr>
            <a:r>
              <a:rPr lang="en-US" sz="1300" b="1" dirty="0"/>
              <a:t>working together as a team</a:t>
            </a:r>
          </a:p>
        </p:txBody>
      </p:sp>
      <p:sp>
        <p:nvSpPr>
          <p:cNvPr id="16" name="TextBox 15"/>
          <p:cNvSpPr txBox="1"/>
          <p:nvPr/>
        </p:nvSpPr>
        <p:spPr>
          <a:xfrm>
            <a:off x="5019675" y="3362325"/>
            <a:ext cx="2209800" cy="559512"/>
          </a:xfrm>
          <a:prstGeom prst="rect">
            <a:avLst/>
          </a:prstGeom>
          <a:noFill/>
        </p:spPr>
        <p:txBody>
          <a:bodyPr wrap="square" rtlCol="0">
            <a:spAutoFit/>
          </a:bodyPr>
          <a:lstStyle/>
          <a:p>
            <a:pPr algn="ctr">
              <a:lnSpc>
                <a:spcPts val="1200"/>
              </a:lnSpc>
            </a:pPr>
            <a:r>
              <a:rPr lang="en-US" sz="1300" b="1" dirty="0"/>
              <a:t>Has the authorization of</a:t>
            </a:r>
          </a:p>
          <a:p>
            <a:pPr algn="ctr">
              <a:lnSpc>
                <a:spcPts val="1200"/>
              </a:lnSpc>
            </a:pPr>
            <a:r>
              <a:rPr lang="en-US" sz="1300" b="1" dirty="0"/>
              <a:t>electrical supervisor been</a:t>
            </a:r>
          </a:p>
          <a:p>
            <a:pPr algn="ctr">
              <a:lnSpc>
                <a:spcPts val="1200"/>
              </a:lnSpc>
            </a:pPr>
            <a:r>
              <a:rPr lang="en-US" sz="1300" b="1" dirty="0"/>
              <a:t>obtained</a:t>
            </a:r>
          </a:p>
        </p:txBody>
      </p:sp>
      <p:sp>
        <p:nvSpPr>
          <p:cNvPr id="17" name="TextBox 16"/>
          <p:cNvSpPr txBox="1"/>
          <p:nvPr/>
        </p:nvSpPr>
        <p:spPr>
          <a:xfrm>
            <a:off x="1981200" y="3429000"/>
            <a:ext cx="1524000" cy="1021177"/>
          </a:xfrm>
          <a:prstGeom prst="rect">
            <a:avLst/>
          </a:prstGeom>
          <a:noFill/>
        </p:spPr>
        <p:txBody>
          <a:bodyPr wrap="square" rtlCol="0">
            <a:spAutoFit/>
          </a:bodyPr>
          <a:lstStyle/>
          <a:p>
            <a:pPr>
              <a:lnSpc>
                <a:spcPts val="1200"/>
              </a:lnSpc>
            </a:pPr>
            <a:r>
              <a:rPr lang="en-US" sz="1300" b="1" dirty="0"/>
              <a:t>STOP DO NOT</a:t>
            </a:r>
          </a:p>
          <a:p>
            <a:pPr>
              <a:lnSpc>
                <a:spcPts val="1200"/>
              </a:lnSpc>
            </a:pPr>
            <a:r>
              <a:rPr lang="en-US" sz="1300" b="1" dirty="0"/>
              <a:t>CONTINUE WORK.</a:t>
            </a:r>
          </a:p>
          <a:p>
            <a:pPr>
              <a:lnSpc>
                <a:spcPts val="1200"/>
              </a:lnSpc>
            </a:pPr>
            <a:endParaRPr lang="en-US" sz="1300" b="1" dirty="0"/>
          </a:p>
          <a:p>
            <a:pPr>
              <a:lnSpc>
                <a:spcPts val="1200"/>
              </a:lnSpc>
            </a:pPr>
            <a:r>
              <a:rPr lang="en-US" sz="1300" b="1" dirty="0"/>
              <a:t>CONSULT WITH</a:t>
            </a:r>
          </a:p>
          <a:p>
            <a:pPr>
              <a:lnSpc>
                <a:spcPts val="1200"/>
              </a:lnSpc>
            </a:pPr>
            <a:r>
              <a:rPr lang="en-US" sz="1300" b="1" dirty="0"/>
              <a:t>ELECTRICAL</a:t>
            </a:r>
          </a:p>
          <a:p>
            <a:pPr>
              <a:lnSpc>
                <a:spcPts val="1200"/>
              </a:lnSpc>
            </a:pPr>
            <a:r>
              <a:rPr lang="en-US" sz="1300" b="1" dirty="0"/>
              <a:t>SUPERVISOR</a:t>
            </a:r>
          </a:p>
        </p:txBody>
      </p:sp>
      <p:sp>
        <p:nvSpPr>
          <p:cNvPr id="18" name="TextBox 17"/>
          <p:cNvSpPr txBox="1"/>
          <p:nvPr/>
        </p:nvSpPr>
        <p:spPr>
          <a:xfrm>
            <a:off x="3581400" y="4267200"/>
            <a:ext cx="4648200" cy="863570"/>
          </a:xfrm>
          <a:prstGeom prst="rect">
            <a:avLst/>
          </a:prstGeom>
          <a:noFill/>
        </p:spPr>
        <p:txBody>
          <a:bodyPr wrap="square" rtlCol="0">
            <a:spAutoFit/>
          </a:bodyPr>
          <a:lstStyle/>
          <a:p>
            <a:pPr>
              <a:lnSpc>
                <a:spcPts val="1000"/>
              </a:lnSpc>
            </a:pPr>
            <a:r>
              <a:rPr lang="en-US" sz="1000" b="1" dirty="0"/>
              <a:t>1. Has proper illumination been verified?</a:t>
            </a:r>
          </a:p>
          <a:p>
            <a:pPr>
              <a:lnSpc>
                <a:spcPts val="1000"/>
              </a:lnSpc>
            </a:pPr>
            <a:r>
              <a:rPr lang="en-US" sz="1000" b="1" dirty="0"/>
              <a:t>2. Do you have the required personal protective equipment to complete the   </a:t>
            </a:r>
          </a:p>
          <a:p>
            <a:pPr>
              <a:lnSpc>
                <a:spcPts val="1000"/>
              </a:lnSpc>
            </a:pPr>
            <a:r>
              <a:rPr lang="en-US" sz="1000" b="1" dirty="0"/>
              <a:t>     job safely?</a:t>
            </a:r>
          </a:p>
          <a:p>
            <a:pPr>
              <a:lnSpc>
                <a:spcPts val="1000"/>
              </a:lnSpc>
            </a:pPr>
            <a:r>
              <a:rPr lang="en-US" sz="1000" b="1" dirty="0"/>
              <a:t>3. Is the job site clear from all safety hazards?</a:t>
            </a:r>
          </a:p>
          <a:p>
            <a:pPr>
              <a:lnSpc>
                <a:spcPts val="1000"/>
              </a:lnSpc>
            </a:pPr>
            <a:r>
              <a:rPr lang="en-US" sz="1000" b="1" dirty="0"/>
              <a:t>    (tripping, wet conditions, are approach distances confirmed?)</a:t>
            </a:r>
          </a:p>
          <a:p>
            <a:pPr>
              <a:lnSpc>
                <a:spcPts val="1000"/>
              </a:lnSpc>
            </a:pPr>
            <a:r>
              <a:rPr lang="en-US" sz="1000" b="1" dirty="0"/>
              <a:t>4. Has the electrical safety procedure check list been filled out? </a:t>
            </a:r>
          </a:p>
        </p:txBody>
      </p:sp>
      <p:sp>
        <p:nvSpPr>
          <p:cNvPr id="19" name="TextBox 18"/>
          <p:cNvSpPr txBox="1"/>
          <p:nvPr/>
        </p:nvSpPr>
        <p:spPr>
          <a:xfrm>
            <a:off x="2457450" y="5476875"/>
            <a:ext cx="2895600" cy="402290"/>
          </a:xfrm>
          <a:prstGeom prst="rect">
            <a:avLst/>
          </a:prstGeom>
          <a:noFill/>
        </p:spPr>
        <p:txBody>
          <a:bodyPr wrap="square" rtlCol="0">
            <a:spAutoFit/>
          </a:bodyPr>
          <a:lstStyle/>
          <a:p>
            <a:pPr algn="ctr">
              <a:lnSpc>
                <a:spcPts val="1200"/>
              </a:lnSpc>
            </a:pPr>
            <a:r>
              <a:rPr lang="en-US" sz="1200" b="1" dirty="0"/>
              <a:t>STOP- DO NOT CONTINUE WORK. </a:t>
            </a:r>
          </a:p>
          <a:p>
            <a:pPr algn="ctr">
              <a:lnSpc>
                <a:spcPts val="1200"/>
              </a:lnSpc>
            </a:pPr>
            <a:r>
              <a:rPr lang="en-US" sz="1200" b="1" dirty="0"/>
              <a:t>CONSULT WITH ELECTRICAL SUPERVISOR </a:t>
            </a:r>
          </a:p>
        </p:txBody>
      </p:sp>
      <p:sp>
        <p:nvSpPr>
          <p:cNvPr id="21" name="TextBox 20"/>
          <p:cNvSpPr txBox="1"/>
          <p:nvPr/>
        </p:nvSpPr>
        <p:spPr>
          <a:xfrm>
            <a:off x="5943600" y="5486400"/>
            <a:ext cx="1905000" cy="402290"/>
          </a:xfrm>
          <a:prstGeom prst="rect">
            <a:avLst/>
          </a:prstGeom>
          <a:noFill/>
        </p:spPr>
        <p:txBody>
          <a:bodyPr wrap="square" rtlCol="0">
            <a:spAutoFit/>
          </a:bodyPr>
          <a:lstStyle/>
          <a:p>
            <a:pPr algn="ctr">
              <a:lnSpc>
                <a:spcPts val="1200"/>
              </a:lnSpc>
            </a:pPr>
            <a:r>
              <a:rPr lang="en-US" sz="1200" b="1" dirty="0"/>
              <a:t>PROCEED WITH </a:t>
            </a:r>
          </a:p>
          <a:p>
            <a:pPr algn="ctr">
              <a:lnSpc>
                <a:spcPts val="1200"/>
              </a:lnSpc>
            </a:pPr>
            <a:r>
              <a:rPr lang="en-US" sz="1200" b="1" dirty="0"/>
              <a:t>AUTHORIZED WORK.</a:t>
            </a:r>
          </a:p>
        </p:txBody>
      </p:sp>
      <p:sp>
        <p:nvSpPr>
          <p:cNvPr id="22" name="TextBox 21"/>
          <p:cNvSpPr txBox="1"/>
          <p:nvPr/>
        </p:nvSpPr>
        <p:spPr>
          <a:xfrm>
            <a:off x="3076575" y="1333500"/>
            <a:ext cx="990600" cy="277768"/>
          </a:xfrm>
          <a:prstGeom prst="rect">
            <a:avLst/>
          </a:prstGeom>
          <a:noFill/>
        </p:spPr>
        <p:txBody>
          <a:bodyPr wrap="square" rtlCol="0">
            <a:spAutoFit/>
          </a:bodyPr>
          <a:lstStyle/>
          <a:p>
            <a:pPr algn="ctr">
              <a:lnSpc>
                <a:spcPts val="1400"/>
              </a:lnSpc>
            </a:pPr>
            <a:r>
              <a:rPr lang="en-US" sz="1500" b="1" dirty="0">
                <a:solidFill>
                  <a:schemeClr val="bg1"/>
                </a:solidFill>
              </a:rPr>
              <a:t>YES</a:t>
            </a:r>
            <a:endParaRPr lang="en-US" sz="1400" b="1" dirty="0">
              <a:solidFill>
                <a:schemeClr val="bg1"/>
              </a:solidFill>
            </a:endParaRPr>
          </a:p>
        </p:txBody>
      </p:sp>
      <p:sp>
        <p:nvSpPr>
          <p:cNvPr id="23" name="TextBox 22"/>
          <p:cNvSpPr txBox="1"/>
          <p:nvPr/>
        </p:nvSpPr>
        <p:spPr>
          <a:xfrm>
            <a:off x="6886575" y="1352550"/>
            <a:ext cx="990600" cy="277768"/>
          </a:xfrm>
          <a:prstGeom prst="rect">
            <a:avLst/>
          </a:prstGeom>
          <a:noFill/>
        </p:spPr>
        <p:txBody>
          <a:bodyPr wrap="square" rtlCol="0">
            <a:spAutoFit/>
          </a:bodyPr>
          <a:lstStyle/>
          <a:p>
            <a:pPr algn="ctr">
              <a:lnSpc>
                <a:spcPts val="1400"/>
              </a:lnSpc>
            </a:pPr>
            <a:r>
              <a:rPr lang="en-US" sz="1500" b="1" dirty="0">
                <a:solidFill>
                  <a:schemeClr val="bg1"/>
                </a:solidFill>
              </a:rPr>
              <a:t>NO</a:t>
            </a:r>
            <a:endParaRPr lang="en-US" sz="1400" b="1" dirty="0">
              <a:solidFill>
                <a:schemeClr val="bg1"/>
              </a:solidFill>
            </a:endParaRPr>
          </a:p>
        </p:txBody>
      </p:sp>
      <p:sp>
        <p:nvSpPr>
          <p:cNvPr id="24" name="TextBox 23"/>
          <p:cNvSpPr txBox="1"/>
          <p:nvPr/>
        </p:nvSpPr>
        <p:spPr>
          <a:xfrm>
            <a:off x="2343150" y="2143125"/>
            <a:ext cx="990600" cy="277768"/>
          </a:xfrm>
          <a:prstGeom prst="rect">
            <a:avLst/>
          </a:prstGeom>
          <a:noFill/>
        </p:spPr>
        <p:txBody>
          <a:bodyPr wrap="square" rtlCol="0">
            <a:spAutoFit/>
          </a:bodyPr>
          <a:lstStyle/>
          <a:p>
            <a:pPr algn="ctr">
              <a:lnSpc>
                <a:spcPts val="1400"/>
              </a:lnSpc>
            </a:pPr>
            <a:r>
              <a:rPr lang="en-US" sz="1500" b="1" dirty="0">
                <a:solidFill>
                  <a:schemeClr val="bg1"/>
                </a:solidFill>
              </a:rPr>
              <a:t>YES</a:t>
            </a:r>
            <a:endParaRPr lang="en-US" sz="1400" b="1" dirty="0">
              <a:solidFill>
                <a:schemeClr val="bg1"/>
              </a:solidFill>
            </a:endParaRPr>
          </a:p>
        </p:txBody>
      </p:sp>
      <p:sp>
        <p:nvSpPr>
          <p:cNvPr id="25" name="TextBox 24"/>
          <p:cNvSpPr txBox="1"/>
          <p:nvPr/>
        </p:nvSpPr>
        <p:spPr>
          <a:xfrm>
            <a:off x="3857625" y="2143125"/>
            <a:ext cx="990600" cy="277768"/>
          </a:xfrm>
          <a:prstGeom prst="rect">
            <a:avLst/>
          </a:prstGeom>
          <a:noFill/>
        </p:spPr>
        <p:txBody>
          <a:bodyPr wrap="square" rtlCol="0">
            <a:spAutoFit/>
          </a:bodyPr>
          <a:lstStyle/>
          <a:p>
            <a:pPr algn="ctr">
              <a:lnSpc>
                <a:spcPts val="1400"/>
              </a:lnSpc>
            </a:pPr>
            <a:r>
              <a:rPr lang="en-US" sz="1500" b="1" dirty="0">
                <a:solidFill>
                  <a:schemeClr val="bg1"/>
                </a:solidFill>
              </a:rPr>
              <a:t>YES</a:t>
            </a:r>
            <a:endParaRPr lang="en-US" sz="1400" b="1" dirty="0">
              <a:solidFill>
                <a:schemeClr val="bg1"/>
              </a:solidFill>
            </a:endParaRPr>
          </a:p>
        </p:txBody>
      </p:sp>
      <p:sp>
        <p:nvSpPr>
          <p:cNvPr id="26" name="TextBox 25"/>
          <p:cNvSpPr txBox="1"/>
          <p:nvPr/>
        </p:nvSpPr>
        <p:spPr>
          <a:xfrm>
            <a:off x="4962525" y="3017882"/>
            <a:ext cx="990600" cy="277768"/>
          </a:xfrm>
          <a:prstGeom prst="rect">
            <a:avLst/>
          </a:prstGeom>
          <a:noFill/>
        </p:spPr>
        <p:txBody>
          <a:bodyPr wrap="square" rtlCol="0">
            <a:spAutoFit/>
          </a:bodyPr>
          <a:lstStyle/>
          <a:p>
            <a:pPr algn="ctr">
              <a:lnSpc>
                <a:spcPts val="1400"/>
              </a:lnSpc>
            </a:pPr>
            <a:r>
              <a:rPr lang="en-US" sz="1500" b="1" dirty="0">
                <a:solidFill>
                  <a:schemeClr val="bg1"/>
                </a:solidFill>
              </a:rPr>
              <a:t>YES</a:t>
            </a:r>
            <a:endParaRPr lang="en-US" sz="1400" b="1" dirty="0">
              <a:solidFill>
                <a:schemeClr val="bg1"/>
              </a:solidFill>
            </a:endParaRPr>
          </a:p>
        </p:txBody>
      </p:sp>
      <p:sp>
        <p:nvSpPr>
          <p:cNvPr id="27" name="TextBox 26"/>
          <p:cNvSpPr txBox="1"/>
          <p:nvPr/>
        </p:nvSpPr>
        <p:spPr>
          <a:xfrm>
            <a:off x="5467350" y="3903707"/>
            <a:ext cx="990600" cy="277768"/>
          </a:xfrm>
          <a:prstGeom prst="rect">
            <a:avLst/>
          </a:prstGeom>
          <a:noFill/>
        </p:spPr>
        <p:txBody>
          <a:bodyPr wrap="square" rtlCol="0">
            <a:spAutoFit/>
          </a:bodyPr>
          <a:lstStyle/>
          <a:p>
            <a:pPr algn="ctr">
              <a:lnSpc>
                <a:spcPts val="1400"/>
              </a:lnSpc>
            </a:pPr>
            <a:r>
              <a:rPr lang="en-US" sz="1500" b="1" dirty="0">
                <a:solidFill>
                  <a:schemeClr val="bg1"/>
                </a:solidFill>
              </a:rPr>
              <a:t>YES</a:t>
            </a:r>
            <a:endParaRPr lang="en-US" sz="1400" b="1" dirty="0">
              <a:solidFill>
                <a:schemeClr val="bg1"/>
              </a:solidFill>
            </a:endParaRPr>
          </a:p>
        </p:txBody>
      </p:sp>
      <p:sp>
        <p:nvSpPr>
          <p:cNvPr id="28" name="TextBox 27"/>
          <p:cNvSpPr txBox="1"/>
          <p:nvPr/>
        </p:nvSpPr>
        <p:spPr>
          <a:xfrm>
            <a:off x="6000750" y="5141957"/>
            <a:ext cx="990600" cy="277768"/>
          </a:xfrm>
          <a:prstGeom prst="rect">
            <a:avLst/>
          </a:prstGeom>
          <a:noFill/>
        </p:spPr>
        <p:txBody>
          <a:bodyPr wrap="square" rtlCol="0">
            <a:spAutoFit/>
          </a:bodyPr>
          <a:lstStyle/>
          <a:p>
            <a:pPr algn="ctr">
              <a:lnSpc>
                <a:spcPts val="1400"/>
              </a:lnSpc>
            </a:pPr>
            <a:r>
              <a:rPr lang="en-US" sz="1500" b="1" dirty="0">
                <a:solidFill>
                  <a:schemeClr val="bg1"/>
                </a:solidFill>
              </a:rPr>
              <a:t>YES</a:t>
            </a:r>
            <a:endParaRPr lang="en-US" sz="1400" b="1" dirty="0">
              <a:solidFill>
                <a:schemeClr val="bg1"/>
              </a:solidFill>
            </a:endParaRPr>
          </a:p>
        </p:txBody>
      </p:sp>
      <p:sp>
        <p:nvSpPr>
          <p:cNvPr id="29" name="TextBox 28"/>
          <p:cNvSpPr txBox="1"/>
          <p:nvPr/>
        </p:nvSpPr>
        <p:spPr>
          <a:xfrm>
            <a:off x="5314950" y="2122532"/>
            <a:ext cx="990600" cy="277768"/>
          </a:xfrm>
          <a:prstGeom prst="rect">
            <a:avLst/>
          </a:prstGeom>
          <a:noFill/>
        </p:spPr>
        <p:txBody>
          <a:bodyPr wrap="square" rtlCol="0">
            <a:spAutoFit/>
          </a:bodyPr>
          <a:lstStyle/>
          <a:p>
            <a:pPr algn="ctr">
              <a:lnSpc>
                <a:spcPts val="1400"/>
              </a:lnSpc>
            </a:pPr>
            <a:r>
              <a:rPr lang="en-US" sz="1500" b="1" dirty="0">
                <a:solidFill>
                  <a:schemeClr val="bg1"/>
                </a:solidFill>
              </a:rPr>
              <a:t>NO</a:t>
            </a:r>
            <a:endParaRPr lang="en-US" sz="1400" b="1" dirty="0">
              <a:solidFill>
                <a:schemeClr val="bg1"/>
              </a:solidFill>
            </a:endParaRPr>
          </a:p>
        </p:txBody>
      </p:sp>
      <p:sp>
        <p:nvSpPr>
          <p:cNvPr id="30" name="TextBox 29"/>
          <p:cNvSpPr txBox="1"/>
          <p:nvPr/>
        </p:nvSpPr>
        <p:spPr>
          <a:xfrm>
            <a:off x="1552575" y="2151107"/>
            <a:ext cx="990600" cy="277768"/>
          </a:xfrm>
          <a:prstGeom prst="rect">
            <a:avLst/>
          </a:prstGeom>
          <a:noFill/>
        </p:spPr>
        <p:txBody>
          <a:bodyPr wrap="square" rtlCol="0">
            <a:spAutoFit/>
          </a:bodyPr>
          <a:lstStyle/>
          <a:p>
            <a:pPr algn="ctr">
              <a:lnSpc>
                <a:spcPts val="1400"/>
              </a:lnSpc>
            </a:pPr>
            <a:r>
              <a:rPr lang="en-US" sz="1500" b="1" dirty="0">
                <a:solidFill>
                  <a:schemeClr val="bg1"/>
                </a:solidFill>
              </a:rPr>
              <a:t>NO</a:t>
            </a:r>
            <a:endParaRPr lang="en-US" sz="1400" b="1" dirty="0">
              <a:solidFill>
                <a:schemeClr val="bg1"/>
              </a:solidFill>
            </a:endParaRPr>
          </a:p>
        </p:txBody>
      </p:sp>
      <p:sp>
        <p:nvSpPr>
          <p:cNvPr id="31" name="TextBox 30"/>
          <p:cNvSpPr txBox="1"/>
          <p:nvPr/>
        </p:nvSpPr>
        <p:spPr>
          <a:xfrm>
            <a:off x="3238500" y="3019425"/>
            <a:ext cx="990600" cy="277768"/>
          </a:xfrm>
          <a:prstGeom prst="rect">
            <a:avLst/>
          </a:prstGeom>
          <a:noFill/>
        </p:spPr>
        <p:txBody>
          <a:bodyPr wrap="square" rtlCol="0">
            <a:spAutoFit/>
          </a:bodyPr>
          <a:lstStyle/>
          <a:p>
            <a:pPr algn="ctr">
              <a:lnSpc>
                <a:spcPts val="1400"/>
              </a:lnSpc>
            </a:pPr>
            <a:r>
              <a:rPr lang="en-US" sz="1500" b="1" dirty="0">
                <a:solidFill>
                  <a:schemeClr val="bg1"/>
                </a:solidFill>
              </a:rPr>
              <a:t>NO</a:t>
            </a:r>
            <a:endParaRPr lang="en-US" sz="1400" b="1" dirty="0">
              <a:solidFill>
                <a:schemeClr val="bg1"/>
              </a:solidFill>
            </a:endParaRPr>
          </a:p>
        </p:txBody>
      </p:sp>
      <p:sp>
        <p:nvSpPr>
          <p:cNvPr id="32" name="TextBox 31"/>
          <p:cNvSpPr txBox="1"/>
          <p:nvPr/>
        </p:nvSpPr>
        <p:spPr>
          <a:xfrm>
            <a:off x="3819525" y="3751307"/>
            <a:ext cx="990600" cy="277768"/>
          </a:xfrm>
          <a:prstGeom prst="rect">
            <a:avLst/>
          </a:prstGeom>
          <a:noFill/>
        </p:spPr>
        <p:txBody>
          <a:bodyPr wrap="square" rtlCol="0">
            <a:spAutoFit/>
          </a:bodyPr>
          <a:lstStyle/>
          <a:p>
            <a:pPr algn="ctr">
              <a:lnSpc>
                <a:spcPts val="1400"/>
              </a:lnSpc>
            </a:pPr>
            <a:r>
              <a:rPr lang="en-US" sz="1500" b="1" dirty="0">
                <a:solidFill>
                  <a:schemeClr val="bg1"/>
                </a:solidFill>
              </a:rPr>
              <a:t>NO</a:t>
            </a:r>
            <a:endParaRPr lang="en-US" sz="1400" b="1" dirty="0">
              <a:solidFill>
                <a:schemeClr val="bg1"/>
              </a:solidFill>
            </a:endParaRPr>
          </a:p>
        </p:txBody>
      </p:sp>
      <p:sp>
        <p:nvSpPr>
          <p:cNvPr id="33" name="TextBox 32"/>
          <p:cNvSpPr txBox="1"/>
          <p:nvPr/>
        </p:nvSpPr>
        <p:spPr>
          <a:xfrm>
            <a:off x="4191000" y="5143500"/>
            <a:ext cx="990600" cy="277768"/>
          </a:xfrm>
          <a:prstGeom prst="rect">
            <a:avLst/>
          </a:prstGeom>
          <a:noFill/>
        </p:spPr>
        <p:txBody>
          <a:bodyPr wrap="square" rtlCol="0">
            <a:spAutoFit/>
          </a:bodyPr>
          <a:lstStyle/>
          <a:p>
            <a:pPr algn="ctr">
              <a:lnSpc>
                <a:spcPts val="1400"/>
              </a:lnSpc>
            </a:pPr>
            <a:r>
              <a:rPr lang="en-US" sz="1500" b="1" dirty="0">
                <a:solidFill>
                  <a:schemeClr val="bg1"/>
                </a:solidFill>
              </a:rPr>
              <a:t>NO</a:t>
            </a:r>
            <a:endParaRPr lang="en-US" sz="1400" b="1" dirty="0">
              <a:solidFill>
                <a:schemeClr val="bg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solidFill>
            <a:srgbClr val="0070C0"/>
          </a:solidFill>
          <a:ln w="9525">
            <a:noFill/>
            <a:miter lim="800000"/>
            <a:headEnd/>
            <a:tailEnd/>
          </a:ln>
          <a:effectLst/>
        </p:spPr>
      </p:pic>
      <p:sp>
        <p:nvSpPr>
          <p:cNvPr id="6" name="TextBox 5"/>
          <p:cNvSpPr txBox="1"/>
          <p:nvPr/>
        </p:nvSpPr>
        <p:spPr>
          <a:xfrm>
            <a:off x="519752" y="691501"/>
            <a:ext cx="8610600" cy="492443"/>
          </a:xfrm>
          <a:prstGeom prst="rect">
            <a:avLst/>
          </a:prstGeom>
          <a:noFill/>
        </p:spPr>
        <p:txBody>
          <a:bodyPr wrap="square" rtlCol="0">
            <a:spAutoFit/>
          </a:bodyPr>
          <a:lstStyle/>
          <a:p>
            <a:pPr algn="ctr"/>
            <a:r>
              <a:rPr lang="en-US" sz="2600" b="1" dirty="0">
                <a:solidFill>
                  <a:srgbClr val="0070C0"/>
                </a:solidFill>
              </a:rPr>
              <a:t>NFPA 70E(2012) MINIMUM CLOTHING REQUIREMENTS</a:t>
            </a:r>
          </a:p>
        </p:txBody>
      </p:sp>
      <p:pic>
        <p:nvPicPr>
          <p:cNvPr id="20482" name="Picture 2"/>
          <p:cNvPicPr>
            <a:picLocks noChangeAspect="1" noChangeArrowheads="1"/>
          </p:cNvPicPr>
          <p:nvPr/>
        </p:nvPicPr>
        <p:blipFill>
          <a:blip r:embed="rId3"/>
          <a:srcRect/>
          <a:stretch>
            <a:fillRect/>
          </a:stretch>
        </p:blipFill>
        <p:spPr bwMode="auto">
          <a:xfrm>
            <a:off x="8343900" y="1336344"/>
            <a:ext cx="876300" cy="2273300"/>
          </a:xfrm>
          <a:prstGeom prst="rect">
            <a:avLst/>
          </a:prstGeom>
          <a:noFill/>
          <a:ln w="9525">
            <a:noFill/>
            <a:miter lim="800000"/>
            <a:headEnd/>
            <a:tailEnd/>
          </a:ln>
          <a:effectLst/>
        </p:spPr>
      </p:pic>
      <p:pic>
        <p:nvPicPr>
          <p:cNvPr id="8" name="Picture 2"/>
          <p:cNvPicPr>
            <a:picLocks noChangeAspect="1" noChangeArrowheads="1"/>
          </p:cNvPicPr>
          <p:nvPr/>
        </p:nvPicPr>
        <p:blipFill>
          <a:blip r:embed="rId3"/>
          <a:srcRect/>
          <a:stretch>
            <a:fillRect/>
          </a:stretch>
        </p:blipFill>
        <p:spPr bwMode="auto">
          <a:xfrm>
            <a:off x="8343900" y="3956712"/>
            <a:ext cx="876300" cy="2273300"/>
          </a:xfrm>
          <a:prstGeom prst="rect">
            <a:avLst/>
          </a:prstGeom>
          <a:noFill/>
          <a:ln w="9525">
            <a:noFill/>
            <a:miter lim="800000"/>
            <a:headEnd/>
            <a:tailEnd/>
          </a:ln>
          <a:effectLst/>
        </p:spPr>
      </p:pic>
      <p:sp>
        <p:nvSpPr>
          <p:cNvPr id="9" name="TextBox 8"/>
          <p:cNvSpPr txBox="1"/>
          <p:nvPr/>
        </p:nvSpPr>
        <p:spPr>
          <a:xfrm>
            <a:off x="1592240" y="1443097"/>
            <a:ext cx="5715000" cy="2062103"/>
          </a:xfrm>
          <a:prstGeom prst="rect">
            <a:avLst/>
          </a:prstGeom>
          <a:noFill/>
        </p:spPr>
        <p:txBody>
          <a:bodyPr wrap="square" rtlCol="0">
            <a:spAutoFit/>
          </a:bodyPr>
          <a:lstStyle/>
          <a:p>
            <a:r>
              <a:rPr lang="en-US" sz="1600" dirty="0"/>
              <a:t>Arc-Rated Clothing, Minimum Arc Rating of 4 cal/cm2</a:t>
            </a:r>
          </a:p>
          <a:p>
            <a:r>
              <a:rPr lang="en-US" sz="1600" dirty="0"/>
              <a:t>Arc-rated long-sleeve shirt and pants or arc rated coverall</a:t>
            </a:r>
          </a:p>
          <a:p>
            <a:r>
              <a:rPr lang="en-US" sz="1600" dirty="0"/>
              <a:t>Arc-rated face shield or arc flash suit hood</a:t>
            </a:r>
          </a:p>
          <a:p>
            <a:r>
              <a:rPr lang="en-US" sz="1600" dirty="0"/>
              <a:t>Arc-rated jacket, parka, rainwear, or hard hat liner</a:t>
            </a:r>
          </a:p>
          <a:p>
            <a:r>
              <a:rPr lang="en-US" sz="1600" dirty="0"/>
              <a:t>Hard hat</a:t>
            </a:r>
          </a:p>
          <a:p>
            <a:r>
              <a:rPr lang="en-US" sz="1600" dirty="0"/>
              <a:t>Safety glasses or safety goggles</a:t>
            </a:r>
          </a:p>
          <a:p>
            <a:r>
              <a:rPr lang="en-US" sz="1600" dirty="0"/>
              <a:t>Hearing protection (ear canal inserts)</a:t>
            </a:r>
          </a:p>
          <a:p>
            <a:r>
              <a:rPr lang="en-US" sz="1600" dirty="0"/>
              <a:t>Heavy duty leather gloves and Electrical Shock Resistant Footwear</a:t>
            </a:r>
          </a:p>
        </p:txBody>
      </p:sp>
      <p:cxnSp>
        <p:nvCxnSpPr>
          <p:cNvPr id="14" name="Straight Connector 13"/>
          <p:cNvCxnSpPr/>
          <p:nvPr/>
        </p:nvCxnSpPr>
        <p:spPr>
          <a:xfrm>
            <a:off x="800100" y="1213512"/>
            <a:ext cx="8305800" cy="1588"/>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00100" y="3732212"/>
            <a:ext cx="8305800" cy="1588"/>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600200" y="4033897"/>
            <a:ext cx="6324600" cy="2062103"/>
          </a:xfrm>
          <a:prstGeom prst="rect">
            <a:avLst/>
          </a:prstGeom>
          <a:noFill/>
        </p:spPr>
        <p:txBody>
          <a:bodyPr wrap="square" rtlCol="0">
            <a:spAutoFit/>
          </a:bodyPr>
          <a:lstStyle/>
          <a:p>
            <a:r>
              <a:rPr lang="en-US" sz="1600" dirty="0"/>
              <a:t>Arc-Rated Clothing, Minimum Arc Rating of 8 cal/cm2</a:t>
            </a:r>
          </a:p>
          <a:p>
            <a:r>
              <a:rPr lang="en-US" sz="1600" dirty="0"/>
              <a:t>Arc-rated long-sleeve shirt and pants or arc rated coverall</a:t>
            </a:r>
          </a:p>
          <a:p>
            <a:r>
              <a:rPr lang="en-US" sz="1600" dirty="0"/>
              <a:t>Arc-rated flash suit hood or arc-rated face shield and arc rated balaclava</a:t>
            </a:r>
          </a:p>
          <a:p>
            <a:r>
              <a:rPr lang="en-US" sz="1600" dirty="0"/>
              <a:t>Arc-rated jacket, parka, rainwear, or hard hat liner</a:t>
            </a:r>
          </a:p>
          <a:p>
            <a:r>
              <a:rPr lang="en-US" sz="1600" dirty="0"/>
              <a:t>Hard hat</a:t>
            </a:r>
          </a:p>
          <a:p>
            <a:r>
              <a:rPr lang="en-US" sz="1600" dirty="0"/>
              <a:t>Safety glasses or safety goggles</a:t>
            </a:r>
          </a:p>
          <a:p>
            <a:r>
              <a:rPr lang="en-US" sz="1600" dirty="0"/>
              <a:t>Hearing protection (ear canal inserts)</a:t>
            </a:r>
          </a:p>
          <a:p>
            <a:r>
              <a:rPr lang="en-US" sz="1600" dirty="0"/>
              <a:t>Heavy duty leather gloves and Electrical Shock Resistant Footwear</a:t>
            </a:r>
          </a:p>
        </p:txBody>
      </p:sp>
      <p:sp>
        <p:nvSpPr>
          <p:cNvPr id="17" name="Rectangle 16"/>
          <p:cNvSpPr/>
          <p:nvPr/>
        </p:nvSpPr>
        <p:spPr>
          <a:xfrm>
            <a:off x="838200" y="1461448"/>
            <a:ext cx="685800" cy="20574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838200" y="4052248"/>
            <a:ext cx="685800" cy="2057400"/>
          </a:xfrm>
          <a:prstGeom prst="rect">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rot="16200000">
            <a:off x="177091" y="2122557"/>
            <a:ext cx="2057400" cy="707886"/>
          </a:xfrm>
          <a:prstGeom prst="rect">
            <a:avLst/>
          </a:prstGeom>
          <a:noFill/>
        </p:spPr>
        <p:txBody>
          <a:bodyPr wrap="square" rtlCol="0">
            <a:spAutoFit/>
          </a:bodyPr>
          <a:lstStyle/>
          <a:p>
            <a:pPr algn="ctr"/>
            <a:r>
              <a:rPr lang="en-US" sz="2000" b="1" dirty="0"/>
              <a:t>HAZARD/RISK</a:t>
            </a:r>
          </a:p>
          <a:p>
            <a:pPr algn="ctr"/>
            <a:r>
              <a:rPr lang="en-US" sz="2000" b="1" dirty="0"/>
              <a:t>CATEGORY - 1</a:t>
            </a:r>
          </a:p>
        </p:txBody>
      </p:sp>
      <p:sp>
        <p:nvSpPr>
          <p:cNvPr id="20" name="TextBox 19"/>
          <p:cNvSpPr txBox="1"/>
          <p:nvPr/>
        </p:nvSpPr>
        <p:spPr>
          <a:xfrm rot="16200000">
            <a:off x="152067" y="4713357"/>
            <a:ext cx="2057400" cy="707886"/>
          </a:xfrm>
          <a:prstGeom prst="rect">
            <a:avLst/>
          </a:prstGeom>
          <a:noFill/>
        </p:spPr>
        <p:txBody>
          <a:bodyPr wrap="square" rtlCol="0">
            <a:spAutoFit/>
          </a:bodyPr>
          <a:lstStyle/>
          <a:p>
            <a:pPr algn="ctr"/>
            <a:r>
              <a:rPr lang="en-US" sz="2000" b="1" dirty="0"/>
              <a:t>HAZARD/RISK</a:t>
            </a:r>
          </a:p>
          <a:p>
            <a:pPr algn="ctr"/>
            <a:r>
              <a:rPr lang="en-US" sz="2000" b="1" dirty="0"/>
              <a:t>CATEGORY - 2</a:t>
            </a:r>
          </a:p>
        </p:txBody>
      </p:sp>
      <p:sp>
        <p:nvSpPr>
          <p:cNvPr id="26" name="Rounded Rectangular Callout 25"/>
          <p:cNvSpPr/>
          <p:nvPr/>
        </p:nvSpPr>
        <p:spPr>
          <a:xfrm rot="10800000">
            <a:off x="6705600" y="2590800"/>
            <a:ext cx="1295400" cy="521208"/>
          </a:xfrm>
          <a:prstGeom prst="wedgeRoundRectCallout">
            <a:avLst>
              <a:gd name="adj1" fmla="val -69537"/>
              <a:gd name="adj2" fmla="val 101624"/>
              <a:gd name="adj3" fmla="val 16667"/>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6858000" y="2590800"/>
            <a:ext cx="990600" cy="523220"/>
          </a:xfrm>
          <a:prstGeom prst="rect">
            <a:avLst/>
          </a:prstGeom>
          <a:noFill/>
        </p:spPr>
        <p:txBody>
          <a:bodyPr wrap="square" rtlCol="0">
            <a:spAutoFit/>
          </a:bodyPr>
          <a:lstStyle/>
          <a:p>
            <a:pPr algn="ctr"/>
            <a:r>
              <a:rPr lang="en-US" sz="2800" b="1" dirty="0"/>
              <a:t>4cal</a:t>
            </a:r>
          </a:p>
        </p:txBody>
      </p:sp>
      <p:sp>
        <p:nvSpPr>
          <p:cNvPr id="28" name="Rounded Rectangular Callout 27"/>
          <p:cNvSpPr/>
          <p:nvPr/>
        </p:nvSpPr>
        <p:spPr>
          <a:xfrm rot="10800000">
            <a:off x="6705601" y="5191780"/>
            <a:ext cx="1295400" cy="521208"/>
          </a:xfrm>
          <a:prstGeom prst="wedgeRoundRectCallout">
            <a:avLst>
              <a:gd name="adj1" fmla="val -69537"/>
              <a:gd name="adj2" fmla="val 101624"/>
              <a:gd name="adj3" fmla="val 16667"/>
            </a:avLst>
          </a:prstGeom>
          <a:solidFill>
            <a:srgbClr val="FFCC6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6858001" y="5191780"/>
            <a:ext cx="990600" cy="523220"/>
          </a:xfrm>
          <a:prstGeom prst="rect">
            <a:avLst/>
          </a:prstGeom>
          <a:noFill/>
        </p:spPr>
        <p:txBody>
          <a:bodyPr wrap="square" rtlCol="0">
            <a:spAutoFit/>
          </a:bodyPr>
          <a:lstStyle/>
          <a:p>
            <a:pPr algn="ctr"/>
            <a:r>
              <a:rPr lang="en-US" sz="2800" b="1" dirty="0"/>
              <a:t>8cal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solidFill>
            <a:srgbClr val="0070C0"/>
          </a:solidFill>
          <a:ln w="9525">
            <a:noFill/>
            <a:miter lim="800000"/>
            <a:headEnd/>
            <a:tailEnd/>
          </a:ln>
          <a:effectLst/>
        </p:spPr>
      </p:pic>
      <p:sp>
        <p:nvSpPr>
          <p:cNvPr id="22" name="Rounded Rectangular Callout 21"/>
          <p:cNvSpPr/>
          <p:nvPr/>
        </p:nvSpPr>
        <p:spPr>
          <a:xfrm rot="10800000">
            <a:off x="6477000" y="3048000"/>
            <a:ext cx="1295400" cy="521208"/>
          </a:xfrm>
          <a:prstGeom prst="wedgeRoundRectCallout">
            <a:avLst>
              <a:gd name="adj1" fmla="val -69537"/>
              <a:gd name="adj2" fmla="val 101624"/>
              <a:gd name="adj3" fmla="val 16667"/>
            </a:avLst>
          </a:prstGeom>
          <a:solidFill>
            <a:srgbClr val="FF99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1592240" y="1322696"/>
            <a:ext cx="6180160" cy="2308324"/>
          </a:xfrm>
          <a:prstGeom prst="rect">
            <a:avLst/>
          </a:prstGeom>
          <a:noFill/>
        </p:spPr>
        <p:txBody>
          <a:bodyPr wrap="square" rtlCol="0">
            <a:spAutoFit/>
          </a:bodyPr>
          <a:lstStyle/>
          <a:p>
            <a:r>
              <a:rPr lang="en-US" sz="1600" dirty="0"/>
              <a:t>Arc-Rated Clothing selected so that the System Arc Rating meets the</a:t>
            </a:r>
          </a:p>
          <a:p>
            <a:r>
              <a:rPr lang="en-US" sz="1600" dirty="0"/>
              <a:t>Required Minimum Arc Rating of 25 cal/cm2</a:t>
            </a:r>
          </a:p>
          <a:p>
            <a:r>
              <a:rPr lang="en-US" sz="1600" dirty="0"/>
              <a:t>Arc-rated long-sleeve shirt (AR) and arc rated pants</a:t>
            </a:r>
          </a:p>
          <a:p>
            <a:r>
              <a:rPr lang="en-US" sz="1600" dirty="0"/>
              <a:t>Arc-rated coverall (AR) and arc-rated flash suit jacket</a:t>
            </a:r>
          </a:p>
          <a:p>
            <a:r>
              <a:rPr lang="en-US" sz="1600" dirty="0"/>
              <a:t>Arc-rated arc flash suit pants (AR) and arc-rated arc flash suit hood</a:t>
            </a:r>
          </a:p>
          <a:p>
            <a:r>
              <a:rPr lang="en-US" sz="1600" dirty="0"/>
              <a:t>Arc-rated gloves, arc-rated jacket, parka, rainwear, or hard hat liner</a:t>
            </a:r>
          </a:p>
          <a:p>
            <a:r>
              <a:rPr lang="en-US" sz="1600" dirty="0"/>
              <a:t>Hard hat, Safety glasses or safety goggles</a:t>
            </a:r>
          </a:p>
          <a:p>
            <a:r>
              <a:rPr lang="en-US" sz="1600" dirty="0"/>
              <a:t>Hearing protection (ear canal inserts)</a:t>
            </a:r>
          </a:p>
          <a:p>
            <a:r>
              <a:rPr lang="en-US" sz="1600" dirty="0"/>
              <a:t>Electrical Shock Resistant Footwear</a:t>
            </a:r>
          </a:p>
        </p:txBody>
      </p:sp>
      <p:cxnSp>
        <p:nvCxnSpPr>
          <p:cNvPr id="11" name="Straight Connector 10"/>
          <p:cNvCxnSpPr/>
          <p:nvPr/>
        </p:nvCxnSpPr>
        <p:spPr>
          <a:xfrm>
            <a:off x="800100" y="1213512"/>
            <a:ext cx="8305800" cy="1588"/>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800100" y="3732212"/>
            <a:ext cx="8305800" cy="1588"/>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600200" y="3911065"/>
            <a:ext cx="6324600" cy="2308324"/>
          </a:xfrm>
          <a:prstGeom prst="rect">
            <a:avLst/>
          </a:prstGeom>
          <a:noFill/>
        </p:spPr>
        <p:txBody>
          <a:bodyPr wrap="square" rtlCol="0">
            <a:spAutoFit/>
          </a:bodyPr>
          <a:lstStyle/>
          <a:p>
            <a:r>
              <a:rPr lang="en-US" sz="1600" dirty="0"/>
              <a:t>Arc-Rated Clothing selected so that the System Arc Rating meets the</a:t>
            </a:r>
          </a:p>
          <a:p>
            <a:r>
              <a:rPr lang="en-US" sz="1600" dirty="0"/>
              <a:t>Required Minimum Arc Rating of 40 cal/cm2</a:t>
            </a:r>
          </a:p>
          <a:p>
            <a:r>
              <a:rPr lang="en-US" sz="1600" dirty="0"/>
              <a:t>Arc-rated long-sleeve shirt (AR) and arc rated pants</a:t>
            </a:r>
          </a:p>
          <a:p>
            <a:r>
              <a:rPr lang="en-US" sz="1600" dirty="0"/>
              <a:t>Arc-rated coverall (AR) and arc-rated flash suit jacket</a:t>
            </a:r>
          </a:p>
          <a:p>
            <a:r>
              <a:rPr lang="en-US" sz="1600" dirty="0"/>
              <a:t>Arc-rated arc flash suit pants (AR) and arc-rated arc flash suit hood</a:t>
            </a:r>
          </a:p>
          <a:p>
            <a:r>
              <a:rPr lang="en-US" sz="1600" dirty="0"/>
              <a:t>Arc-rated gloves, arc-rated jacket, parka, rainwear, or hard hat liner</a:t>
            </a:r>
          </a:p>
          <a:p>
            <a:r>
              <a:rPr lang="en-US" sz="1600" dirty="0"/>
              <a:t>Hard hat, Safety glasses or safety goggles</a:t>
            </a:r>
          </a:p>
          <a:p>
            <a:r>
              <a:rPr lang="en-US" sz="1600" dirty="0"/>
              <a:t>Hearing protection (ear canal inserts)</a:t>
            </a:r>
          </a:p>
          <a:p>
            <a:r>
              <a:rPr lang="en-US" sz="1600" dirty="0"/>
              <a:t>Electrical Shock Resistant Footwear</a:t>
            </a:r>
          </a:p>
        </p:txBody>
      </p:sp>
      <p:sp>
        <p:nvSpPr>
          <p:cNvPr id="14" name="Rectangle 13"/>
          <p:cNvSpPr/>
          <p:nvPr/>
        </p:nvSpPr>
        <p:spPr>
          <a:xfrm>
            <a:off x="838200" y="1461448"/>
            <a:ext cx="685800" cy="2057400"/>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838200" y="4052248"/>
            <a:ext cx="685800" cy="2057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rot="16200000">
            <a:off x="163443" y="2122557"/>
            <a:ext cx="2057400" cy="707886"/>
          </a:xfrm>
          <a:prstGeom prst="rect">
            <a:avLst/>
          </a:prstGeom>
          <a:noFill/>
        </p:spPr>
        <p:txBody>
          <a:bodyPr wrap="square" rtlCol="0">
            <a:spAutoFit/>
          </a:bodyPr>
          <a:lstStyle/>
          <a:p>
            <a:pPr algn="ctr"/>
            <a:r>
              <a:rPr lang="en-US" sz="2000" b="1" dirty="0"/>
              <a:t>HAZARD/RISK</a:t>
            </a:r>
          </a:p>
          <a:p>
            <a:pPr algn="ctr"/>
            <a:r>
              <a:rPr lang="en-US" sz="2000" b="1" dirty="0"/>
              <a:t>CATEGORY - 3</a:t>
            </a:r>
          </a:p>
        </p:txBody>
      </p:sp>
      <p:sp>
        <p:nvSpPr>
          <p:cNvPr id="17" name="TextBox 16"/>
          <p:cNvSpPr txBox="1"/>
          <p:nvPr/>
        </p:nvSpPr>
        <p:spPr>
          <a:xfrm rot="16200000">
            <a:off x="163443" y="4713357"/>
            <a:ext cx="2057400" cy="707886"/>
          </a:xfrm>
          <a:prstGeom prst="rect">
            <a:avLst/>
          </a:prstGeom>
          <a:noFill/>
        </p:spPr>
        <p:txBody>
          <a:bodyPr wrap="square" rtlCol="0">
            <a:spAutoFit/>
          </a:bodyPr>
          <a:lstStyle/>
          <a:p>
            <a:pPr algn="ctr"/>
            <a:r>
              <a:rPr lang="en-US" sz="2000" b="1" dirty="0"/>
              <a:t>HAZARD/RISK</a:t>
            </a:r>
          </a:p>
          <a:p>
            <a:pPr algn="ctr"/>
            <a:r>
              <a:rPr lang="en-US" sz="2000" b="1" dirty="0"/>
              <a:t>CATEGORY - 4</a:t>
            </a:r>
          </a:p>
        </p:txBody>
      </p:sp>
      <p:sp>
        <p:nvSpPr>
          <p:cNvPr id="18" name="TextBox 17"/>
          <p:cNvSpPr txBox="1"/>
          <p:nvPr/>
        </p:nvSpPr>
        <p:spPr>
          <a:xfrm>
            <a:off x="6629400" y="3048000"/>
            <a:ext cx="990600" cy="523220"/>
          </a:xfrm>
          <a:prstGeom prst="rect">
            <a:avLst/>
          </a:prstGeom>
          <a:noFill/>
        </p:spPr>
        <p:txBody>
          <a:bodyPr wrap="square" rtlCol="0">
            <a:spAutoFit/>
          </a:bodyPr>
          <a:lstStyle/>
          <a:p>
            <a:pPr algn="ctr"/>
            <a:r>
              <a:rPr lang="en-US" sz="2800" b="1" dirty="0"/>
              <a:t>25cal</a:t>
            </a:r>
          </a:p>
        </p:txBody>
      </p:sp>
      <p:pic>
        <p:nvPicPr>
          <p:cNvPr id="21506" name="Picture 2"/>
          <p:cNvPicPr>
            <a:picLocks noChangeAspect="1" noChangeArrowheads="1"/>
          </p:cNvPicPr>
          <p:nvPr/>
        </p:nvPicPr>
        <p:blipFill>
          <a:blip r:embed="rId3"/>
          <a:srcRect/>
          <a:stretch>
            <a:fillRect/>
          </a:stretch>
        </p:blipFill>
        <p:spPr bwMode="auto">
          <a:xfrm>
            <a:off x="8148768" y="1304594"/>
            <a:ext cx="975895" cy="2317750"/>
          </a:xfrm>
          <a:prstGeom prst="rect">
            <a:avLst/>
          </a:prstGeom>
          <a:noFill/>
          <a:ln w="9525">
            <a:noFill/>
            <a:miter lim="800000"/>
            <a:headEnd/>
            <a:tailEnd/>
          </a:ln>
          <a:effectLst/>
        </p:spPr>
      </p:pic>
      <p:pic>
        <p:nvPicPr>
          <p:cNvPr id="21507" name="Picture 3"/>
          <p:cNvPicPr>
            <a:picLocks noChangeAspect="1" noChangeArrowheads="1"/>
          </p:cNvPicPr>
          <p:nvPr/>
        </p:nvPicPr>
        <p:blipFill>
          <a:blip r:embed="rId4"/>
          <a:srcRect/>
          <a:stretch>
            <a:fillRect/>
          </a:stretch>
        </p:blipFill>
        <p:spPr bwMode="auto">
          <a:xfrm>
            <a:off x="8286463" y="3810000"/>
            <a:ext cx="744558" cy="2322576"/>
          </a:xfrm>
          <a:prstGeom prst="rect">
            <a:avLst/>
          </a:prstGeom>
          <a:noFill/>
          <a:ln w="9525">
            <a:noFill/>
            <a:miter lim="800000"/>
            <a:headEnd/>
            <a:tailEnd/>
          </a:ln>
          <a:effectLst/>
        </p:spPr>
      </p:pic>
      <p:sp>
        <p:nvSpPr>
          <p:cNvPr id="23" name="Rounded Rectangular Callout 22"/>
          <p:cNvSpPr/>
          <p:nvPr/>
        </p:nvSpPr>
        <p:spPr>
          <a:xfrm rot="10800000">
            <a:off x="6553201" y="5648980"/>
            <a:ext cx="1295400" cy="521208"/>
          </a:xfrm>
          <a:prstGeom prst="wedgeRoundRectCallout">
            <a:avLst>
              <a:gd name="adj1" fmla="val -69537"/>
              <a:gd name="adj2" fmla="val 101624"/>
              <a:gd name="adj3" fmla="val 16667"/>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6705601" y="5648980"/>
            <a:ext cx="990600" cy="523220"/>
          </a:xfrm>
          <a:prstGeom prst="rect">
            <a:avLst/>
          </a:prstGeom>
          <a:noFill/>
        </p:spPr>
        <p:txBody>
          <a:bodyPr wrap="square" rtlCol="0">
            <a:spAutoFit/>
          </a:bodyPr>
          <a:lstStyle/>
          <a:p>
            <a:pPr algn="ctr"/>
            <a:r>
              <a:rPr lang="en-US" sz="2800" b="1" dirty="0"/>
              <a:t>40cal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solidFill>
            <a:srgbClr val="0070C0"/>
          </a:solidFill>
          <a:ln w="9525">
            <a:noFill/>
            <a:miter lim="800000"/>
            <a:headEnd/>
            <a:tailEnd/>
          </a:ln>
          <a:effectLst/>
        </p:spPr>
      </p:pic>
      <p:sp>
        <p:nvSpPr>
          <p:cNvPr id="5" name="TextBox 4"/>
          <p:cNvSpPr txBox="1"/>
          <p:nvPr/>
        </p:nvSpPr>
        <p:spPr>
          <a:xfrm>
            <a:off x="519752" y="609600"/>
            <a:ext cx="8610600" cy="492443"/>
          </a:xfrm>
          <a:prstGeom prst="rect">
            <a:avLst/>
          </a:prstGeom>
          <a:noFill/>
        </p:spPr>
        <p:txBody>
          <a:bodyPr wrap="square" rtlCol="0">
            <a:spAutoFit/>
          </a:bodyPr>
          <a:lstStyle/>
          <a:p>
            <a:pPr algn="ctr"/>
            <a:r>
              <a:rPr lang="en-US" sz="2600" b="1" dirty="0">
                <a:solidFill>
                  <a:srgbClr val="0070C0"/>
                </a:solidFill>
                <a:latin typeface="+mj-lt"/>
              </a:rPr>
              <a:t>ARC FLASH PROTECTION PPE &amp; ACCESSORIES</a:t>
            </a:r>
          </a:p>
        </p:txBody>
      </p:sp>
      <p:pic>
        <p:nvPicPr>
          <p:cNvPr id="22530" name="Picture 2"/>
          <p:cNvPicPr>
            <a:picLocks noChangeAspect="1" noChangeArrowheads="1"/>
          </p:cNvPicPr>
          <p:nvPr/>
        </p:nvPicPr>
        <p:blipFill>
          <a:blip r:embed="rId3" cstate="print"/>
          <a:srcRect/>
          <a:stretch>
            <a:fillRect/>
          </a:stretch>
        </p:blipFill>
        <p:spPr bwMode="auto">
          <a:xfrm>
            <a:off x="723900" y="1102043"/>
            <a:ext cx="8458200" cy="5107274"/>
          </a:xfrm>
          <a:prstGeom prst="rect">
            <a:avLst/>
          </a:prstGeom>
          <a:noFill/>
          <a:ln w="9525">
            <a:noFill/>
            <a:miter lim="800000"/>
            <a:headEnd/>
            <a:tailEnd/>
          </a:ln>
          <a:effectLst/>
        </p:spPr>
      </p:pic>
      <p:sp>
        <p:nvSpPr>
          <p:cNvPr id="21" name="TextBox 20"/>
          <p:cNvSpPr txBox="1"/>
          <p:nvPr/>
        </p:nvSpPr>
        <p:spPr>
          <a:xfrm>
            <a:off x="1510352" y="2389496"/>
            <a:ext cx="1143000" cy="276999"/>
          </a:xfrm>
          <a:prstGeom prst="rect">
            <a:avLst/>
          </a:prstGeom>
          <a:noFill/>
        </p:spPr>
        <p:txBody>
          <a:bodyPr wrap="square" rtlCol="0">
            <a:spAutoFit/>
          </a:bodyPr>
          <a:lstStyle/>
          <a:p>
            <a:pPr algn="ctr"/>
            <a:r>
              <a:rPr lang="en-US" sz="1200" b="1" dirty="0"/>
              <a:t>Arc Rated </a:t>
            </a:r>
            <a:r>
              <a:rPr lang="en-US" sz="1100" b="1" dirty="0"/>
              <a:t>Shirt</a:t>
            </a:r>
          </a:p>
        </p:txBody>
      </p:sp>
      <p:sp>
        <p:nvSpPr>
          <p:cNvPr id="22" name="TextBox 21"/>
          <p:cNvSpPr txBox="1"/>
          <p:nvPr/>
        </p:nvSpPr>
        <p:spPr>
          <a:xfrm>
            <a:off x="2876264" y="2405416"/>
            <a:ext cx="1322696" cy="261610"/>
          </a:xfrm>
          <a:prstGeom prst="rect">
            <a:avLst/>
          </a:prstGeom>
          <a:noFill/>
        </p:spPr>
        <p:txBody>
          <a:bodyPr wrap="square" rtlCol="0">
            <a:spAutoFit/>
          </a:bodyPr>
          <a:lstStyle/>
          <a:p>
            <a:pPr algn="ctr"/>
            <a:r>
              <a:rPr lang="en-US" sz="1100" b="1" dirty="0"/>
              <a:t>Arc Rated Jacket</a:t>
            </a:r>
          </a:p>
        </p:txBody>
      </p:sp>
      <p:sp>
        <p:nvSpPr>
          <p:cNvPr id="23" name="TextBox 22"/>
          <p:cNvSpPr txBox="1"/>
          <p:nvPr/>
        </p:nvSpPr>
        <p:spPr>
          <a:xfrm>
            <a:off x="4267200" y="2390001"/>
            <a:ext cx="1322696" cy="261610"/>
          </a:xfrm>
          <a:prstGeom prst="rect">
            <a:avLst/>
          </a:prstGeom>
          <a:noFill/>
        </p:spPr>
        <p:txBody>
          <a:bodyPr wrap="square" rtlCol="0">
            <a:spAutoFit/>
          </a:bodyPr>
          <a:lstStyle/>
          <a:p>
            <a:pPr algn="ctr"/>
            <a:r>
              <a:rPr lang="en-US" sz="1100" b="1" dirty="0"/>
              <a:t>Arc Rated Pant</a:t>
            </a:r>
          </a:p>
        </p:txBody>
      </p:sp>
      <p:sp>
        <p:nvSpPr>
          <p:cNvPr id="24" name="TextBox 23"/>
          <p:cNvSpPr txBox="1"/>
          <p:nvPr/>
        </p:nvSpPr>
        <p:spPr>
          <a:xfrm>
            <a:off x="5589896" y="2460513"/>
            <a:ext cx="1578592" cy="261610"/>
          </a:xfrm>
          <a:prstGeom prst="rect">
            <a:avLst/>
          </a:prstGeom>
          <a:noFill/>
        </p:spPr>
        <p:txBody>
          <a:bodyPr wrap="square" rtlCol="0">
            <a:spAutoFit/>
          </a:bodyPr>
          <a:lstStyle/>
          <a:p>
            <a:pPr algn="ctr"/>
            <a:r>
              <a:rPr lang="en-US" sz="1100" b="1" dirty="0"/>
              <a:t>Arc Rated Coverall</a:t>
            </a:r>
          </a:p>
        </p:txBody>
      </p:sp>
      <p:sp>
        <p:nvSpPr>
          <p:cNvPr id="25" name="TextBox 24"/>
          <p:cNvSpPr txBox="1"/>
          <p:nvPr/>
        </p:nvSpPr>
        <p:spPr>
          <a:xfrm>
            <a:off x="7039968" y="2411104"/>
            <a:ext cx="1578592" cy="261610"/>
          </a:xfrm>
          <a:prstGeom prst="rect">
            <a:avLst/>
          </a:prstGeom>
          <a:noFill/>
        </p:spPr>
        <p:txBody>
          <a:bodyPr wrap="square" rtlCol="0">
            <a:spAutoFit/>
          </a:bodyPr>
          <a:lstStyle/>
          <a:p>
            <a:pPr algn="ctr"/>
            <a:r>
              <a:rPr lang="en-US" sz="1100" b="1" dirty="0"/>
              <a:t>Arc Rated Balaclava</a:t>
            </a:r>
          </a:p>
        </p:txBody>
      </p:sp>
      <p:sp>
        <p:nvSpPr>
          <p:cNvPr id="26" name="TextBox 25"/>
          <p:cNvSpPr txBox="1"/>
          <p:nvPr/>
        </p:nvSpPr>
        <p:spPr>
          <a:xfrm>
            <a:off x="685800" y="4231944"/>
            <a:ext cx="1295400" cy="430887"/>
          </a:xfrm>
          <a:prstGeom prst="rect">
            <a:avLst/>
          </a:prstGeom>
          <a:noFill/>
        </p:spPr>
        <p:txBody>
          <a:bodyPr wrap="square" rtlCol="0">
            <a:spAutoFit/>
          </a:bodyPr>
          <a:lstStyle/>
          <a:p>
            <a:pPr algn="ctr"/>
            <a:r>
              <a:rPr lang="en-US" sz="1100" b="1" dirty="0"/>
              <a:t>Arc Rated Helmet </a:t>
            </a:r>
          </a:p>
          <a:p>
            <a:pPr algn="ctr"/>
            <a:r>
              <a:rPr lang="en-US" sz="1100" b="1" dirty="0"/>
              <a:t>&amp; Visor</a:t>
            </a:r>
          </a:p>
        </p:txBody>
      </p:sp>
      <p:sp>
        <p:nvSpPr>
          <p:cNvPr id="27" name="TextBox 26"/>
          <p:cNvSpPr txBox="1"/>
          <p:nvPr/>
        </p:nvSpPr>
        <p:spPr>
          <a:xfrm>
            <a:off x="1905000" y="4234216"/>
            <a:ext cx="1905000" cy="430887"/>
          </a:xfrm>
          <a:prstGeom prst="rect">
            <a:avLst/>
          </a:prstGeom>
          <a:noFill/>
        </p:spPr>
        <p:txBody>
          <a:bodyPr wrap="square" rtlCol="0">
            <a:spAutoFit/>
          </a:bodyPr>
          <a:lstStyle/>
          <a:p>
            <a:pPr algn="ctr"/>
            <a:r>
              <a:rPr lang="en-US" sz="1100" b="1" dirty="0"/>
              <a:t>Insulated Linemen's </a:t>
            </a:r>
          </a:p>
          <a:p>
            <a:pPr algn="ctr"/>
            <a:r>
              <a:rPr lang="en-US" sz="1100" b="1" dirty="0"/>
              <a:t>Gloves</a:t>
            </a:r>
          </a:p>
        </p:txBody>
      </p:sp>
      <p:sp>
        <p:nvSpPr>
          <p:cNvPr id="28" name="TextBox 27"/>
          <p:cNvSpPr txBox="1"/>
          <p:nvPr/>
        </p:nvSpPr>
        <p:spPr>
          <a:xfrm>
            <a:off x="3442648" y="4218296"/>
            <a:ext cx="1905000" cy="430887"/>
          </a:xfrm>
          <a:prstGeom prst="rect">
            <a:avLst/>
          </a:prstGeom>
          <a:noFill/>
        </p:spPr>
        <p:txBody>
          <a:bodyPr wrap="square" rtlCol="0">
            <a:spAutoFit/>
          </a:bodyPr>
          <a:lstStyle/>
          <a:p>
            <a:pPr algn="ctr"/>
            <a:r>
              <a:rPr lang="en-US" sz="1100" b="1" dirty="0"/>
              <a:t>Di-Electric Safety Shoes </a:t>
            </a:r>
          </a:p>
          <a:p>
            <a:pPr algn="ctr"/>
            <a:r>
              <a:rPr lang="en-US" sz="1100" b="1" dirty="0"/>
              <a:t>ESR 18000V</a:t>
            </a:r>
          </a:p>
        </p:txBody>
      </p:sp>
      <p:sp>
        <p:nvSpPr>
          <p:cNvPr id="29" name="TextBox 28"/>
          <p:cNvSpPr txBox="1"/>
          <p:nvPr/>
        </p:nvSpPr>
        <p:spPr>
          <a:xfrm>
            <a:off x="4849504" y="4179624"/>
            <a:ext cx="1905000" cy="430887"/>
          </a:xfrm>
          <a:prstGeom prst="rect">
            <a:avLst/>
          </a:prstGeom>
          <a:noFill/>
        </p:spPr>
        <p:txBody>
          <a:bodyPr wrap="square" rtlCol="0">
            <a:spAutoFit/>
          </a:bodyPr>
          <a:lstStyle/>
          <a:p>
            <a:pPr algn="ctr"/>
            <a:r>
              <a:rPr lang="en-US" sz="1100" b="1" dirty="0"/>
              <a:t>Contact &amp; Non-contact </a:t>
            </a:r>
          </a:p>
          <a:p>
            <a:pPr algn="ctr"/>
            <a:r>
              <a:rPr lang="en-US" sz="1100" b="1" dirty="0"/>
              <a:t>Voltage Detectors</a:t>
            </a:r>
          </a:p>
        </p:txBody>
      </p:sp>
      <p:sp>
        <p:nvSpPr>
          <p:cNvPr id="30" name="TextBox 29"/>
          <p:cNvSpPr txBox="1"/>
          <p:nvPr/>
        </p:nvSpPr>
        <p:spPr>
          <a:xfrm>
            <a:off x="6248400" y="4195544"/>
            <a:ext cx="1905000" cy="430887"/>
          </a:xfrm>
          <a:prstGeom prst="rect">
            <a:avLst/>
          </a:prstGeom>
          <a:noFill/>
        </p:spPr>
        <p:txBody>
          <a:bodyPr wrap="square" rtlCol="0">
            <a:spAutoFit/>
          </a:bodyPr>
          <a:lstStyle/>
          <a:p>
            <a:pPr algn="ctr"/>
            <a:r>
              <a:rPr lang="en-US" sz="1100" b="1" dirty="0"/>
              <a:t>Switchboard Matting</a:t>
            </a:r>
          </a:p>
          <a:p>
            <a:pPr algn="ctr"/>
            <a:r>
              <a:rPr lang="en-US" sz="1100" b="1" dirty="0"/>
              <a:t>Class 2 &amp; 4</a:t>
            </a:r>
          </a:p>
        </p:txBody>
      </p:sp>
      <p:sp>
        <p:nvSpPr>
          <p:cNvPr id="31" name="TextBox 30"/>
          <p:cNvSpPr txBox="1"/>
          <p:nvPr/>
        </p:nvSpPr>
        <p:spPr>
          <a:xfrm>
            <a:off x="7696200" y="4170520"/>
            <a:ext cx="1905000" cy="600164"/>
          </a:xfrm>
          <a:prstGeom prst="rect">
            <a:avLst/>
          </a:prstGeom>
          <a:noFill/>
        </p:spPr>
        <p:txBody>
          <a:bodyPr wrap="square" rtlCol="0">
            <a:spAutoFit/>
          </a:bodyPr>
          <a:lstStyle/>
          <a:p>
            <a:pPr algn="ctr"/>
            <a:r>
              <a:rPr lang="en-US" sz="1100" b="1" dirty="0"/>
              <a:t>40-100cal/cm2 PPE kits,</a:t>
            </a:r>
          </a:p>
          <a:p>
            <a:pPr algn="ctr"/>
            <a:r>
              <a:rPr lang="en-US" sz="1100" b="1" dirty="0"/>
              <a:t>Rescue Sticks &amp; </a:t>
            </a:r>
          </a:p>
          <a:p>
            <a:pPr algn="ctr"/>
            <a:r>
              <a:rPr lang="en-US" sz="1100" b="1" dirty="0" err="1"/>
              <a:t>Earthing</a:t>
            </a:r>
            <a:r>
              <a:rPr lang="en-US" sz="1100" b="1" dirty="0"/>
              <a:t> equipment</a:t>
            </a:r>
          </a:p>
        </p:txBody>
      </p:sp>
      <p:sp>
        <p:nvSpPr>
          <p:cNvPr id="32" name="TextBox 31"/>
          <p:cNvSpPr txBox="1"/>
          <p:nvPr/>
        </p:nvSpPr>
        <p:spPr>
          <a:xfrm>
            <a:off x="1406856" y="6172200"/>
            <a:ext cx="1371600" cy="261610"/>
          </a:xfrm>
          <a:prstGeom prst="rect">
            <a:avLst/>
          </a:prstGeom>
          <a:noFill/>
        </p:spPr>
        <p:txBody>
          <a:bodyPr wrap="square" rtlCol="0">
            <a:spAutoFit/>
          </a:bodyPr>
          <a:lstStyle/>
          <a:p>
            <a:pPr algn="ctr"/>
            <a:r>
              <a:rPr lang="en-US" sz="1100" b="1" dirty="0"/>
              <a:t>Insulated Platforms</a:t>
            </a:r>
          </a:p>
        </p:txBody>
      </p:sp>
      <p:sp>
        <p:nvSpPr>
          <p:cNvPr id="33" name="TextBox 32"/>
          <p:cNvSpPr txBox="1"/>
          <p:nvPr/>
        </p:nvSpPr>
        <p:spPr>
          <a:xfrm>
            <a:off x="2819400" y="6160824"/>
            <a:ext cx="1371600" cy="430887"/>
          </a:xfrm>
          <a:prstGeom prst="rect">
            <a:avLst/>
          </a:prstGeom>
          <a:noFill/>
        </p:spPr>
        <p:txBody>
          <a:bodyPr wrap="square" rtlCol="0">
            <a:spAutoFit/>
          </a:bodyPr>
          <a:lstStyle/>
          <a:p>
            <a:pPr algn="ctr"/>
            <a:r>
              <a:rPr lang="en-US" sz="1100" b="1" dirty="0"/>
              <a:t>Insulated Blanket </a:t>
            </a:r>
          </a:p>
          <a:p>
            <a:pPr algn="ctr"/>
            <a:r>
              <a:rPr lang="en-US" sz="1100" b="1" dirty="0"/>
              <a:t>&amp; Clamps</a:t>
            </a:r>
          </a:p>
        </p:txBody>
      </p:sp>
      <p:sp>
        <p:nvSpPr>
          <p:cNvPr id="34" name="TextBox 33"/>
          <p:cNvSpPr txBox="1"/>
          <p:nvPr/>
        </p:nvSpPr>
        <p:spPr>
          <a:xfrm>
            <a:off x="4239904" y="6172200"/>
            <a:ext cx="1371600" cy="430887"/>
          </a:xfrm>
          <a:prstGeom prst="rect">
            <a:avLst/>
          </a:prstGeom>
          <a:noFill/>
        </p:spPr>
        <p:txBody>
          <a:bodyPr wrap="square" rtlCol="0">
            <a:spAutoFit/>
          </a:bodyPr>
          <a:lstStyle/>
          <a:p>
            <a:pPr algn="ctr"/>
            <a:r>
              <a:rPr lang="en-US" sz="1100" b="1" dirty="0"/>
              <a:t>Insulated Tools 1000V</a:t>
            </a:r>
          </a:p>
        </p:txBody>
      </p:sp>
      <p:sp>
        <p:nvSpPr>
          <p:cNvPr id="35" name="TextBox 34"/>
          <p:cNvSpPr txBox="1"/>
          <p:nvPr/>
        </p:nvSpPr>
        <p:spPr>
          <a:xfrm>
            <a:off x="6305264" y="6136944"/>
            <a:ext cx="1600200" cy="430887"/>
          </a:xfrm>
          <a:prstGeom prst="rect">
            <a:avLst/>
          </a:prstGeom>
          <a:noFill/>
        </p:spPr>
        <p:txBody>
          <a:bodyPr wrap="square" rtlCol="0">
            <a:spAutoFit/>
          </a:bodyPr>
          <a:lstStyle/>
          <a:p>
            <a:pPr algn="ctr"/>
            <a:r>
              <a:rPr lang="en-US" sz="1100" b="1" dirty="0"/>
              <a:t>Electric Shock Rescue</a:t>
            </a:r>
          </a:p>
          <a:p>
            <a:pPr algn="ctr"/>
            <a:r>
              <a:rPr lang="en-US" sz="1100" b="1" dirty="0"/>
              <a:t>Posters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NOVEX.jpg"/>
          <p:cNvPicPr>
            <a:picLocks noChangeAspect="1"/>
          </p:cNvPicPr>
          <p:nvPr/>
        </p:nvPicPr>
        <p:blipFill>
          <a:blip r:embed="rId2"/>
          <a:stretch>
            <a:fillRect/>
          </a:stretch>
        </p:blipFill>
        <p:spPr>
          <a:xfrm>
            <a:off x="0" y="0"/>
            <a:ext cx="9906000" cy="6858000"/>
          </a:xfrm>
          <a:prstGeom prst="rect">
            <a:avLst/>
          </a:prstGeom>
        </p:spPr>
      </p:pic>
      <p:sp>
        <p:nvSpPr>
          <p:cNvPr id="7" name="TextBox 6"/>
          <p:cNvSpPr txBox="1"/>
          <p:nvPr/>
        </p:nvSpPr>
        <p:spPr>
          <a:xfrm>
            <a:off x="685800" y="5257800"/>
            <a:ext cx="2057400" cy="483081"/>
          </a:xfrm>
          <a:prstGeom prst="rect">
            <a:avLst/>
          </a:prstGeom>
          <a:noFill/>
        </p:spPr>
        <p:txBody>
          <a:bodyPr wrap="square" rtlCol="0">
            <a:spAutoFit/>
          </a:bodyPr>
          <a:lstStyle/>
          <a:p>
            <a:pPr algn="ctr">
              <a:lnSpc>
                <a:spcPts val="1500"/>
              </a:lnSpc>
            </a:pPr>
            <a:r>
              <a:rPr lang="en-US" sz="1600" b="1" dirty="0">
                <a:solidFill>
                  <a:srgbClr val="0070C0"/>
                </a:solidFill>
              </a:rPr>
              <a:t>Leather Protector </a:t>
            </a:r>
          </a:p>
          <a:p>
            <a:pPr algn="ctr">
              <a:lnSpc>
                <a:spcPts val="1500"/>
              </a:lnSpc>
            </a:pPr>
            <a:r>
              <a:rPr lang="en-US" sz="1600" b="1" dirty="0">
                <a:solidFill>
                  <a:srgbClr val="0070C0"/>
                </a:solidFill>
              </a:rPr>
              <a:t>Gloves</a:t>
            </a:r>
          </a:p>
        </p:txBody>
      </p:sp>
      <p:sp>
        <p:nvSpPr>
          <p:cNvPr id="8" name="TextBox 7"/>
          <p:cNvSpPr txBox="1"/>
          <p:nvPr/>
        </p:nvSpPr>
        <p:spPr>
          <a:xfrm>
            <a:off x="3581400" y="5228033"/>
            <a:ext cx="2057400" cy="338554"/>
          </a:xfrm>
          <a:prstGeom prst="rect">
            <a:avLst/>
          </a:prstGeom>
          <a:noFill/>
        </p:spPr>
        <p:txBody>
          <a:bodyPr wrap="square" rtlCol="0">
            <a:spAutoFit/>
          </a:bodyPr>
          <a:lstStyle/>
          <a:p>
            <a:pPr algn="ctr"/>
            <a:r>
              <a:rPr lang="en-US" sz="1600" b="1" dirty="0">
                <a:solidFill>
                  <a:srgbClr val="0070C0"/>
                </a:solidFill>
              </a:rPr>
              <a:t>Glove Carry Bag</a:t>
            </a:r>
          </a:p>
        </p:txBody>
      </p:sp>
      <p:sp>
        <p:nvSpPr>
          <p:cNvPr id="9" name="TextBox 8"/>
          <p:cNvSpPr txBox="1"/>
          <p:nvPr/>
        </p:nvSpPr>
        <p:spPr>
          <a:xfrm>
            <a:off x="533400" y="5851480"/>
            <a:ext cx="8991600" cy="692497"/>
          </a:xfrm>
          <a:prstGeom prst="rect">
            <a:avLst/>
          </a:prstGeom>
          <a:noFill/>
        </p:spPr>
        <p:txBody>
          <a:bodyPr wrap="square" rtlCol="0">
            <a:spAutoFit/>
          </a:bodyPr>
          <a:lstStyle/>
          <a:p>
            <a:r>
              <a:rPr lang="en-US" sz="1300" dirty="0"/>
              <a:t>The contoured shape &amp; softness reduces hand fatigue.</a:t>
            </a:r>
          </a:p>
          <a:p>
            <a:r>
              <a:rPr lang="en-US" sz="1300" dirty="0"/>
              <a:t>Every single NOVAX Glove is tested, inspected and packed according to the requirements in ASTM D120 and EN 60903.</a:t>
            </a:r>
          </a:p>
          <a:p>
            <a:r>
              <a:rPr lang="en-US" sz="1300" dirty="0"/>
              <a:t>The gloves are numbered individually for traceability and stamped with the factory manufacturing date by ink stamp.</a:t>
            </a:r>
          </a:p>
        </p:txBody>
      </p:sp>
      <p:pic>
        <p:nvPicPr>
          <p:cNvPr id="23557" name="Picture 5"/>
          <p:cNvPicPr>
            <a:picLocks noChangeAspect="1" noChangeArrowheads="1"/>
          </p:cNvPicPr>
          <p:nvPr/>
        </p:nvPicPr>
        <p:blipFill>
          <a:blip r:embed="rId3"/>
          <a:srcRect/>
          <a:stretch>
            <a:fillRect/>
          </a:stretch>
        </p:blipFill>
        <p:spPr bwMode="auto">
          <a:xfrm flipV="1">
            <a:off x="0" y="6593684"/>
            <a:ext cx="9906000" cy="264316"/>
          </a:xfrm>
          <a:prstGeom prst="rect">
            <a:avLst/>
          </a:prstGeom>
          <a:noFill/>
          <a:ln w="9525">
            <a:noFill/>
            <a:miter lim="800000"/>
            <a:headEnd/>
            <a:tailEnd/>
          </a:ln>
          <a:effectLst/>
        </p:spPr>
      </p:pic>
      <p:sp>
        <p:nvSpPr>
          <p:cNvPr id="11" name="TextBox 10"/>
          <p:cNvSpPr txBox="1"/>
          <p:nvPr/>
        </p:nvSpPr>
        <p:spPr>
          <a:xfrm>
            <a:off x="2514600" y="1600200"/>
            <a:ext cx="3276600" cy="400110"/>
          </a:xfrm>
          <a:prstGeom prst="rect">
            <a:avLst/>
          </a:prstGeom>
          <a:noFill/>
        </p:spPr>
        <p:txBody>
          <a:bodyPr wrap="square" rtlCol="0">
            <a:spAutoFit/>
          </a:bodyPr>
          <a:lstStyle/>
          <a:p>
            <a:r>
              <a:rPr lang="en-US" sz="2000" dirty="0">
                <a:latin typeface="Arial Black" pitchFamily="34" charset="0"/>
              </a:rPr>
              <a:t>ELECTRICAL SAFETY</a:t>
            </a:r>
          </a:p>
        </p:txBody>
      </p:sp>
      <p:sp>
        <p:nvSpPr>
          <p:cNvPr id="12" name="TextBox 11"/>
          <p:cNvSpPr txBox="1"/>
          <p:nvPr/>
        </p:nvSpPr>
        <p:spPr>
          <a:xfrm>
            <a:off x="2438400" y="1905000"/>
            <a:ext cx="3352800" cy="400110"/>
          </a:xfrm>
          <a:prstGeom prst="rect">
            <a:avLst/>
          </a:prstGeom>
          <a:noFill/>
        </p:spPr>
        <p:txBody>
          <a:bodyPr wrap="square" rtlCol="0">
            <a:spAutoFit/>
          </a:bodyPr>
          <a:lstStyle/>
          <a:p>
            <a:r>
              <a:rPr lang="en-US" sz="2000" dirty="0">
                <a:solidFill>
                  <a:srgbClr val="00B0F0"/>
                </a:solidFill>
                <a:latin typeface="AvantGarde" pitchFamily="34" charset="0"/>
              </a:rPr>
              <a:t>Rubber Insulating Gloves</a:t>
            </a:r>
          </a:p>
        </p:txBody>
      </p:sp>
      <p:sp>
        <p:nvSpPr>
          <p:cNvPr id="13" name="TextBox 12"/>
          <p:cNvSpPr txBox="1"/>
          <p:nvPr/>
        </p:nvSpPr>
        <p:spPr>
          <a:xfrm>
            <a:off x="2819400" y="2209800"/>
            <a:ext cx="2819400" cy="646331"/>
          </a:xfrm>
          <a:prstGeom prst="rect">
            <a:avLst/>
          </a:prstGeom>
          <a:noFill/>
        </p:spPr>
        <p:txBody>
          <a:bodyPr wrap="square" rtlCol="0">
            <a:spAutoFit/>
          </a:bodyPr>
          <a:lstStyle/>
          <a:p>
            <a:r>
              <a:rPr lang="en-US" sz="3600" dirty="0">
                <a:solidFill>
                  <a:schemeClr val="bg1">
                    <a:lumMod val="65000"/>
                  </a:schemeClr>
                </a:solidFill>
                <a:latin typeface="Kabel Md BT" pitchFamily="34" charset="0"/>
              </a:rPr>
              <a:t>Beaded Cuff</a:t>
            </a:r>
          </a:p>
        </p:txBody>
      </p:sp>
      <p:sp>
        <p:nvSpPr>
          <p:cNvPr id="14" name="TextBox 13"/>
          <p:cNvSpPr txBox="1"/>
          <p:nvPr/>
        </p:nvSpPr>
        <p:spPr>
          <a:xfrm>
            <a:off x="6019800" y="609600"/>
            <a:ext cx="3505200" cy="307777"/>
          </a:xfrm>
          <a:prstGeom prst="rect">
            <a:avLst/>
          </a:prstGeom>
          <a:noFill/>
        </p:spPr>
        <p:txBody>
          <a:bodyPr wrap="square" rtlCol="0">
            <a:spAutoFit/>
          </a:bodyPr>
          <a:lstStyle/>
          <a:p>
            <a:r>
              <a:rPr lang="en-US" sz="1400" dirty="0">
                <a:solidFill>
                  <a:schemeClr val="bg2"/>
                </a:solidFill>
              </a:rPr>
              <a:t>Description        Length :   mm      inch       Sizes</a:t>
            </a:r>
          </a:p>
        </p:txBody>
      </p:sp>
      <p:sp>
        <p:nvSpPr>
          <p:cNvPr id="15" name="TextBox 14"/>
          <p:cNvSpPr txBox="1"/>
          <p:nvPr/>
        </p:nvSpPr>
        <p:spPr>
          <a:xfrm>
            <a:off x="6019800" y="1066800"/>
            <a:ext cx="3505200" cy="507831"/>
          </a:xfrm>
          <a:prstGeom prst="rect">
            <a:avLst/>
          </a:prstGeom>
          <a:noFill/>
        </p:spPr>
        <p:txBody>
          <a:bodyPr wrap="square" rtlCol="0">
            <a:spAutoFit/>
          </a:bodyPr>
          <a:lstStyle/>
          <a:p>
            <a:r>
              <a:rPr lang="en-US" sz="900" dirty="0"/>
              <a:t>NOVAX CLASS 00                 </a:t>
            </a:r>
          </a:p>
          <a:p>
            <a:r>
              <a:rPr lang="en-US" sz="900" dirty="0"/>
              <a:t>2,500 Volt Tested                                            280               11             9-10-11</a:t>
            </a:r>
          </a:p>
          <a:p>
            <a:r>
              <a:rPr lang="en-US" sz="900" dirty="0"/>
              <a:t>500 Volt Working</a:t>
            </a:r>
          </a:p>
        </p:txBody>
      </p:sp>
      <p:sp>
        <p:nvSpPr>
          <p:cNvPr id="16" name="TextBox 15"/>
          <p:cNvSpPr txBox="1"/>
          <p:nvPr/>
        </p:nvSpPr>
        <p:spPr>
          <a:xfrm>
            <a:off x="6019800" y="1752600"/>
            <a:ext cx="3505200" cy="507831"/>
          </a:xfrm>
          <a:prstGeom prst="rect">
            <a:avLst/>
          </a:prstGeom>
          <a:noFill/>
        </p:spPr>
        <p:txBody>
          <a:bodyPr wrap="square" rtlCol="0">
            <a:spAutoFit/>
          </a:bodyPr>
          <a:lstStyle/>
          <a:p>
            <a:r>
              <a:rPr lang="en-US" sz="900" dirty="0"/>
              <a:t>NOVAX CLASS 0</a:t>
            </a:r>
          </a:p>
          <a:p>
            <a:r>
              <a:rPr lang="en-US" sz="900" dirty="0"/>
              <a:t>5,00 Volt Tested                                               360               14                 9-10</a:t>
            </a:r>
          </a:p>
          <a:p>
            <a:r>
              <a:rPr lang="en-US" sz="900" dirty="0"/>
              <a:t>1000 Volt Working</a:t>
            </a:r>
          </a:p>
        </p:txBody>
      </p:sp>
      <p:sp>
        <p:nvSpPr>
          <p:cNvPr id="17" name="TextBox 16"/>
          <p:cNvSpPr txBox="1"/>
          <p:nvPr/>
        </p:nvSpPr>
        <p:spPr>
          <a:xfrm>
            <a:off x="6019800" y="2387769"/>
            <a:ext cx="3505200" cy="507831"/>
          </a:xfrm>
          <a:prstGeom prst="rect">
            <a:avLst/>
          </a:prstGeom>
          <a:noFill/>
        </p:spPr>
        <p:txBody>
          <a:bodyPr wrap="square" rtlCol="0">
            <a:spAutoFit/>
          </a:bodyPr>
          <a:lstStyle/>
          <a:p>
            <a:r>
              <a:rPr lang="en-US" sz="900" dirty="0"/>
              <a:t>NOVAX CLASS 1</a:t>
            </a:r>
          </a:p>
          <a:p>
            <a:r>
              <a:rPr lang="en-US" sz="900" dirty="0"/>
              <a:t>10,00 Volt Tested                                               360               14                 9-10</a:t>
            </a:r>
          </a:p>
          <a:p>
            <a:r>
              <a:rPr lang="en-US" sz="900" dirty="0"/>
              <a:t>7,500 Volt Working</a:t>
            </a:r>
          </a:p>
        </p:txBody>
      </p:sp>
      <p:sp>
        <p:nvSpPr>
          <p:cNvPr id="18" name="TextBox 17"/>
          <p:cNvSpPr txBox="1"/>
          <p:nvPr/>
        </p:nvSpPr>
        <p:spPr>
          <a:xfrm>
            <a:off x="6019800" y="3048000"/>
            <a:ext cx="3505200" cy="507831"/>
          </a:xfrm>
          <a:prstGeom prst="rect">
            <a:avLst/>
          </a:prstGeom>
          <a:noFill/>
        </p:spPr>
        <p:txBody>
          <a:bodyPr wrap="square" rtlCol="0">
            <a:spAutoFit/>
          </a:bodyPr>
          <a:lstStyle/>
          <a:p>
            <a:r>
              <a:rPr lang="en-US" sz="900" dirty="0"/>
              <a:t>NOVAX CLASS 2</a:t>
            </a:r>
          </a:p>
          <a:p>
            <a:r>
              <a:rPr lang="en-US" sz="900" dirty="0"/>
              <a:t>20,00 Volt Tested                                               360               14                 9-10</a:t>
            </a:r>
          </a:p>
          <a:p>
            <a:r>
              <a:rPr lang="en-US" sz="900" dirty="0"/>
              <a:t>17,000 Volt Working</a:t>
            </a:r>
          </a:p>
        </p:txBody>
      </p:sp>
      <p:sp>
        <p:nvSpPr>
          <p:cNvPr id="19" name="TextBox 18"/>
          <p:cNvSpPr txBox="1"/>
          <p:nvPr/>
        </p:nvSpPr>
        <p:spPr>
          <a:xfrm>
            <a:off x="6019800" y="3657600"/>
            <a:ext cx="3505200" cy="507831"/>
          </a:xfrm>
          <a:prstGeom prst="rect">
            <a:avLst/>
          </a:prstGeom>
          <a:noFill/>
        </p:spPr>
        <p:txBody>
          <a:bodyPr wrap="square" rtlCol="0">
            <a:spAutoFit/>
          </a:bodyPr>
          <a:lstStyle/>
          <a:p>
            <a:r>
              <a:rPr lang="en-US" sz="900" dirty="0"/>
              <a:t>NOVAX CLASS 3</a:t>
            </a:r>
          </a:p>
          <a:p>
            <a:r>
              <a:rPr lang="en-US" sz="900" dirty="0"/>
              <a:t>30,00 Volt Tested                                               410               16                 9-10</a:t>
            </a:r>
          </a:p>
          <a:p>
            <a:r>
              <a:rPr lang="en-US" sz="900" dirty="0"/>
              <a:t>26,500 Volt Working                                         460               18                 9-10</a:t>
            </a:r>
          </a:p>
        </p:txBody>
      </p:sp>
      <p:sp>
        <p:nvSpPr>
          <p:cNvPr id="20" name="TextBox 19"/>
          <p:cNvSpPr txBox="1"/>
          <p:nvPr/>
        </p:nvSpPr>
        <p:spPr>
          <a:xfrm>
            <a:off x="6019800" y="4343400"/>
            <a:ext cx="3505200" cy="507831"/>
          </a:xfrm>
          <a:prstGeom prst="rect">
            <a:avLst/>
          </a:prstGeom>
          <a:noFill/>
        </p:spPr>
        <p:txBody>
          <a:bodyPr wrap="square" rtlCol="0">
            <a:spAutoFit/>
          </a:bodyPr>
          <a:lstStyle/>
          <a:p>
            <a:r>
              <a:rPr lang="en-US" sz="900" dirty="0"/>
              <a:t>NOVAX CLASS 2</a:t>
            </a:r>
          </a:p>
          <a:p>
            <a:r>
              <a:rPr lang="en-US" sz="900" dirty="0"/>
              <a:t>40,00 Volt Tested                                               460               18                 9-10</a:t>
            </a:r>
          </a:p>
          <a:p>
            <a:r>
              <a:rPr lang="en-US" sz="900" dirty="0"/>
              <a:t>36,000 Volt Working</a:t>
            </a:r>
          </a:p>
        </p:txBody>
      </p:sp>
      <p:sp>
        <p:nvSpPr>
          <p:cNvPr id="21" name="TextBox 20"/>
          <p:cNvSpPr txBox="1"/>
          <p:nvPr/>
        </p:nvSpPr>
        <p:spPr>
          <a:xfrm>
            <a:off x="6019800" y="4953000"/>
            <a:ext cx="1066800" cy="246221"/>
          </a:xfrm>
          <a:prstGeom prst="rect">
            <a:avLst/>
          </a:prstGeom>
          <a:noFill/>
        </p:spPr>
        <p:txBody>
          <a:bodyPr wrap="square" rtlCol="0">
            <a:spAutoFit/>
          </a:bodyPr>
          <a:lstStyle/>
          <a:p>
            <a:r>
              <a:rPr lang="en-US" sz="1000" dirty="0" err="1"/>
              <a:t>Colour</a:t>
            </a:r>
            <a:r>
              <a:rPr lang="en-US" sz="1000" dirty="0"/>
              <a:t> Available:</a:t>
            </a:r>
          </a:p>
        </p:txBody>
      </p:sp>
      <p:sp>
        <p:nvSpPr>
          <p:cNvPr id="22" name="TextBox 21"/>
          <p:cNvSpPr txBox="1"/>
          <p:nvPr/>
        </p:nvSpPr>
        <p:spPr>
          <a:xfrm>
            <a:off x="7086600" y="4953000"/>
            <a:ext cx="609600" cy="246221"/>
          </a:xfrm>
          <a:prstGeom prst="rect">
            <a:avLst/>
          </a:prstGeom>
          <a:noFill/>
        </p:spPr>
        <p:txBody>
          <a:bodyPr wrap="square" rtlCol="0">
            <a:spAutoFit/>
          </a:bodyPr>
          <a:lstStyle/>
          <a:p>
            <a:r>
              <a:rPr lang="en-US" sz="1000" dirty="0">
                <a:solidFill>
                  <a:schemeClr val="bg2"/>
                </a:solidFill>
              </a:rPr>
              <a:t>Orange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OBERON.jpg"/>
          <p:cNvPicPr>
            <a:picLocks noChangeAspect="1"/>
          </p:cNvPicPr>
          <p:nvPr/>
        </p:nvPicPr>
        <p:blipFill>
          <a:blip r:embed="rId2"/>
          <a:stretch>
            <a:fillRect/>
          </a:stretch>
        </p:blipFill>
        <p:spPr>
          <a:xfrm>
            <a:off x="0" y="0"/>
            <a:ext cx="9906000" cy="6858000"/>
          </a:xfrm>
          <a:prstGeom prst="rect">
            <a:avLst/>
          </a:prstGeom>
        </p:spPr>
      </p:pic>
      <p:sp>
        <p:nvSpPr>
          <p:cNvPr id="4" name="TextBox 3"/>
          <p:cNvSpPr txBox="1"/>
          <p:nvPr/>
        </p:nvSpPr>
        <p:spPr>
          <a:xfrm>
            <a:off x="304800" y="762000"/>
            <a:ext cx="4343400" cy="553998"/>
          </a:xfrm>
          <a:prstGeom prst="rect">
            <a:avLst/>
          </a:prstGeom>
          <a:noFill/>
        </p:spPr>
        <p:txBody>
          <a:bodyPr wrap="square" rtlCol="0">
            <a:spAutoFit/>
          </a:bodyPr>
          <a:lstStyle/>
          <a:p>
            <a:r>
              <a:rPr lang="en-US" sz="3000" dirty="0">
                <a:latin typeface="ObelixProBroken" pitchFamily="2" charset="0"/>
              </a:rPr>
              <a:t>ARC FLASH PPE</a:t>
            </a:r>
          </a:p>
        </p:txBody>
      </p:sp>
      <p:sp>
        <p:nvSpPr>
          <p:cNvPr id="5" name="TextBox 4"/>
          <p:cNvSpPr txBox="1"/>
          <p:nvPr/>
        </p:nvSpPr>
        <p:spPr>
          <a:xfrm>
            <a:off x="152400" y="2743200"/>
            <a:ext cx="2362200" cy="523220"/>
          </a:xfrm>
          <a:prstGeom prst="rect">
            <a:avLst/>
          </a:prstGeom>
          <a:noFill/>
        </p:spPr>
        <p:txBody>
          <a:bodyPr wrap="square" rtlCol="0">
            <a:spAutoFit/>
          </a:bodyPr>
          <a:lstStyle/>
          <a:p>
            <a:pPr algn="ctr"/>
            <a:r>
              <a:rPr lang="en-US" sz="1400" b="1" dirty="0">
                <a:latin typeface="Arial" pitchFamily="34" charset="0"/>
                <a:cs typeface="Arial" pitchFamily="34" charset="0"/>
              </a:rPr>
              <a:t>Arc Flash Face Shield </a:t>
            </a:r>
          </a:p>
          <a:p>
            <a:pPr algn="ctr"/>
            <a:r>
              <a:rPr lang="en-US" sz="1400" b="1" dirty="0">
                <a:latin typeface="Arial" pitchFamily="34" charset="0"/>
                <a:cs typeface="Arial" pitchFamily="34" charset="0"/>
              </a:rPr>
              <a:t>HRC2+ 12+cal/cm2</a:t>
            </a:r>
          </a:p>
        </p:txBody>
      </p:sp>
      <p:sp>
        <p:nvSpPr>
          <p:cNvPr id="6" name="TextBox 5"/>
          <p:cNvSpPr txBox="1"/>
          <p:nvPr/>
        </p:nvSpPr>
        <p:spPr>
          <a:xfrm>
            <a:off x="2438400" y="2725579"/>
            <a:ext cx="2590800" cy="246221"/>
          </a:xfrm>
          <a:prstGeom prst="rect">
            <a:avLst/>
          </a:prstGeom>
          <a:noFill/>
        </p:spPr>
        <p:txBody>
          <a:bodyPr wrap="square" rtlCol="0">
            <a:spAutoFit/>
          </a:bodyPr>
          <a:lstStyle/>
          <a:p>
            <a:pPr algn="ctr"/>
            <a:r>
              <a:rPr lang="en-US" sz="1000" b="1" dirty="0">
                <a:solidFill>
                  <a:srgbClr val="FF0000"/>
                </a:solidFill>
                <a:latin typeface="Arial" pitchFamily="34" charset="0"/>
                <a:cs typeface="Arial" pitchFamily="34" charset="0"/>
              </a:rPr>
              <a:t>ARC SUPPRESSION BLANKETS - 40KA</a:t>
            </a:r>
          </a:p>
        </p:txBody>
      </p:sp>
      <p:sp>
        <p:nvSpPr>
          <p:cNvPr id="7" name="TextBox 6"/>
          <p:cNvSpPr txBox="1"/>
          <p:nvPr/>
        </p:nvSpPr>
        <p:spPr>
          <a:xfrm>
            <a:off x="2590800" y="2890897"/>
            <a:ext cx="2590800" cy="2062103"/>
          </a:xfrm>
          <a:prstGeom prst="rect">
            <a:avLst/>
          </a:prstGeom>
          <a:noFill/>
        </p:spPr>
        <p:txBody>
          <a:bodyPr wrap="square" rtlCol="0">
            <a:spAutoFit/>
          </a:bodyPr>
          <a:lstStyle/>
          <a:p>
            <a:r>
              <a:rPr lang="en-US" sz="800" dirty="0"/>
              <a:t>40kA Blanket tested to ASTM F2676. </a:t>
            </a:r>
          </a:p>
          <a:p>
            <a:endParaRPr lang="en-US" sz="800" dirty="0"/>
          </a:p>
          <a:p>
            <a:r>
              <a:rPr lang="en-US" sz="800" dirty="0"/>
              <a:t>Blanket standard (BTP Rating: 468).</a:t>
            </a:r>
          </a:p>
          <a:p>
            <a:endParaRPr lang="en-US" sz="800" dirty="0"/>
          </a:p>
          <a:p>
            <a:r>
              <a:rPr lang="en-US" sz="800" dirty="0"/>
              <a:t>For use in tight spaces such as underground vaults, creating a barrier between yourself and an arc flash hazard which may occur adjacent to your work.</a:t>
            </a:r>
          </a:p>
          <a:p>
            <a:endParaRPr lang="en-US" sz="800" dirty="0"/>
          </a:p>
          <a:p>
            <a:r>
              <a:rPr lang="en-US" sz="800" dirty="0"/>
              <a:t>Anchor the blanket to walls or ceilings and floors.</a:t>
            </a:r>
          </a:p>
          <a:p>
            <a:endParaRPr lang="en-US" sz="800" dirty="0"/>
          </a:p>
          <a:p>
            <a:r>
              <a:rPr lang="en-US" sz="800" dirty="0"/>
              <a:t>Blanket includes attached straps to tie down blanket and corner straps for handling.</a:t>
            </a:r>
          </a:p>
          <a:p>
            <a:endParaRPr lang="en-US" sz="800" dirty="0"/>
          </a:p>
          <a:p>
            <a:r>
              <a:rPr lang="en-US" sz="800" dirty="0"/>
              <a:t>All blankets come standard with storage bag.</a:t>
            </a:r>
          </a:p>
          <a:p>
            <a:endParaRPr lang="en-US" sz="800" dirty="0"/>
          </a:p>
          <a:p>
            <a:r>
              <a:rPr lang="en-US" sz="800" dirty="0"/>
              <a:t>Meets NFPA 70E, CSA Z462, ASTM F2676.</a:t>
            </a:r>
          </a:p>
        </p:txBody>
      </p:sp>
      <p:sp>
        <p:nvSpPr>
          <p:cNvPr id="8" name="TextBox 7"/>
          <p:cNvSpPr txBox="1"/>
          <p:nvPr/>
        </p:nvSpPr>
        <p:spPr>
          <a:xfrm>
            <a:off x="2590800" y="5867400"/>
            <a:ext cx="2362200" cy="461665"/>
          </a:xfrm>
          <a:prstGeom prst="rect">
            <a:avLst/>
          </a:prstGeom>
          <a:noFill/>
        </p:spPr>
        <p:txBody>
          <a:bodyPr wrap="square" rtlCol="0">
            <a:spAutoFit/>
          </a:bodyPr>
          <a:lstStyle/>
          <a:p>
            <a:r>
              <a:rPr lang="en-US" sz="1200" dirty="0"/>
              <a:t>Model: ARCBKT-40KA-S, Size: 4’x5’</a:t>
            </a:r>
          </a:p>
          <a:p>
            <a:r>
              <a:rPr lang="en-US" sz="1200" dirty="0"/>
              <a:t>Model: ARCBKT-40KA-L, Size: 4’x8’</a:t>
            </a:r>
          </a:p>
        </p:txBody>
      </p:sp>
      <p:sp>
        <p:nvSpPr>
          <p:cNvPr id="9" name="TextBox 8"/>
          <p:cNvSpPr txBox="1"/>
          <p:nvPr/>
        </p:nvSpPr>
        <p:spPr>
          <a:xfrm>
            <a:off x="6400800" y="1219200"/>
            <a:ext cx="2057400" cy="1938992"/>
          </a:xfrm>
          <a:prstGeom prst="rect">
            <a:avLst/>
          </a:prstGeom>
          <a:noFill/>
        </p:spPr>
        <p:txBody>
          <a:bodyPr wrap="square" rtlCol="0">
            <a:spAutoFit/>
          </a:bodyPr>
          <a:lstStyle/>
          <a:p>
            <a:r>
              <a:rPr lang="en-US" sz="800" dirty="0"/>
              <a:t>Featuring Oberon’s </a:t>
            </a:r>
            <a:r>
              <a:rPr lang="en-US" sz="800" dirty="0" err="1"/>
              <a:t>InovexFR</a:t>
            </a:r>
            <a:r>
              <a:rPr lang="en-US" sz="800" dirty="0"/>
              <a:t> Inherently Flame Resistant Arc Fabric</a:t>
            </a:r>
          </a:p>
          <a:p>
            <a:endParaRPr lang="en-US" sz="800" dirty="0"/>
          </a:p>
          <a:p>
            <a:r>
              <a:rPr lang="en-US" sz="800" dirty="0"/>
              <a:t>Ideal for user who will be wearing the garment frequently since it is incredibly light weight &amp; </a:t>
            </a:r>
            <a:r>
              <a:rPr lang="en-US" sz="800" dirty="0" err="1"/>
              <a:t>launderable</a:t>
            </a:r>
            <a:r>
              <a:rPr lang="en-US" sz="800" dirty="0"/>
              <a:t>!!</a:t>
            </a:r>
          </a:p>
          <a:p>
            <a:endParaRPr lang="en-US" sz="800" dirty="0"/>
          </a:p>
          <a:p>
            <a:r>
              <a:rPr lang="en-US" sz="800" dirty="0"/>
              <a:t>Premium ARC Series Design including zipper closure on coat.</a:t>
            </a:r>
          </a:p>
          <a:p>
            <a:endParaRPr lang="en-US" sz="800" dirty="0"/>
          </a:p>
          <a:p>
            <a:r>
              <a:rPr lang="en-US" sz="800" dirty="0"/>
              <a:t>Polycarbonate Hood Window with Excellent VLT (Visible Light Transmission).</a:t>
            </a:r>
          </a:p>
          <a:p>
            <a:endParaRPr lang="en-US" sz="800" dirty="0"/>
          </a:p>
          <a:p>
            <a:r>
              <a:rPr lang="en-US" sz="800" dirty="0"/>
              <a:t>Window features Scratch Resistant outside / </a:t>
            </a:r>
            <a:r>
              <a:rPr lang="en-US" sz="800" dirty="0" err="1"/>
              <a:t>Antifog</a:t>
            </a:r>
            <a:r>
              <a:rPr lang="en-US" sz="800" dirty="0"/>
              <a:t> inside</a:t>
            </a:r>
          </a:p>
        </p:txBody>
      </p:sp>
      <p:sp>
        <p:nvSpPr>
          <p:cNvPr id="10" name="TextBox 9"/>
          <p:cNvSpPr txBox="1"/>
          <p:nvPr/>
        </p:nvSpPr>
        <p:spPr>
          <a:xfrm>
            <a:off x="7086600" y="3505200"/>
            <a:ext cx="1295400" cy="400110"/>
          </a:xfrm>
          <a:prstGeom prst="rect">
            <a:avLst/>
          </a:prstGeom>
          <a:noFill/>
        </p:spPr>
        <p:txBody>
          <a:bodyPr wrap="square" rtlCol="0">
            <a:spAutoFit/>
          </a:bodyPr>
          <a:lstStyle/>
          <a:p>
            <a:r>
              <a:rPr lang="en-US" sz="2000" dirty="0">
                <a:solidFill>
                  <a:srgbClr val="00B0F0"/>
                </a:solidFill>
              </a:rPr>
              <a:t>FRESH AIR</a:t>
            </a:r>
          </a:p>
        </p:txBody>
      </p:sp>
      <p:sp>
        <p:nvSpPr>
          <p:cNvPr id="11" name="TextBox 10"/>
          <p:cNvSpPr txBox="1"/>
          <p:nvPr/>
        </p:nvSpPr>
        <p:spPr>
          <a:xfrm>
            <a:off x="7086600" y="3810000"/>
            <a:ext cx="1295400" cy="646331"/>
          </a:xfrm>
          <a:prstGeom prst="rect">
            <a:avLst/>
          </a:prstGeom>
          <a:noFill/>
        </p:spPr>
        <p:txBody>
          <a:bodyPr wrap="square" rtlCol="0">
            <a:spAutoFit/>
          </a:bodyPr>
          <a:lstStyle/>
          <a:p>
            <a:pPr algn="ctr"/>
            <a:r>
              <a:rPr lang="en-US" sz="1200" dirty="0"/>
              <a:t>Hood </a:t>
            </a:r>
          </a:p>
          <a:p>
            <a:pPr algn="ctr"/>
            <a:r>
              <a:rPr lang="en-US" sz="1200" dirty="0"/>
              <a:t>Ventilation</a:t>
            </a:r>
          </a:p>
          <a:p>
            <a:pPr algn="ctr"/>
            <a:r>
              <a:rPr lang="en-US" sz="1200" dirty="0"/>
              <a:t>System</a:t>
            </a:r>
          </a:p>
        </p:txBody>
      </p:sp>
      <p:sp>
        <p:nvSpPr>
          <p:cNvPr id="12" name="TextBox 11"/>
          <p:cNvSpPr txBox="1"/>
          <p:nvPr/>
        </p:nvSpPr>
        <p:spPr>
          <a:xfrm>
            <a:off x="6705600" y="4924961"/>
            <a:ext cx="1600200" cy="1323439"/>
          </a:xfrm>
          <a:prstGeom prst="rect">
            <a:avLst/>
          </a:prstGeom>
          <a:noFill/>
        </p:spPr>
        <p:txBody>
          <a:bodyPr wrap="square" rtlCol="0">
            <a:spAutoFit/>
          </a:bodyPr>
          <a:lstStyle/>
          <a:p>
            <a:r>
              <a:rPr lang="en-US" sz="800" dirty="0"/>
              <a:t>Arc Flash </a:t>
            </a:r>
            <a:r>
              <a:rPr lang="en-US" sz="800" dirty="0" err="1"/>
              <a:t>Thermographer</a:t>
            </a:r>
            <a:r>
              <a:rPr lang="en-US" sz="800" dirty="0"/>
              <a:t> Gloves are </a:t>
            </a:r>
            <a:r>
              <a:rPr lang="en-US" sz="800" dirty="0">
                <a:solidFill>
                  <a:srgbClr val="FF0000"/>
                </a:solidFill>
              </a:rPr>
              <a:t>NOT</a:t>
            </a:r>
            <a:r>
              <a:rPr lang="en-US" sz="800" dirty="0"/>
              <a:t> a substitution for Rubber</a:t>
            </a:r>
          </a:p>
          <a:p>
            <a:r>
              <a:rPr lang="en-US" sz="800" dirty="0"/>
              <a:t>Insulating Gloves or Leather Protector Gloves.</a:t>
            </a:r>
          </a:p>
          <a:p>
            <a:endParaRPr lang="en-US" sz="800" dirty="0"/>
          </a:p>
          <a:p>
            <a:r>
              <a:rPr lang="en-US" sz="800" b="1" dirty="0">
                <a:solidFill>
                  <a:srgbClr val="FF0000"/>
                </a:solidFill>
              </a:rPr>
              <a:t>They DO NOT provide insulation from electric shock!!</a:t>
            </a:r>
          </a:p>
          <a:p>
            <a:endParaRPr lang="en-US" sz="800" dirty="0"/>
          </a:p>
          <a:p>
            <a:r>
              <a:rPr lang="en-US" sz="800" dirty="0"/>
              <a:t>Inherently Flame Resistant fabrics mean lighter weight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ULL WORK.jpg"/>
          <p:cNvPicPr>
            <a:picLocks noChangeAspect="1"/>
          </p:cNvPicPr>
          <p:nvPr/>
        </p:nvPicPr>
        <p:blipFill>
          <a:blip r:embed="rId2"/>
          <a:stretch>
            <a:fillRect/>
          </a:stretch>
        </p:blipFill>
        <p:spPr>
          <a:xfrm>
            <a:off x="0" y="0"/>
            <a:ext cx="9906000" cy="6858000"/>
          </a:xfrm>
          <a:prstGeom prst="rect">
            <a:avLst/>
          </a:prstGeom>
        </p:spPr>
      </p:pic>
      <p:sp>
        <p:nvSpPr>
          <p:cNvPr id="4" name="TextBox 3"/>
          <p:cNvSpPr txBox="1"/>
          <p:nvPr/>
        </p:nvSpPr>
        <p:spPr>
          <a:xfrm>
            <a:off x="1676400" y="309027"/>
            <a:ext cx="3276600" cy="1138773"/>
          </a:xfrm>
          <a:prstGeom prst="rect">
            <a:avLst/>
          </a:prstGeom>
          <a:noFill/>
        </p:spPr>
        <p:txBody>
          <a:bodyPr wrap="square" rtlCol="0">
            <a:spAutoFit/>
          </a:bodyPr>
          <a:lstStyle/>
          <a:p>
            <a:r>
              <a:rPr lang="en-US" sz="1700" b="1" dirty="0">
                <a:solidFill>
                  <a:schemeClr val="bg2"/>
                </a:solidFill>
                <a:latin typeface="Arial" pitchFamily="34" charset="0"/>
                <a:cs typeface="Arial" pitchFamily="34" charset="0"/>
              </a:rPr>
              <a:t>THE WORLD’S #1 FR BRAND. </a:t>
            </a:r>
          </a:p>
          <a:p>
            <a:r>
              <a:rPr lang="en-US" sz="1700" b="1" dirty="0">
                <a:solidFill>
                  <a:schemeClr val="bg2"/>
                </a:solidFill>
                <a:latin typeface="Arial" pitchFamily="34" charset="0"/>
                <a:cs typeface="Arial" pitchFamily="34" charset="0"/>
              </a:rPr>
              <a:t>WITHOUT QUESTION. </a:t>
            </a:r>
          </a:p>
          <a:p>
            <a:r>
              <a:rPr lang="en-US" sz="1700" b="1" dirty="0">
                <a:solidFill>
                  <a:schemeClr val="bg2"/>
                </a:solidFill>
                <a:latin typeface="Arial" pitchFamily="34" charset="0"/>
                <a:cs typeface="Arial" pitchFamily="34" charset="0"/>
              </a:rPr>
              <a:t>WITHOUT COMPROMISE</a:t>
            </a:r>
            <a:r>
              <a:rPr lang="en-US" sz="1700" b="1" dirty="0"/>
              <a:t>.</a:t>
            </a:r>
          </a:p>
          <a:p>
            <a:endParaRPr lang="en-US" sz="1700" b="1" dirty="0"/>
          </a:p>
        </p:txBody>
      </p:sp>
      <p:sp>
        <p:nvSpPr>
          <p:cNvPr id="5" name="TextBox 4"/>
          <p:cNvSpPr txBox="1"/>
          <p:nvPr/>
        </p:nvSpPr>
        <p:spPr>
          <a:xfrm>
            <a:off x="228600" y="3048000"/>
            <a:ext cx="2438400" cy="1723549"/>
          </a:xfrm>
          <a:prstGeom prst="rect">
            <a:avLst/>
          </a:prstGeom>
          <a:noFill/>
        </p:spPr>
        <p:txBody>
          <a:bodyPr wrap="square" rtlCol="0">
            <a:spAutoFit/>
          </a:bodyPr>
          <a:lstStyle/>
          <a:p>
            <a:pPr algn="just"/>
            <a:r>
              <a:rPr lang="en-US" dirty="0">
                <a:solidFill>
                  <a:srgbClr val="FF0000"/>
                </a:solidFill>
              </a:rPr>
              <a:t>W</a:t>
            </a:r>
            <a:r>
              <a:rPr lang="en-US" sz="1100" dirty="0"/>
              <a:t>e are a people of No Compromise. We have no other choice. Because at the end of the day, real lives are on the line. And it's our pledge to do all we can to protect them. No Compromise. The result? A relentless drive to design, develop and distribute the best, most forward-thinking FR garments the world has ever seen.</a:t>
            </a:r>
          </a:p>
        </p:txBody>
      </p:sp>
      <p:sp>
        <p:nvSpPr>
          <p:cNvPr id="6" name="TextBox 5"/>
          <p:cNvSpPr txBox="1"/>
          <p:nvPr/>
        </p:nvSpPr>
        <p:spPr>
          <a:xfrm>
            <a:off x="2743200" y="3048000"/>
            <a:ext cx="2209800" cy="1231106"/>
          </a:xfrm>
          <a:prstGeom prst="rect">
            <a:avLst/>
          </a:prstGeom>
          <a:noFill/>
        </p:spPr>
        <p:txBody>
          <a:bodyPr wrap="square" rtlCol="0">
            <a:spAutoFit/>
          </a:bodyPr>
          <a:lstStyle/>
          <a:p>
            <a:r>
              <a:rPr lang="en-US" sz="1400" dirty="0">
                <a:solidFill>
                  <a:srgbClr val="FF0000"/>
                </a:solidFill>
              </a:rPr>
              <a:t>Industry's Largest Inventory</a:t>
            </a:r>
          </a:p>
          <a:p>
            <a:pPr algn="just"/>
            <a:r>
              <a:rPr lang="en-US" sz="1000" dirty="0"/>
              <a:t>As the world's largest manufacturer of flame-resistant apparel, Bulwark offers the industry's widest, deepest selection of fabrics, styles and colors. So regardless of their shape or size, every member of the crew is covered. </a:t>
            </a:r>
          </a:p>
        </p:txBody>
      </p:sp>
      <p:sp>
        <p:nvSpPr>
          <p:cNvPr id="7" name="TextBox 6"/>
          <p:cNvSpPr txBox="1"/>
          <p:nvPr/>
        </p:nvSpPr>
        <p:spPr>
          <a:xfrm>
            <a:off x="2743200" y="4572000"/>
            <a:ext cx="2209800" cy="1538883"/>
          </a:xfrm>
          <a:prstGeom prst="rect">
            <a:avLst/>
          </a:prstGeom>
          <a:noFill/>
        </p:spPr>
        <p:txBody>
          <a:bodyPr wrap="square" rtlCol="0">
            <a:spAutoFit/>
          </a:bodyPr>
          <a:lstStyle/>
          <a:p>
            <a:r>
              <a:rPr lang="en-US" sz="1400" dirty="0">
                <a:solidFill>
                  <a:srgbClr val="FF0000"/>
                </a:solidFill>
              </a:rPr>
              <a:t>Total Traceability</a:t>
            </a:r>
          </a:p>
          <a:p>
            <a:pPr algn="just"/>
            <a:r>
              <a:rPr lang="en-US" sz="1000" dirty="0"/>
              <a:t>Bulwark tracks every stitch of every garment across 60 manufacturing touch points. From this obsessive devotion to information management comes total visibility of the entire supply chain. And an assurance that what bears our patch makes good on its pledge. From fiber to factory.</a:t>
            </a:r>
          </a:p>
        </p:txBody>
      </p:sp>
      <p:sp>
        <p:nvSpPr>
          <p:cNvPr id="9" name="TextBox 8"/>
          <p:cNvSpPr txBox="1"/>
          <p:nvPr/>
        </p:nvSpPr>
        <p:spPr>
          <a:xfrm>
            <a:off x="8686800" y="970002"/>
            <a:ext cx="914400" cy="553998"/>
          </a:xfrm>
          <a:prstGeom prst="rect">
            <a:avLst/>
          </a:prstGeom>
          <a:noFill/>
        </p:spPr>
        <p:txBody>
          <a:bodyPr wrap="square" rtlCol="0">
            <a:spAutoFit/>
          </a:bodyPr>
          <a:lstStyle/>
          <a:p>
            <a:pPr algn="ctr"/>
            <a:r>
              <a:rPr lang="en-US" sz="1000" b="1" dirty="0">
                <a:solidFill>
                  <a:srgbClr val="FF0000"/>
                </a:solidFill>
              </a:rPr>
              <a:t>SHIRTS, TEES </a:t>
            </a:r>
          </a:p>
          <a:p>
            <a:pPr algn="ctr"/>
            <a:r>
              <a:rPr lang="en-US" sz="1000" b="1" dirty="0">
                <a:solidFill>
                  <a:srgbClr val="FF0000"/>
                </a:solidFill>
              </a:rPr>
              <a:t>&amp;</a:t>
            </a:r>
          </a:p>
          <a:p>
            <a:pPr algn="ctr"/>
            <a:r>
              <a:rPr lang="en-US" sz="1000" b="1" dirty="0">
                <a:solidFill>
                  <a:srgbClr val="FF0000"/>
                </a:solidFill>
              </a:rPr>
              <a:t>BASE LAYERS </a:t>
            </a:r>
          </a:p>
        </p:txBody>
      </p:sp>
      <p:sp>
        <p:nvSpPr>
          <p:cNvPr id="10" name="TextBox 9"/>
          <p:cNvSpPr txBox="1"/>
          <p:nvPr/>
        </p:nvSpPr>
        <p:spPr>
          <a:xfrm>
            <a:off x="5257800" y="2286000"/>
            <a:ext cx="1066800" cy="381000"/>
          </a:xfrm>
          <a:prstGeom prst="rect">
            <a:avLst/>
          </a:prstGeom>
          <a:noFill/>
        </p:spPr>
        <p:txBody>
          <a:bodyPr wrap="square" rtlCol="0">
            <a:spAutoFit/>
          </a:bodyPr>
          <a:lstStyle/>
          <a:p>
            <a:r>
              <a:rPr lang="en-US" b="1" dirty="0">
                <a:solidFill>
                  <a:srgbClr val="FF0000"/>
                </a:solidFill>
              </a:rPr>
              <a:t>JACKETS</a:t>
            </a:r>
          </a:p>
        </p:txBody>
      </p:sp>
      <p:sp>
        <p:nvSpPr>
          <p:cNvPr id="11" name="TextBox 10"/>
          <p:cNvSpPr txBox="1"/>
          <p:nvPr/>
        </p:nvSpPr>
        <p:spPr>
          <a:xfrm>
            <a:off x="5715000" y="3200400"/>
            <a:ext cx="1219200" cy="369332"/>
          </a:xfrm>
          <a:prstGeom prst="rect">
            <a:avLst/>
          </a:prstGeom>
          <a:noFill/>
        </p:spPr>
        <p:txBody>
          <a:bodyPr wrap="square" rtlCol="0">
            <a:spAutoFit/>
          </a:bodyPr>
          <a:lstStyle/>
          <a:p>
            <a:r>
              <a:rPr lang="en-US" b="1" dirty="0">
                <a:solidFill>
                  <a:srgbClr val="FF0000"/>
                </a:solidFill>
              </a:rPr>
              <a:t>TROUSERS</a:t>
            </a:r>
            <a:endParaRPr lang="en-US" dirty="0"/>
          </a:p>
        </p:txBody>
      </p:sp>
      <p:sp>
        <p:nvSpPr>
          <p:cNvPr id="12" name="TextBox 11"/>
          <p:cNvSpPr txBox="1"/>
          <p:nvPr/>
        </p:nvSpPr>
        <p:spPr>
          <a:xfrm>
            <a:off x="7848600" y="3200400"/>
            <a:ext cx="1295400" cy="369332"/>
          </a:xfrm>
          <a:prstGeom prst="rect">
            <a:avLst/>
          </a:prstGeom>
          <a:noFill/>
        </p:spPr>
        <p:txBody>
          <a:bodyPr wrap="square" rtlCol="0">
            <a:spAutoFit/>
          </a:bodyPr>
          <a:lstStyle/>
          <a:p>
            <a:r>
              <a:rPr lang="en-US" b="1" dirty="0">
                <a:solidFill>
                  <a:srgbClr val="FF0000"/>
                </a:solidFill>
              </a:rPr>
              <a:t>COVERALLS</a:t>
            </a:r>
          </a:p>
        </p:txBody>
      </p:sp>
      <p:sp>
        <p:nvSpPr>
          <p:cNvPr id="13" name="TextBox 12"/>
          <p:cNvSpPr txBox="1"/>
          <p:nvPr/>
        </p:nvSpPr>
        <p:spPr>
          <a:xfrm rot="16200000">
            <a:off x="4838701" y="684313"/>
            <a:ext cx="1066802" cy="307777"/>
          </a:xfrm>
          <a:prstGeom prst="rect">
            <a:avLst/>
          </a:prstGeom>
          <a:noFill/>
        </p:spPr>
        <p:txBody>
          <a:bodyPr wrap="square" rtlCol="0">
            <a:spAutoFit/>
          </a:bodyPr>
          <a:lstStyle/>
          <a:p>
            <a:pPr algn="ctr"/>
            <a:r>
              <a:rPr lang="en-US" sz="1400" b="1" dirty="0">
                <a:solidFill>
                  <a:srgbClr val="99CCFF"/>
                </a:solidFill>
              </a:rPr>
              <a:t>FORMAL</a:t>
            </a:r>
          </a:p>
        </p:txBody>
      </p:sp>
      <p:sp>
        <p:nvSpPr>
          <p:cNvPr id="14" name="TextBox 13"/>
          <p:cNvSpPr txBox="1"/>
          <p:nvPr/>
        </p:nvSpPr>
        <p:spPr>
          <a:xfrm rot="16200000">
            <a:off x="5942110" y="684310"/>
            <a:ext cx="1066802" cy="307777"/>
          </a:xfrm>
          <a:prstGeom prst="rect">
            <a:avLst/>
          </a:prstGeom>
          <a:noFill/>
        </p:spPr>
        <p:txBody>
          <a:bodyPr wrap="square" rtlCol="0">
            <a:spAutoFit/>
          </a:bodyPr>
          <a:lstStyle/>
          <a:p>
            <a:pPr algn="ctr"/>
            <a:r>
              <a:rPr lang="en-US" sz="1400" b="1" dirty="0">
                <a:solidFill>
                  <a:srgbClr val="CC9900"/>
                </a:solidFill>
              </a:rPr>
              <a:t>POLO</a:t>
            </a:r>
          </a:p>
        </p:txBody>
      </p:sp>
      <p:sp>
        <p:nvSpPr>
          <p:cNvPr id="15" name="TextBox 14"/>
          <p:cNvSpPr txBox="1"/>
          <p:nvPr/>
        </p:nvSpPr>
        <p:spPr>
          <a:xfrm rot="16200000">
            <a:off x="7085110" y="684313"/>
            <a:ext cx="1066802" cy="307777"/>
          </a:xfrm>
          <a:prstGeom prst="rect">
            <a:avLst/>
          </a:prstGeom>
          <a:noFill/>
        </p:spPr>
        <p:txBody>
          <a:bodyPr wrap="square" rtlCol="0">
            <a:spAutoFit/>
          </a:bodyPr>
          <a:lstStyle/>
          <a:p>
            <a:pPr algn="ctr"/>
            <a:r>
              <a:rPr lang="en-US" sz="1400" b="1" dirty="0">
                <a:solidFill>
                  <a:srgbClr val="B2B2B2"/>
                </a:solidFill>
              </a:rPr>
              <a:t>BASE LAYER</a:t>
            </a:r>
          </a:p>
        </p:txBody>
      </p:sp>
      <p:sp>
        <p:nvSpPr>
          <p:cNvPr id="16" name="TextBox 15"/>
          <p:cNvSpPr txBox="1"/>
          <p:nvPr/>
        </p:nvSpPr>
        <p:spPr>
          <a:xfrm>
            <a:off x="5486400" y="1371600"/>
            <a:ext cx="838200" cy="246221"/>
          </a:xfrm>
          <a:prstGeom prst="rect">
            <a:avLst/>
          </a:prstGeom>
          <a:noFill/>
        </p:spPr>
        <p:txBody>
          <a:bodyPr wrap="square" rtlCol="0">
            <a:spAutoFit/>
          </a:bodyPr>
          <a:lstStyle/>
          <a:p>
            <a:pPr algn="ctr"/>
            <a:r>
              <a:rPr lang="en-US" sz="1000" dirty="0"/>
              <a:t>SLU8LB</a:t>
            </a:r>
          </a:p>
        </p:txBody>
      </p:sp>
      <p:sp>
        <p:nvSpPr>
          <p:cNvPr id="17" name="TextBox 16"/>
          <p:cNvSpPr txBox="1"/>
          <p:nvPr/>
        </p:nvSpPr>
        <p:spPr>
          <a:xfrm>
            <a:off x="6629400" y="1371600"/>
            <a:ext cx="838200" cy="246221"/>
          </a:xfrm>
          <a:prstGeom prst="rect">
            <a:avLst/>
          </a:prstGeom>
          <a:noFill/>
        </p:spPr>
        <p:txBody>
          <a:bodyPr wrap="square" rtlCol="0">
            <a:spAutoFit/>
          </a:bodyPr>
          <a:lstStyle/>
          <a:p>
            <a:pPr algn="ctr"/>
            <a:r>
              <a:rPr lang="en-US" sz="1000" dirty="0"/>
              <a:t>SMP2KH</a:t>
            </a:r>
          </a:p>
        </p:txBody>
      </p:sp>
      <p:sp>
        <p:nvSpPr>
          <p:cNvPr id="18" name="TextBox 17"/>
          <p:cNvSpPr txBox="1"/>
          <p:nvPr/>
        </p:nvSpPr>
        <p:spPr>
          <a:xfrm>
            <a:off x="7772400" y="1371600"/>
            <a:ext cx="838200" cy="246221"/>
          </a:xfrm>
          <a:prstGeom prst="rect">
            <a:avLst/>
          </a:prstGeom>
          <a:noFill/>
        </p:spPr>
        <p:txBody>
          <a:bodyPr wrap="square" rtlCol="0">
            <a:spAutoFit/>
          </a:bodyPr>
          <a:lstStyle/>
          <a:p>
            <a:pPr algn="ctr"/>
            <a:r>
              <a:rPr lang="en-US" sz="1000" dirty="0"/>
              <a:t>MPU8GY</a:t>
            </a:r>
          </a:p>
        </p:txBody>
      </p:sp>
      <p:sp>
        <p:nvSpPr>
          <p:cNvPr id="19" name="TextBox 18"/>
          <p:cNvSpPr txBox="1"/>
          <p:nvPr/>
        </p:nvSpPr>
        <p:spPr>
          <a:xfrm>
            <a:off x="6400800" y="2895600"/>
            <a:ext cx="838200" cy="246221"/>
          </a:xfrm>
          <a:prstGeom prst="rect">
            <a:avLst/>
          </a:prstGeom>
          <a:noFill/>
        </p:spPr>
        <p:txBody>
          <a:bodyPr wrap="square" rtlCol="0">
            <a:spAutoFit/>
          </a:bodyPr>
          <a:lstStyle/>
          <a:p>
            <a:pPr algn="ctr"/>
            <a:r>
              <a:rPr lang="en-US" sz="1000" dirty="0"/>
              <a:t>JEW2NV</a:t>
            </a:r>
          </a:p>
        </p:txBody>
      </p:sp>
      <p:sp>
        <p:nvSpPr>
          <p:cNvPr id="20" name="TextBox 19"/>
          <p:cNvSpPr txBox="1"/>
          <p:nvPr/>
        </p:nvSpPr>
        <p:spPr>
          <a:xfrm>
            <a:off x="7467600" y="2895600"/>
            <a:ext cx="838200" cy="246221"/>
          </a:xfrm>
          <a:prstGeom prst="rect">
            <a:avLst/>
          </a:prstGeom>
          <a:noFill/>
        </p:spPr>
        <p:txBody>
          <a:bodyPr wrap="square" rtlCol="0">
            <a:spAutoFit/>
          </a:bodyPr>
          <a:lstStyle/>
          <a:p>
            <a:pPr algn="ctr"/>
            <a:r>
              <a:rPr lang="en-US" sz="1000" dirty="0"/>
              <a:t>JMJ4HV</a:t>
            </a:r>
          </a:p>
        </p:txBody>
      </p:sp>
      <p:sp>
        <p:nvSpPr>
          <p:cNvPr id="21" name="TextBox 20"/>
          <p:cNvSpPr txBox="1"/>
          <p:nvPr/>
        </p:nvSpPr>
        <p:spPr>
          <a:xfrm>
            <a:off x="8610600" y="2895600"/>
            <a:ext cx="838200" cy="246221"/>
          </a:xfrm>
          <a:prstGeom prst="rect">
            <a:avLst/>
          </a:prstGeom>
          <a:noFill/>
        </p:spPr>
        <p:txBody>
          <a:bodyPr wrap="square" rtlCol="0">
            <a:spAutoFit/>
          </a:bodyPr>
          <a:lstStyle/>
          <a:p>
            <a:pPr algn="ctr"/>
            <a:r>
              <a:rPr lang="en-US" sz="1000" dirty="0"/>
              <a:t>JLB8BD</a:t>
            </a:r>
          </a:p>
        </p:txBody>
      </p:sp>
      <p:sp>
        <p:nvSpPr>
          <p:cNvPr id="22" name="TextBox 21"/>
          <p:cNvSpPr txBox="1"/>
          <p:nvPr/>
        </p:nvSpPr>
        <p:spPr>
          <a:xfrm>
            <a:off x="5257800" y="5257800"/>
            <a:ext cx="838200" cy="246221"/>
          </a:xfrm>
          <a:prstGeom prst="rect">
            <a:avLst/>
          </a:prstGeom>
          <a:noFill/>
        </p:spPr>
        <p:txBody>
          <a:bodyPr wrap="square" rtlCol="0">
            <a:spAutoFit/>
          </a:bodyPr>
          <a:lstStyle/>
          <a:p>
            <a:pPr algn="ctr"/>
            <a:r>
              <a:rPr lang="en-US" sz="1000" dirty="0"/>
              <a:t>PMU2NV</a:t>
            </a:r>
          </a:p>
        </p:txBody>
      </p:sp>
      <p:sp>
        <p:nvSpPr>
          <p:cNvPr id="23" name="TextBox 22"/>
          <p:cNvSpPr txBox="1"/>
          <p:nvPr/>
        </p:nvSpPr>
        <p:spPr>
          <a:xfrm>
            <a:off x="5867400" y="5638800"/>
            <a:ext cx="838200" cy="246221"/>
          </a:xfrm>
          <a:prstGeom prst="rect">
            <a:avLst/>
          </a:prstGeom>
          <a:noFill/>
        </p:spPr>
        <p:txBody>
          <a:bodyPr wrap="square" rtlCol="0">
            <a:spAutoFit/>
          </a:bodyPr>
          <a:lstStyle/>
          <a:p>
            <a:pPr algn="ctr"/>
            <a:r>
              <a:rPr lang="en-US" sz="1000" dirty="0"/>
              <a:t>PEW2NV</a:t>
            </a:r>
          </a:p>
        </p:txBody>
      </p:sp>
      <p:sp>
        <p:nvSpPr>
          <p:cNvPr id="24" name="TextBox 23"/>
          <p:cNvSpPr txBox="1"/>
          <p:nvPr/>
        </p:nvSpPr>
        <p:spPr>
          <a:xfrm>
            <a:off x="6477000" y="6096000"/>
            <a:ext cx="838200" cy="246221"/>
          </a:xfrm>
          <a:prstGeom prst="rect">
            <a:avLst/>
          </a:prstGeom>
          <a:noFill/>
        </p:spPr>
        <p:txBody>
          <a:bodyPr wrap="square" rtlCol="0">
            <a:spAutoFit/>
          </a:bodyPr>
          <a:lstStyle/>
          <a:p>
            <a:pPr algn="ctr"/>
            <a:r>
              <a:rPr lang="en-US" sz="1000" dirty="0"/>
              <a:t>PEJMSD</a:t>
            </a:r>
          </a:p>
        </p:txBody>
      </p:sp>
      <p:sp>
        <p:nvSpPr>
          <p:cNvPr id="25" name="TextBox 24"/>
          <p:cNvSpPr txBox="1"/>
          <p:nvPr/>
        </p:nvSpPr>
        <p:spPr>
          <a:xfrm>
            <a:off x="5181600" y="3505200"/>
            <a:ext cx="838200" cy="261610"/>
          </a:xfrm>
          <a:prstGeom prst="rect">
            <a:avLst/>
          </a:prstGeom>
          <a:noFill/>
        </p:spPr>
        <p:txBody>
          <a:bodyPr wrap="square" rtlCol="0">
            <a:spAutoFit/>
          </a:bodyPr>
          <a:lstStyle/>
          <a:p>
            <a:pPr algn="ctr"/>
            <a:r>
              <a:rPr lang="en-US" sz="1100" b="1" dirty="0">
                <a:solidFill>
                  <a:srgbClr val="002060"/>
                </a:solidFill>
              </a:rPr>
              <a:t>CARGO</a:t>
            </a:r>
          </a:p>
        </p:txBody>
      </p:sp>
      <p:sp>
        <p:nvSpPr>
          <p:cNvPr id="26" name="TextBox 25"/>
          <p:cNvSpPr txBox="1"/>
          <p:nvPr/>
        </p:nvSpPr>
        <p:spPr>
          <a:xfrm>
            <a:off x="5867400" y="3886200"/>
            <a:ext cx="838200" cy="261610"/>
          </a:xfrm>
          <a:prstGeom prst="rect">
            <a:avLst/>
          </a:prstGeom>
          <a:noFill/>
        </p:spPr>
        <p:txBody>
          <a:bodyPr wrap="square" rtlCol="0">
            <a:spAutoFit/>
          </a:bodyPr>
          <a:lstStyle/>
          <a:p>
            <a:pPr algn="ctr"/>
            <a:r>
              <a:rPr lang="en-US" sz="1100" b="1" dirty="0">
                <a:solidFill>
                  <a:srgbClr val="002060"/>
                </a:solidFill>
              </a:rPr>
              <a:t>FORMAL</a:t>
            </a:r>
          </a:p>
        </p:txBody>
      </p:sp>
      <p:sp>
        <p:nvSpPr>
          <p:cNvPr id="27" name="TextBox 26"/>
          <p:cNvSpPr txBox="1"/>
          <p:nvPr/>
        </p:nvSpPr>
        <p:spPr>
          <a:xfrm>
            <a:off x="6477000" y="4267200"/>
            <a:ext cx="838200" cy="261610"/>
          </a:xfrm>
          <a:prstGeom prst="rect">
            <a:avLst/>
          </a:prstGeom>
          <a:noFill/>
        </p:spPr>
        <p:txBody>
          <a:bodyPr wrap="square" rtlCol="0">
            <a:spAutoFit/>
          </a:bodyPr>
          <a:lstStyle/>
          <a:p>
            <a:pPr algn="ctr"/>
            <a:r>
              <a:rPr lang="en-US" sz="1100" b="1" dirty="0">
                <a:solidFill>
                  <a:srgbClr val="002060"/>
                </a:solidFill>
              </a:rPr>
              <a:t>JEANS </a:t>
            </a:r>
          </a:p>
        </p:txBody>
      </p:sp>
      <p:sp>
        <p:nvSpPr>
          <p:cNvPr id="28" name="TextBox 27"/>
          <p:cNvSpPr txBox="1"/>
          <p:nvPr/>
        </p:nvSpPr>
        <p:spPr>
          <a:xfrm>
            <a:off x="7467600" y="4648200"/>
            <a:ext cx="838200" cy="246221"/>
          </a:xfrm>
          <a:prstGeom prst="rect">
            <a:avLst/>
          </a:prstGeom>
          <a:noFill/>
        </p:spPr>
        <p:txBody>
          <a:bodyPr wrap="square" rtlCol="0">
            <a:spAutoFit/>
          </a:bodyPr>
          <a:lstStyle/>
          <a:p>
            <a:pPr algn="ctr"/>
            <a:r>
              <a:rPr lang="en-US" sz="1000" dirty="0"/>
              <a:t>CAD6OR</a:t>
            </a:r>
          </a:p>
        </p:txBody>
      </p:sp>
      <p:sp>
        <p:nvSpPr>
          <p:cNvPr id="29" name="TextBox 28"/>
          <p:cNvSpPr txBox="1"/>
          <p:nvPr/>
        </p:nvSpPr>
        <p:spPr>
          <a:xfrm>
            <a:off x="8153400" y="4648200"/>
            <a:ext cx="838200" cy="353943"/>
          </a:xfrm>
          <a:prstGeom prst="rect">
            <a:avLst/>
          </a:prstGeom>
          <a:noFill/>
        </p:spPr>
        <p:txBody>
          <a:bodyPr wrap="square" rtlCol="0">
            <a:spAutoFit/>
          </a:bodyPr>
          <a:lstStyle/>
          <a:p>
            <a:pPr algn="ctr"/>
            <a:r>
              <a:rPr lang="en-US" sz="1000" dirty="0"/>
              <a:t>CED2NV</a:t>
            </a:r>
          </a:p>
          <a:p>
            <a:pPr algn="ctr"/>
            <a:r>
              <a:rPr lang="en-US" sz="700" dirty="0"/>
              <a:t>NORDIC STRIPE</a:t>
            </a:r>
          </a:p>
        </p:txBody>
      </p:sp>
      <p:sp>
        <p:nvSpPr>
          <p:cNvPr id="30" name="TextBox 29"/>
          <p:cNvSpPr txBox="1"/>
          <p:nvPr/>
        </p:nvSpPr>
        <p:spPr>
          <a:xfrm>
            <a:off x="8763000" y="4648200"/>
            <a:ext cx="838200" cy="353943"/>
          </a:xfrm>
          <a:prstGeom prst="rect">
            <a:avLst/>
          </a:prstGeom>
          <a:noFill/>
        </p:spPr>
        <p:txBody>
          <a:bodyPr wrap="square" rtlCol="0">
            <a:spAutoFit/>
          </a:bodyPr>
          <a:lstStyle/>
          <a:p>
            <a:pPr algn="ctr"/>
            <a:r>
              <a:rPr lang="en-US" sz="1000" dirty="0"/>
              <a:t>CED2NV</a:t>
            </a:r>
          </a:p>
          <a:p>
            <a:pPr algn="ctr"/>
            <a:r>
              <a:rPr lang="en-US" sz="700" dirty="0"/>
              <a:t>D35 STRIPE</a:t>
            </a:r>
          </a:p>
        </p:txBody>
      </p:sp>
      <p:sp>
        <p:nvSpPr>
          <p:cNvPr id="31" name="TextBox 30"/>
          <p:cNvSpPr txBox="1"/>
          <p:nvPr/>
        </p:nvSpPr>
        <p:spPr>
          <a:xfrm>
            <a:off x="7467600" y="6096000"/>
            <a:ext cx="838200" cy="246221"/>
          </a:xfrm>
          <a:prstGeom prst="rect">
            <a:avLst/>
          </a:prstGeom>
          <a:noFill/>
        </p:spPr>
        <p:txBody>
          <a:bodyPr wrap="square" rtlCol="0">
            <a:spAutoFit/>
          </a:bodyPr>
          <a:lstStyle/>
          <a:p>
            <a:pPr algn="ctr"/>
            <a:r>
              <a:rPr lang="en-US" sz="1000" dirty="0"/>
              <a:t>CLD4NV</a:t>
            </a:r>
          </a:p>
        </p:txBody>
      </p:sp>
      <p:sp>
        <p:nvSpPr>
          <p:cNvPr id="32" name="TextBox 31"/>
          <p:cNvSpPr txBox="1"/>
          <p:nvPr/>
        </p:nvSpPr>
        <p:spPr>
          <a:xfrm>
            <a:off x="8153400" y="6096000"/>
            <a:ext cx="838200" cy="246221"/>
          </a:xfrm>
          <a:prstGeom prst="rect">
            <a:avLst/>
          </a:prstGeom>
          <a:noFill/>
        </p:spPr>
        <p:txBody>
          <a:bodyPr wrap="square" rtlCol="0">
            <a:spAutoFit/>
          </a:bodyPr>
          <a:lstStyle/>
          <a:p>
            <a:pPr algn="ctr"/>
            <a:r>
              <a:rPr lang="en-US" sz="1000" dirty="0"/>
              <a:t>CLD6GY</a:t>
            </a:r>
          </a:p>
        </p:txBody>
      </p:sp>
      <p:sp>
        <p:nvSpPr>
          <p:cNvPr id="33" name="TextBox 32"/>
          <p:cNvSpPr txBox="1"/>
          <p:nvPr/>
        </p:nvSpPr>
        <p:spPr>
          <a:xfrm>
            <a:off x="8763000" y="6096000"/>
            <a:ext cx="838200" cy="246221"/>
          </a:xfrm>
          <a:prstGeom prst="rect">
            <a:avLst/>
          </a:prstGeom>
          <a:noFill/>
        </p:spPr>
        <p:txBody>
          <a:bodyPr wrap="square" rtlCol="0">
            <a:spAutoFit/>
          </a:bodyPr>
          <a:lstStyle/>
          <a:p>
            <a:pPr algn="ctr"/>
            <a:r>
              <a:rPr lang="en-US" sz="1000" dirty="0"/>
              <a:t>CLD6RD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CGEN.jpg"/>
          <p:cNvPicPr>
            <a:picLocks noChangeAspect="1"/>
          </p:cNvPicPr>
          <p:nvPr/>
        </p:nvPicPr>
        <p:blipFill>
          <a:blip r:embed="rId2"/>
          <a:stretch>
            <a:fillRect/>
          </a:stretch>
        </p:blipFill>
        <p:spPr>
          <a:xfrm>
            <a:off x="0" y="0"/>
            <a:ext cx="9906000" cy="6858000"/>
          </a:xfrm>
          <a:prstGeom prst="rect">
            <a:avLst/>
          </a:prstGeom>
        </p:spPr>
      </p:pic>
      <p:sp>
        <p:nvSpPr>
          <p:cNvPr id="5" name="Rectangle 4"/>
          <p:cNvSpPr/>
          <p:nvPr/>
        </p:nvSpPr>
        <p:spPr>
          <a:xfrm>
            <a:off x="3124200" y="4191000"/>
            <a:ext cx="990600" cy="152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900" dirty="0">
                <a:solidFill>
                  <a:schemeClr val="bg2"/>
                </a:solidFill>
              </a:rPr>
              <a:t>Released Heat</a:t>
            </a:r>
          </a:p>
        </p:txBody>
      </p:sp>
      <p:sp>
        <p:nvSpPr>
          <p:cNvPr id="6" name="Rectangle 5"/>
          <p:cNvSpPr/>
          <p:nvPr/>
        </p:nvSpPr>
        <p:spPr>
          <a:xfrm>
            <a:off x="3124200" y="4572000"/>
            <a:ext cx="990600" cy="2286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r"/>
            <a:r>
              <a:rPr lang="en-US" sz="900" dirty="0">
                <a:solidFill>
                  <a:schemeClr val="bg2"/>
                </a:solidFill>
              </a:rPr>
              <a:t>Evaporative cooling</a:t>
            </a:r>
          </a:p>
        </p:txBody>
      </p:sp>
      <p:sp>
        <p:nvSpPr>
          <p:cNvPr id="7" name="Rectangle 6"/>
          <p:cNvSpPr/>
          <p:nvPr/>
        </p:nvSpPr>
        <p:spPr>
          <a:xfrm>
            <a:off x="3124200" y="4876800"/>
            <a:ext cx="990600" cy="152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r"/>
            <a:r>
              <a:rPr lang="en-US" sz="900" dirty="0">
                <a:solidFill>
                  <a:schemeClr val="bg2"/>
                </a:solidFill>
              </a:rPr>
              <a:t>TECGEN fabric</a:t>
            </a:r>
          </a:p>
        </p:txBody>
      </p:sp>
      <p:sp>
        <p:nvSpPr>
          <p:cNvPr id="8" name="Rectangle 7"/>
          <p:cNvSpPr/>
          <p:nvPr/>
        </p:nvSpPr>
        <p:spPr>
          <a:xfrm>
            <a:off x="3124200" y="5257800"/>
            <a:ext cx="990600" cy="152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r"/>
            <a:r>
              <a:rPr lang="en-US" sz="900" dirty="0">
                <a:solidFill>
                  <a:schemeClr val="bg2"/>
                </a:solidFill>
              </a:rPr>
              <a:t>Retained Heat</a:t>
            </a:r>
          </a:p>
        </p:txBody>
      </p:sp>
      <p:sp>
        <p:nvSpPr>
          <p:cNvPr id="9" name="Rectangle 8"/>
          <p:cNvSpPr/>
          <p:nvPr/>
        </p:nvSpPr>
        <p:spPr>
          <a:xfrm>
            <a:off x="3124200" y="5715000"/>
            <a:ext cx="990600" cy="152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r"/>
            <a:r>
              <a:rPr lang="en-US" sz="900" dirty="0">
                <a:solidFill>
                  <a:schemeClr val="bg2"/>
                </a:solidFill>
              </a:rPr>
              <a:t>Body Heat</a:t>
            </a:r>
          </a:p>
        </p:txBody>
      </p:sp>
      <p:sp>
        <p:nvSpPr>
          <p:cNvPr id="10" name="TextBox 9"/>
          <p:cNvSpPr txBox="1"/>
          <p:nvPr/>
        </p:nvSpPr>
        <p:spPr>
          <a:xfrm>
            <a:off x="381000" y="3429000"/>
            <a:ext cx="4267200" cy="584775"/>
          </a:xfrm>
          <a:prstGeom prst="rect">
            <a:avLst/>
          </a:prstGeom>
          <a:noFill/>
        </p:spPr>
        <p:txBody>
          <a:bodyPr wrap="square" rtlCol="0">
            <a:spAutoFit/>
          </a:bodyPr>
          <a:lstStyle/>
          <a:p>
            <a:pPr algn="ctr"/>
            <a:r>
              <a:rPr lang="en-US" sz="1600" b="1" dirty="0"/>
              <a:t>TECGEN® FIBER HELPS PROTECT YOU FROM RADIANT HEAT AND HEAT EXHAUSTION.</a:t>
            </a:r>
          </a:p>
        </p:txBody>
      </p:sp>
      <p:sp>
        <p:nvSpPr>
          <p:cNvPr id="11" name="TextBox 10"/>
          <p:cNvSpPr txBox="1"/>
          <p:nvPr/>
        </p:nvSpPr>
        <p:spPr>
          <a:xfrm>
            <a:off x="6934200" y="457200"/>
            <a:ext cx="2743200" cy="1338828"/>
          </a:xfrm>
          <a:prstGeom prst="rect">
            <a:avLst/>
          </a:prstGeom>
          <a:noFill/>
        </p:spPr>
        <p:txBody>
          <a:bodyPr wrap="square" rtlCol="0">
            <a:spAutoFit/>
          </a:bodyPr>
          <a:lstStyle/>
          <a:p>
            <a:pPr algn="just"/>
            <a:r>
              <a:rPr lang="en-US" sz="900" dirty="0">
                <a:solidFill>
                  <a:schemeClr val="bg2"/>
                </a:solidFill>
              </a:rPr>
              <a:t>Launched in May 2010, TECGEN® SELECT Flame Resistant Garments introduced light weight, breathability, and moisture-wicking capabilities to the US market. The fabric utilizes the patented TECGEN® fiber, which has exceptional flame resistance and thermal protection. </a:t>
            </a:r>
          </a:p>
          <a:p>
            <a:pPr algn="just"/>
            <a:endParaRPr lang="en-US" sz="900" dirty="0">
              <a:solidFill>
                <a:schemeClr val="bg2"/>
              </a:solidFill>
            </a:endParaRPr>
          </a:p>
          <a:p>
            <a:pPr algn="just"/>
            <a:r>
              <a:rPr lang="en-US" sz="900" dirty="0">
                <a:solidFill>
                  <a:schemeClr val="bg2"/>
                </a:solidFill>
              </a:rPr>
              <a:t>When woven with other inherently FR fibers, TECGEN® fiber provides advanced levels of safety and comfort.</a:t>
            </a:r>
          </a:p>
        </p:txBody>
      </p:sp>
      <p:sp>
        <p:nvSpPr>
          <p:cNvPr id="12" name="TextBox 11"/>
          <p:cNvSpPr txBox="1"/>
          <p:nvPr/>
        </p:nvSpPr>
        <p:spPr>
          <a:xfrm>
            <a:off x="6934200" y="2133600"/>
            <a:ext cx="2743200" cy="1477328"/>
          </a:xfrm>
          <a:prstGeom prst="rect">
            <a:avLst/>
          </a:prstGeom>
          <a:noFill/>
        </p:spPr>
        <p:txBody>
          <a:bodyPr wrap="square" rtlCol="0">
            <a:spAutoFit/>
          </a:bodyPr>
          <a:lstStyle/>
          <a:p>
            <a:pPr algn="just"/>
            <a:r>
              <a:rPr lang="en-US" sz="900" dirty="0">
                <a:solidFill>
                  <a:schemeClr val="bg2"/>
                </a:solidFill>
              </a:rPr>
              <a:t>Flame-resistant clothing has long been considered heavy to wear which can leave the wearer uncomfortable and vulnerable to heat-related illness. </a:t>
            </a:r>
          </a:p>
          <a:p>
            <a:pPr algn="just"/>
            <a:endParaRPr lang="en-US" sz="900" dirty="0">
              <a:solidFill>
                <a:schemeClr val="bg2"/>
              </a:solidFill>
            </a:endParaRPr>
          </a:p>
          <a:p>
            <a:pPr algn="just"/>
            <a:r>
              <a:rPr lang="en-US" sz="900" dirty="0">
                <a:solidFill>
                  <a:schemeClr val="bg2"/>
                </a:solidFill>
              </a:rPr>
              <a:t>TECGEN® SELECT fabric, at 5.5 ounces per square yard, is an ideal solution to this problem. </a:t>
            </a:r>
          </a:p>
          <a:p>
            <a:pPr algn="just"/>
            <a:endParaRPr lang="en-US" sz="900" dirty="0">
              <a:solidFill>
                <a:schemeClr val="bg2"/>
              </a:solidFill>
            </a:endParaRPr>
          </a:p>
          <a:p>
            <a:pPr algn="just"/>
            <a:r>
              <a:rPr lang="en-US" sz="900" dirty="0">
                <a:solidFill>
                  <a:schemeClr val="bg2"/>
                </a:solidFill>
              </a:rPr>
              <a:t>TECGEN® SELECT fabric is over 20% lighter weight without sacrificing protection, compared to other HRC2 FR fabric.</a:t>
            </a:r>
          </a:p>
        </p:txBody>
      </p:sp>
      <p:sp>
        <p:nvSpPr>
          <p:cNvPr id="13" name="TextBox 12"/>
          <p:cNvSpPr txBox="1"/>
          <p:nvPr/>
        </p:nvSpPr>
        <p:spPr>
          <a:xfrm>
            <a:off x="7010400" y="152400"/>
            <a:ext cx="2590800" cy="276999"/>
          </a:xfrm>
          <a:prstGeom prst="rect">
            <a:avLst/>
          </a:prstGeom>
          <a:noFill/>
        </p:spPr>
        <p:txBody>
          <a:bodyPr wrap="square" rtlCol="0">
            <a:spAutoFit/>
          </a:bodyPr>
          <a:lstStyle/>
          <a:p>
            <a:pPr algn="ctr"/>
            <a:r>
              <a:rPr lang="en-US" sz="1200" b="1" dirty="0">
                <a:solidFill>
                  <a:schemeClr val="bg2"/>
                </a:solidFill>
              </a:rPr>
              <a:t>AWARD-WINNING FR TECHNOLOGY</a:t>
            </a:r>
          </a:p>
        </p:txBody>
      </p:sp>
      <p:sp>
        <p:nvSpPr>
          <p:cNvPr id="14" name="TextBox 13"/>
          <p:cNvSpPr txBox="1"/>
          <p:nvPr/>
        </p:nvSpPr>
        <p:spPr>
          <a:xfrm>
            <a:off x="7010400" y="1905000"/>
            <a:ext cx="2590800" cy="276999"/>
          </a:xfrm>
          <a:prstGeom prst="rect">
            <a:avLst/>
          </a:prstGeom>
          <a:noFill/>
        </p:spPr>
        <p:txBody>
          <a:bodyPr wrap="square" rtlCol="0">
            <a:spAutoFit/>
          </a:bodyPr>
          <a:lstStyle/>
          <a:p>
            <a:pPr algn="ctr"/>
            <a:r>
              <a:rPr lang="en-US" sz="1200" b="1" dirty="0">
                <a:solidFill>
                  <a:schemeClr val="bg2"/>
                </a:solidFill>
              </a:rPr>
              <a:t>LIGHTWEIGHT</a:t>
            </a:r>
          </a:p>
        </p:txBody>
      </p:sp>
      <p:sp>
        <p:nvSpPr>
          <p:cNvPr id="15" name="TextBox 14"/>
          <p:cNvSpPr txBox="1"/>
          <p:nvPr/>
        </p:nvSpPr>
        <p:spPr>
          <a:xfrm>
            <a:off x="5334000" y="2209800"/>
            <a:ext cx="914400" cy="246221"/>
          </a:xfrm>
          <a:prstGeom prst="rect">
            <a:avLst/>
          </a:prstGeom>
          <a:noFill/>
        </p:spPr>
        <p:txBody>
          <a:bodyPr wrap="square" rtlCol="0">
            <a:spAutoFit/>
          </a:bodyPr>
          <a:lstStyle/>
          <a:p>
            <a:pPr algn="ctr"/>
            <a:r>
              <a:rPr lang="en-US" sz="1000" dirty="0"/>
              <a:t>Gents Shirt</a:t>
            </a:r>
          </a:p>
        </p:txBody>
      </p:sp>
      <p:sp>
        <p:nvSpPr>
          <p:cNvPr id="16" name="TextBox 15"/>
          <p:cNvSpPr txBox="1"/>
          <p:nvPr/>
        </p:nvSpPr>
        <p:spPr>
          <a:xfrm>
            <a:off x="5334000" y="3810000"/>
            <a:ext cx="914400" cy="246221"/>
          </a:xfrm>
          <a:prstGeom prst="rect">
            <a:avLst/>
          </a:prstGeom>
          <a:noFill/>
        </p:spPr>
        <p:txBody>
          <a:bodyPr wrap="square" rtlCol="0">
            <a:spAutoFit/>
          </a:bodyPr>
          <a:lstStyle/>
          <a:p>
            <a:pPr algn="ctr"/>
            <a:r>
              <a:rPr lang="en-US" sz="1000" dirty="0"/>
              <a:t>Ladies Shirt</a:t>
            </a:r>
          </a:p>
        </p:txBody>
      </p:sp>
      <p:sp>
        <p:nvSpPr>
          <p:cNvPr id="17" name="TextBox 16"/>
          <p:cNvSpPr txBox="1"/>
          <p:nvPr/>
        </p:nvSpPr>
        <p:spPr>
          <a:xfrm>
            <a:off x="5181600" y="6477000"/>
            <a:ext cx="1066800" cy="246221"/>
          </a:xfrm>
          <a:prstGeom prst="rect">
            <a:avLst/>
          </a:prstGeom>
          <a:noFill/>
        </p:spPr>
        <p:txBody>
          <a:bodyPr wrap="square" rtlCol="0">
            <a:spAutoFit/>
          </a:bodyPr>
          <a:lstStyle/>
          <a:p>
            <a:pPr algn="ctr"/>
            <a:r>
              <a:rPr lang="en-US" sz="1000" dirty="0"/>
              <a:t>Gents Coverall</a:t>
            </a:r>
          </a:p>
        </p:txBody>
      </p:sp>
      <p:sp>
        <p:nvSpPr>
          <p:cNvPr id="18" name="TextBox 17"/>
          <p:cNvSpPr txBox="1"/>
          <p:nvPr/>
        </p:nvSpPr>
        <p:spPr>
          <a:xfrm>
            <a:off x="6781800" y="6477000"/>
            <a:ext cx="1371600" cy="246221"/>
          </a:xfrm>
          <a:prstGeom prst="rect">
            <a:avLst/>
          </a:prstGeom>
          <a:noFill/>
        </p:spPr>
        <p:txBody>
          <a:bodyPr wrap="square" rtlCol="0">
            <a:spAutoFit/>
          </a:bodyPr>
          <a:lstStyle/>
          <a:p>
            <a:pPr algn="ctr"/>
            <a:r>
              <a:rPr lang="en-US" sz="1000" dirty="0"/>
              <a:t>Gents Formal Trouser</a:t>
            </a:r>
          </a:p>
        </p:txBody>
      </p:sp>
      <p:sp>
        <p:nvSpPr>
          <p:cNvPr id="19" name="TextBox 18"/>
          <p:cNvSpPr txBox="1"/>
          <p:nvPr/>
        </p:nvSpPr>
        <p:spPr>
          <a:xfrm>
            <a:off x="8305800" y="6477000"/>
            <a:ext cx="1219200" cy="246221"/>
          </a:xfrm>
          <a:prstGeom prst="rect">
            <a:avLst/>
          </a:prstGeom>
          <a:noFill/>
        </p:spPr>
        <p:txBody>
          <a:bodyPr wrap="square" rtlCol="0">
            <a:spAutoFit/>
          </a:bodyPr>
          <a:lstStyle/>
          <a:p>
            <a:pPr algn="ctr"/>
            <a:r>
              <a:rPr lang="en-US" sz="1000" dirty="0"/>
              <a:t>Gents Denim Jeans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EVOLITE.jpg"/>
          <p:cNvPicPr>
            <a:picLocks noChangeAspect="1"/>
          </p:cNvPicPr>
          <p:nvPr/>
        </p:nvPicPr>
        <p:blipFill>
          <a:blip r:embed="rId2"/>
          <a:stretch>
            <a:fillRect/>
          </a:stretch>
        </p:blipFill>
        <p:spPr>
          <a:xfrm>
            <a:off x="0" y="0"/>
            <a:ext cx="9906000" cy="6858000"/>
          </a:xfrm>
          <a:prstGeom prst="rect">
            <a:avLst/>
          </a:prstGeom>
        </p:spPr>
      </p:pic>
      <p:sp>
        <p:nvSpPr>
          <p:cNvPr id="5" name="TextBox 4"/>
          <p:cNvSpPr txBox="1"/>
          <p:nvPr/>
        </p:nvSpPr>
        <p:spPr>
          <a:xfrm>
            <a:off x="2362200" y="1524000"/>
            <a:ext cx="2514600" cy="584775"/>
          </a:xfrm>
          <a:prstGeom prst="rect">
            <a:avLst/>
          </a:prstGeom>
          <a:noFill/>
        </p:spPr>
        <p:txBody>
          <a:bodyPr wrap="square" rtlCol="0">
            <a:spAutoFit/>
          </a:bodyPr>
          <a:lstStyle/>
          <a:p>
            <a:r>
              <a:rPr lang="en-US" sz="1600" dirty="0">
                <a:solidFill>
                  <a:srgbClr val="FF0000"/>
                </a:solidFill>
                <a:latin typeface="Eurostile Extended" pitchFamily="2" charset="0"/>
              </a:rPr>
              <a:t>AMERICAN MADE</a:t>
            </a:r>
          </a:p>
          <a:p>
            <a:r>
              <a:rPr lang="en-US" sz="1600" dirty="0">
                <a:solidFill>
                  <a:srgbClr val="0070C0"/>
                </a:solidFill>
                <a:latin typeface="Eurostile Extended" pitchFamily="2" charset="0"/>
              </a:rPr>
              <a:t>MADE YOUR WAY</a:t>
            </a:r>
          </a:p>
        </p:txBody>
      </p:sp>
      <p:sp>
        <p:nvSpPr>
          <p:cNvPr id="6" name="TextBox 5"/>
          <p:cNvSpPr txBox="1"/>
          <p:nvPr/>
        </p:nvSpPr>
        <p:spPr>
          <a:xfrm>
            <a:off x="2362200" y="2057400"/>
            <a:ext cx="2514600" cy="707886"/>
          </a:xfrm>
          <a:prstGeom prst="rect">
            <a:avLst/>
          </a:prstGeom>
          <a:noFill/>
        </p:spPr>
        <p:txBody>
          <a:bodyPr wrap="square" rtlCol="0">
            <a:spAutoFit/>
          </a:bodyPr>
          <a:lstStyle/>
          <a:p>
            <a:pPr algn="just"/>
            <a:r>
              <a:rPr lang="en-US" sz="1000" dirty="0" err="1"/>
              <a:t>ArcGuard</a:t>
            </a:r>
            <a:r>
              <a:rPr lang="en-US" sz="1000" dirty="0"/>
              <a:t>® </a:t>
            </a:r>
            <a:r>
              <a:rPr lang="en-US" sz="1000" dirty="0" err="1"/>
              <a:t>RevoLiteTM</a:t>
            </a:r>
            <a:r>
              <a:rPr lang="en-US" sz="1000" dirty="0"/>
              <a:t> is remarkably light weight and equally durable. Designed to be worn over daily wear and provides superior protection for Hazard Risk Category (HRC) 4.</a:t>
            </a:r>
          </a:p>
        </p:txBody>
      </p:sp>
      <p:sp>
        <p:nvSpPr>
          <p:cNvPr id="7" name="TextBox 6"/>
          <p:cNvSpPr txBox="1"/>
          <p:nvPr/>
        </p:nvSpPr>
        <p:spPr>
          <a:xfrm>
            <a:off x="1676400" y="5181600"/>
            <a:ext cx="3276600" cy="861774"/>
          </a:xfrm>
          <a:prstGeom prst="rect">
            <a:avLst/>
          </a:prstGeom>
          <a:noFill/>
        </p:spPr>
        <p:txBody>
          <a:bodyPr wrap="square" rtlCol="0">
            <a:spAutoFit/>
          </a:bodyPr>
          <a:lstStyle/>
          <a:p>
            <a:r>
              <a:rPr lang="en-US" sz="2500" b="1" dirty="0"/>
              <a:t>EXPERIENCE THE </a:t>
            </a:r>
          </a:p>
          <a:p>
            <a:r>
              <a:rPr lang="en-US" sz="2500" dirty="0">
                <a:solidFill>
                  <a:srgbClr val="666633"/>
                </a:solidFill>
              </a:rPr>
              <a:t>REVO</a:t>
            </a:r>
            <a:r>
              <a:rPr lang="en-US" sz="2500" dirty="0">
                <a:solidFill>
                  <a:srgbClr val="336699"/>
                </a:solidFill>
              </a:rPr>
              <a:t>LITE</a:t>
            </a:r>
            <a:r>
              <a:rPr lang="en-US" sz="2500" b="1" dirty="0"/>
              <a:t> DIFFERENCE:</a:t>
            </a:r>
          </a:p>
        </p:txBody>
      </p:sp>
      <p:sp>
        <p:nvSpPr>
          <p:cNvPr id="8" name="TextBox 7"/>
          <p:cNvSpPr txBox="1"/>
          <p:nvPr/>
        </p:nvSpPr>
        <p:spPr>
          <a:xfrm>
            <a:off x="1676400" y="5943600"/>
            <a:ext cx="3200400" cy="600164"/>
          </a:xfrm>
          <a:prstGeom prst="rect">
            <a:avLst/>
          </a:prstGeom>
          <a:noFill/>
        </p:spPr>
        <p:txBody>
          <a:bodyPr wrap="square" rtlCol="0">
            <a:spAutoFit/>
          </a:bodyPr>
          <a:lstStyle/>
          <a:p>
            <a:pPr algn="just"/>
            <a:r>
              <a:rPr lang="en-US" sz="1100" dirty="0"/>
              <a:t>State-of-the-Art fabric technology that is extremely </a:t>
            </a:r>
          </a:p>
          <a:p>
            <a:pPr algn="just"/>
            <a:r>
              <a:rPr lang="en-US" sz="1100" dirty="0"/>
              <a:t>lightweight, combining the very best in both comfort </a:t>
            </a:r>
          </a:p>
          <a:p>
            <a:pPr algn="just"/>
            <a:r>
              <a:rPr lang="en-US" sz="1100" dirty="0"/>
              <a:t>and protection.</a:t>
            </a:r>
          </a:p>
        </p:txBody>
      </p:sp>
      <p:sp>
        <p:nvSpPr>
          <p:cNvPr id="9" name="TextBox 8"/>
          <p:cNvSpPr txBox="1"/>
          <p:nvPr/>
        </p:nvSpPr>
        <p:spPr>
          <a:xfrm>
            <a:off x="914400" y="4038600"/>
            <a:ext cx="1447800" cy="815608"/>
          </a:xfrm>
          <a:prstGeom prst="rect">
            <a:avLst/>
          </a:prstGeom>
          <a:noFill/>
        </p:spPr>
        <p:txBody>
          <a:bodyPr wrap="square" rtlCol="0">
            <a:spAutoFit/>
          </a:bodyPr>
          <a:lstStyle/>
          <a:p>
            <a:r>
              <a:rPr lang="en-US" sz="1900" b="1" dirty="0">
                <a:solidFill>
                  <a:schemeClr val="bg2"/>
                </a:solidFill>
                <a:latin typeface="Arial Black" pitchFamily="34" charset="0"/>
              </a:rPr>
              <a:t>50% </a:t>
            </a:r>
            <a:r>
              <a:rPr lang="en-US" sz="1400" b="1" dirty="0">
                <a:solidFill>
                  <a:schemeClr val="bg2"/>
                </a:solidFill>
              </a:rPr>
              <a:t>lighter </a:t>
            </a:r>
          </a:p>
          <a:p>
            <a:r>
              <a:rPr lang="en-US" sz="1400" b="1" dirty="0">
                <a:solidFill>
                  <a:schemeClr val="bg2"/>
                </a:solidFill>
              </a:rPr>
              <a:t>than cotton </a:t>
            </a:r>
          </a:p>
          <a:p>
            <a:r>
              <a:rPr lang="en-US" sz="1400" b="1" dirty="0">
                <a:solidFill>
                  <a:schemeClr val="bg2"/>
                </a:solidFill>
              </a:rPr>
              <a:t>based systems</a:t>
            </a:r>
          </a:p>
        </p:txBody>
      </p:sp>
      <p:sp>
        <p:nvSpPr>
          <p:cNvPr id="10" name="TextBox 9"/>
          <p:cNvSpPr txBox="1"/>
          <p:nvPr/>
        </p:nvSpPr>
        <p:spPr>
          <a:xfrm>
            <a:off x="5105400" y="1981200"/>
            <a:ext cx="2590800" cy="1169551"/>
          </a:xfrm>
          <a:prstGeom prst="rect">
            <a:avLst/>
          </a:prstGeom>
          <a:noFill/>
        </p:spPr>
        <p:txBody>
          <a:bodyPr wrap="square" rtlCol="0">
            <a:spAutoFit/>
          </a:bodyPr>
          <a:lstStyle/>
          <a:p>
            <a:r>
              <a:rPr lang="en-US" sz="1000" dirty="0"/>
              <a:t>Anti-fog </a:t>
            </a:r>
            <a:r>
              <a:rPr lang="en-US" sz="1000" dirty="0" err="1"/>
              <a:t>faceshield</a:t>
            </a:r>
            <a:r>
              <a:rPr lang="en-US" sz="1000" dirty="0"/>
              <a:t> </a:t>
            </a:r>
          </a:p>
          <a:p>
            <a:r>
              <a:rPr lang="en-US" sz="1000" dirty="0"/>
              <a:t>Visual light transmittance up to 50%, </a:t>
            </a:r>
          </a:p>
          <a:p>
            <a:r>
              <a:rPr lang="en-US" sz="1000" dirty="0"/>
              <a:t>for improved visibility</a:t>
            </a:r>
          </a:p>
          <a:p>
            <a:r>
              <a:rPr lang="en-US" sz="1000" dirty="0" err="1"/>
              <a:t>Faceshield</a:t>
            </a:r>
            <a:r>
              <a:rPr lang="en-US" sz="1000" dirty="0"/>
              <a:t> is removable &amp; replaceable</a:t>
            </a:r>
          </a:p>
          <a:p>
            <a:r>
              <a:rPr lang="en-US" sz="1000" dirty="0"/>
              <a:t>Optional </a:t>
            </a:r>
            <a:r>
              <a:rPr lang="en-US" sz="1000" dirty="0" err="1"/>
              <a:t>CrossVent</a:t>
            </a:r>
            <a:r>
              <a:rPr lang="en-US" sz="1000" dirty="0"/>
              <a:t>™ fan system available</a:t>
            </a:r>
          </a:p>
          <a:p>
            <a:r>
              <a:rPr lang="en-US" sz="1000" dirty="0"/>
              <a:t>Hood can be laundered</a:t>
            </a:r>
          </a:p>
          <a:p>
            <a:r>
              <a:rPr lang="en-US" sz="900" b="1" dirty="0" err="1"/>
              <a:t>Faceshield</a:t>
            </a:r>
            <a:r>
              <a:rPr lang="en-US" sz="900" b="1" dirty="0"/>
              <a:t> Complies With:  </a:t>
            </a:r>
            <a:r>
              <a:rPr lang="en-US" sz="1000" dirty="0"/>
              <a:t>ANSI Z87.1-2003</a:t>
            </a:r>
          </a:p>
        </p:txBody>
      </p:sp>
      <p:sp>
        <p:nvSpPr>
          <p:cNvPr id="11" name="TextBox 10"/>
          <p:cNvSpPr txBox="1"/>
          <p:nvPr/>
        </p:nvSpPr>
        <p:spPr>
          <a:xfrm>
            <a:off x="5105400" y="1676400"/>
            <a:ext cx="2514600" cy="338554"/>
          </a:xfrm>
          <a:prstGeom prst="rect">
            <a:avLst/>
          </a:prstGeom>
          <a:noFill/>
        </p:spPr>
        <p:txBody>
          <a:bodyPr wrap="square" rtlCol="0">
            <a:spAutoFit/>
          </a:bodyPr>
          <a:lstStyle/>
          <a:p>
            <a:r>
              <a:rPr lang="en-US" sz="1600" dirty="0">
                <a:solidFill>
                  <a:srgbClr val="0070C0"/>
                </a:solidFill>
                <a:latin typeface="Eurostile Extended" pitchFamily="2" charset="0"/>
              </a:rPr>
              <a:t>REVOLITE  HOOD</a:t>
            </a:r>
          </a:p>
        </p:txBody>
      </p:sp>
      <p:sp>
        <p:nvSpPr>
          <p:cNvPr id="12" name="TextBox 11"/>
          <p:cNvSpPr txBox="1"/>
          <p:nvPr/>
        </p:nvSpPr>
        <p:spPr>
          <a:xfrm>
            <a:off x="7315200" y="4953000"/>
            <a:ext cx="2514600" cy="338554"/>
          </a:xfrm>
          <a:prstGeom prst="rect">
            <a:avLst/>
          </a:prstGeom>
          <a:noFill/>
        </p:spPr>
        <p:txBody>
          <a:bodyPr wrap="square" rtlCol="0">
            <a:spAutoFit/>
          </a:bodyPr>
          <a:lstStyle/>
          <a:p>
            <a:r>
              <a:rPr lang="en-US" sz="1600" dirty="0">
                <a:solidFill>
                  <a:srgbClr val="0070C0"/>
                </a:solidFill>
                <a:latin typeface="Eurostile Extended" pitchFamily="2" charset="0"/>
              </a:rPr>
              <a:t>REVOLITE  SUIT</a:t>
            </a:r>
          </a:p>
        </p:txBody>
      </p:sp>
      <p:sp>
        <p:nvSpPr>
          <p:cNvPr id="13" name="TextBox 12"/>
          <p:cNvSpPr txBox="1"/>
          <p:nvPr/>
        </p:nvSpPr>
        <p:spPr>
          <a:xfrm>
            <a:off x="7315200" y="5334000"/>
            <a:ext cx="2209800" cy="1015663"/>
          </a:xfrm>
          <a:prstGeom prst="rect">
            <a:avLst/>
          </a:prstGeom>
          <a:noFill/>
        </p:spPr>
        <p:txBody>
          <a:bodyPr wrap="square" rtlCol="0">
            <a:spAutoFit/>
          </a:bodyPr>
          <a:lstStyle/>
          <a:p>
            <a:r>
              <a:rPr lang="en-US" sz="1000" dirty="0"/>
              <a:t>Designed with FR hook &amp; loop closures</a:t>
            </a:r>
          </a:p>
          <a:p>
            <a:r>
              <a:rPr lang="en-US" sz="1000" dirty="0"/>
              <a:t>FR knit wrists</a:t>
            </a:r>
          </a:p>
          <a:p>
            <a:r>
              <a:rPr lang="en-US" sz="1000" dirty="0"/>
              <a:t>Heavy duty suspender system</a:t>
            </a:r>
          </a:p>
          <a:p>
            <a:r>
              <a:rPr lang="en-US" sz="1000" dirty="0"/>
              <a:t>Enhanced Features Include:</a:t>
            </a:r>
          </a:p>
          <a:p>
            <a:r>
              <a:rPr lang="en-US" sz="1000" dirty="0"/>
              <a:t>Stand-up collar </a:t>
            </a:r>
          </a:p>
          <a:p>
            <a:r>
              <a:rPr lang="en-US" sz="1000" dirty="0"/>
              <a:t>Adjustable drawstring</a:t>
            </a:r>
          </a:p>
        </p:txBody>
      </p:sp>
      <p:sp>
        <p:nvSpPr>
          <p:cNvPr id="14" name="TextBox 13"/>
          <p:cNvSpPr txBox="1"/>
          <p:nvPr/>
        </p:nvSpPr>
        <p:spPr>
          <a:xfrm>
            <a:off x="2362200" y="2743200"/>
            <a:ext cx="1524000" cy="307777"/>
          </a:xfrm>
          <a:prstGeom prst="rect">
            <a:avLst/>
          </a:prstGeom>
          <a:noFill/>
        </p:spPr>
        <p:txBody>
          <a:bodyPr wrap="square" rtlCol="0">
            <a:spAutoFit/>
          </a:bodyPr>
          <a:lstStyle/>
          <a:p>
            <a:r>
              <a:rPr lang="en-US" sz="1400" dirty="0">
                <a:solidFill>
                  <a:srgbClr val="0070C0"/>
                </a:solidFill>
                <a:latin typeface="Eurostile Extended" pitchFamily="2" charset="0"/>
              </a:rPr>
              <a:t>FEATURES:</a:t>
            </a:r>
          </a:p>
        </p:txBody>
      </p:sp>
      <p:sp>
        <p:nvSpPr>
          <p:cNvPr id="16" name="TextBox 15"/>
          <p:cNvSpPr txBox="1"/>
          <p:nvPr/>
        </p:nvSpPr>
        <p:spPr>
          <a:xfrm>
            <a:off x="2362200" y="2971800"/>
            <a:ext cx="2514600" cy="754053"/>
          </a:xfrm>
          <a:prstGeom prst="rect">
            <a:avLst/>
          </a:prstGeom>
          <a:noFill/>
        </p:spPr>
        <p:txBody>
          <a:bodyPr wrap="square" rtlCol="0">
            <a:spAutoFit/>
          </a:bodyPr>
          <a:lstStyle/>
          <a:p>
            <a:pPr algn="just"/>
            <a:r>
              <a:rPr lang="en-US" sz="1000" dirty="0"/>
              <a:t>Lightweight  multi-layer tri-blend</a:t>
            </a:r>
          </a:p>
          <a:p>
            <a:pPr algn="just"/>
            <a:r>
              <a:rPr lang="en-US" sz="1300" b="1" dirty="0"/>
              <a:t>Arc Rating = 40 cal / cm2, HRC 4</a:t>
            </a:r>
          </a:p>
          <a:p>
            <a:pPr algn="just"/>
            <a:r>
              <a:rPr lang="en-US" sz="1000" dirty="0"/>
              <a:t>Inherently Flame Resistant (FR)</a:t>
            </a:r>
          </a:p>
          <a:p>
            <a:pPr algn="just"/>
            <a:r>
              <a:rPr lang="en-US" sz="1000" dirty="0"/>
              <a:t>Designed with enhanced features</a:t>
            </a:r>
          </a:p>
        </p:txBody>
      </p:sp>
      <p:sp>
        <p:nvSpPr>
          <p:cNvPr id="17" name="TextBox 16"/>
          <p:cNvSpPr txBox="1"/>
          <p:nvPr/>
        </p:nvSpPr>
        <p:spPr>
          <a:xfrm>
            <a:off x="2362200" y="3730823"/>
            <a:ext cx="2286000" cy="307777"/>
          </a:xfrm>
          <a:prstGeom prst="rect">
            <a:avLst/>
          </a:prstGeom>
          <a:noFill/>
        </p:spPr>
        <p:txBody>
          <a:bodyPr wrap="square" rtlCol="0">
            <a:spAutoFit/>
          </a:bodyPr>
          <a:lstStyle/>
          <a:p>
            <a:r>
              <a:rPr lang="en-US" sz="1400" dirty="0">
                <a:solidFill>
                  <a:srgbClr val="0070C0"/>
                </a:solidFill>
                <a:latin typeface="Eurostile Extended" pitchFamily="2" charset="0"/>
              </a:rPr>
              <a:t>COMPLIES WITH:</a:t>
            </a:r>
          </a:p>
        </p:txBody>
      </p:sp>
      <p:sp>
        <p:nvSpPr>
          <p:cNvPr id="18" name="TextBox 17"/>
          <p:cNvSpPr txBox="1"/>
          <p:nvPr/>
        </p:nvSpPr>
        <p:spPr>
          <a:xfrm>
            <a:off x="2362200" y="3970347"/>
            <a:ext cx="2514600" cy="692497"/>
          </a:xfrm>
          <a:prstGeom prst="rect">
            <a:avLst/>
          </a:prstGeom>
          <a:noFill/>
        </p:spPr>
        <p:txBody>
          <a:bodyPr wrap="square" rtlCol="0">
            <a:spAutoFit/>
          </a:bodyPr>
          <a:lstStyle/>
          <a:p>
            <a:pPr algn="just"/>
            <a:r>
              <a:rPr lang="en-US" sz="1300" dirty="0"/>
              <a:t>NFPA 70e – 2009</a:t>
            </a:r>
          </a:p>
          <a:p>
            <a:pPr algn="just"/>
            <a:r>
              <a:rPr lang="en-US" sz="1300" dirty="0"/>
              <a:t>ASTM 1506 – 10a</a:t>
            </a:r>
          </a:p>
          <a:p>
            <a:pPr algn="just"/>
            <a:r>
              <a:rPr lang="en-US" sz="1300" dirty="0"/>
              <a:t>OSHA 29 CFR 1910.269</a:t>
            </a:r>
          </a:p>
        </p:txBody>
      </p:sp>
      <p:sp>
        <p:nvSpPr>
          <p:cNvPr id="19" name="TextBox 18"/>
          <p:cNvSpPr txBox="1"/>
          <p:nvPr/>
        </p:nvSpPr>
        <p:spPr>
          <a:xfrm>
            <a:off x="8458200" y="381000"/>
            <a:ext cx="1143000" cy="830997"/>
          </a:xfrm>
          <a:prstGeom prst="rect">
            <a:avLst/>
          </a:prstGeom>
          <a:noFill/>
        </p:spPr>
        <p:txBody>
          <a:bodyPr wrap="square" rtlCol="0">
            <a:spAutoFit/>
          </a:bodyPr>
          <a:lstStyle/>
          <a:p>
            <a:pPr algn="just"/>
            <a:r>
              <a:rPr lang="en-US" sz="800" dirty="0"/>
              <a:t>STAND-UP COLLAR:</a:t>
            </a:r>
          </a:p>
          <a:p>
            <a:pPr algn="just"/>
            <a:r>
              <a:rPr lang="en-US" sz="800" dirty="0"/>
              <a:t>Offers extra protection</a:t>
            </a:r>
          </a:p>
          <a:p>
            <a:pPr algn="just"/>
            <a:r>
              <a:rPr lang="en-US" sz="800" dirty="0"/>
              <a:t>And lined with soft,</a:t>
            </a:r>
          </a:p>
          <a:p>
            <a:pPr algn="just"/>
            <a:r>
              <a:rPr lang="en-US" sz="800" dirty="0"/>
              <a:t>Antimicrobial FR lining to wick moisture and prevent neck irritation.</a:t>
            </a:r>
          </a:p>
        </p:txBody>
      </p:sp>
      <p:sp>
        <p:nvSpPr>
          <p:cNvPr id="20" name="TextBox 19"/>
          <p:cNvSpPr txBox="1"/>
          <p:nvPr/>
        </p:nvSpPr>
        <p:spPr>
          <a:xfrm>
            <a:off x="8458200" y="1548825"/>
            <a:ext cx="1143000" cy="584775"/>
          </a:xfrm>
          <a:prstGeom prst="rect">
            <a:avLst/>
          </a:prstGeom>
          <a:noFill/>
        </p:spPr>
        <p:txBody>
          <a:bodyPr wrap="square" rtlCol="0">
            <a:spAutoFit/>
          </a:bodyPr>
          <a:lstStyle/>
          <a:p>
            <a:pPr algn="just"/>
            <a:r>
              <a:rPr lang="en-US" sz="800" dirty="0"/>
              <a:t>HEAVY DUTY</a:t>
            </a:r>
          </a:p>
          <a:p>
            <a:pPr algn="just"/>
            <a:r>
              <a:rPr lang="en-US" sz="800" dirty="0"/>
              <a:t>SUSPENDER SYSTEM:</a:t>
            </a:r>
          </a:p>
          <a:p>
            <a:pPr algn="just"/>
            <a:r>
              <a:rPr lang="en-US" sz="800" dirty="0"/>
              <a:t>Quick release for easy on/of.</a:t>
            </a:r>
          </a:p>
        </p:txBody>
      </p:sp>
      <p:sp>
        <p:nvSpPr>
          <p:cNvPr id="21" name="TextBox 20"/>
          <p:cNvSpPr txBox="1"/>
          <p:nvPr/>
        </p:nvSpPr>
        <p:spPr>
          <a:xfrm>
            <a:off x="8458200" y="2590800"/>
            <a:ext cx="1143000" cy="584775"/>
          </a:xfrm>
          <a:prstGeom prst="rect">
            <a:avLst/>
          </a:prstGeom>
          <a:noFill/>
        </p:spPr>
        <p:txBody>
          <a:bodyPr wrap="square" rtlCol="0">
            <a:spAutoFit/>
          </a:bodyPr>
          <a:lstStyle/>
          <a:p>
            <a:pPr algn="just"/>
            <a:r>
              <a:rPr lang="en-US" sz="800" dirty="0"/>
              <a:t>ADJUSTABLE</a:t>
            </a:r>
          </a:p>
          <a:p>
            <a:pPr algn="just"/>
            <a:r>
              <a:rPr lang="en-US" sz="800" dirty="0"/>
              <a:t>DRAWSTRING:</a:t>
            </a:r>
          </a:p>
          <a:p>
            <a:pPr algn="just"/>
            <a:r>
              <a:rPr lang="en-US" sz="800" dirty="0"/>
              <a:t>With cord locks,</a:t>
            </a:r>
          </a:p>
          <a:p>
            <a:pPr algn="just"/>
            <a:r>
              <a:rPr lang="en-US" sz="800" dirty="0"/>
              <a:t>Provide a custom ft.</a:t>
            </a:r>
          </a:p>
        </p:txBody>
      </p:sp>
      <p:sp>
        <p:nvSpPr>
          <p:cNvPr id="22" name="TextBox 21"/>
          <p:cNvSpPr txBox="1"/>
          <p:nvPr/>
        </p:nvSpPr>
        <p:spPr>
          <a:xfrm>
            <a:off x="8458200" y="3653135"/>
            <a:ext cx="1143000" cy="461665"/>
          </a:xfrm>
          <a:prstGeom prst="rect">
            <a:avLst/>
          </a:prstGeom>
          <a:noFill/>
        </p:spPr>
        <p:txBody>
          <a:bodyPr wrap="square" rtlCol="0">
            <a:spAutoFit/>
          </a:bodyPr>
          <a:lstStyle/>
          <a:p>
            <a:pPr algn="just"/>
            <a:r>
              <a:rPr lang="en-US" sz="800" dirty="0"/>
              <a:t>FR KNIT WEISTS:</a:t>
            </a:r>
          </a:p>
          <a:p>
            <a:pPr algn="just"/>
            <a:r>
              <a:rPr lang="en-US" sz="800" dirty="0"/>
              <a:t>Provides a secure ft</a:t>
            </a:r>
          </a:p>
          <a:p>
            <a:pPr algn="just"/>
            <a:r>
              <a:rPr lang="en-US" sz="800" dirty="0"/>
              <a:t>Around the wrists.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MELLOW WALK.jpg"/>
          <p:cNvPicPr>
            <a:picLocks noChangeAspect="1"/>
          </p:cNvPicPr>
          <p:nvPr/>
        </p:nvPicPr>
        <p:blipFill>
          <a:blip r:embed="rId2"/>
          <a:stretch>
            <a:fillRect/>
          </a:stretch>
        </p:blipFill>
        <p:spPr>
          <a:xfrm>
            <a:off x="0" y="0"/>
            <a:ext cx="9906000" cy="6858000"/>
          </a:xfrm>
          <a:prstGeom prst="rect">
            <a:avLst/>
          </a:prstGeom>
        </p:spPr>
      </p:pic>
      <p:sp>
        <p:nvSpPr>
          <p:cNvPr id="14" name="Rectangle 13"/>
          <p:cNvSpPr/>
          <p:nvPr/>
        </p:nvSpPr>
        <p:spPr>
          <a:xfrm>
            <a:off x="4876800" y="3733800"/>
            <a:ext cx="3657600" cy="457200"/>
          </a:xfrm>
          <a:prstGeom prst="rect">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6553200"/>
            <a:ext cx="9906000" cy="3048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312760" y="2667000"/>
            <a:ext cx="2819400" cy="3736083"/>
          </a:xfrm>
          <a:prstGeom prst="rect">
            <a:avLst/>
          </a:prstGeom>
          <a:noFill/>
        </p:spPr>
        <p:txBody>
          <a:bodyPr wrap="square" rtlCol="0">
            <a:spAutoFit/>
          </a:bodyPr>
          <a:lstStyle/>
          <a:p>
            <a:pPr algn="just">
              <a:lnSpc>
                <a:spcPts val="1300"/>
              </a:lnSpc>
            </a:pPr>
            <a:r>
              <a:rPr lang="en-US" sz="1200" b="1" dirty="0"/>
              <a:t>Right out of the box.</a:t>
            </a:r>
          </a:p>
          <a:p>
            <a:pPr algn="just">
              <a:lnSpc>
                <a:spcPts val="1300"/>
              </a:lnSpc>
              <a:spcAft>
                <a:spcPts val="500"/>
              </a:spcAft>
            </a:pPr>
            <a:r>
              <a:rPr lang="en-US" sz="1050" dirty="0"/>
              <a:t>Customers will often say that Mellow Walk safety shoes are more comfortable than their street shoes. It’s all part of our commitment to ensuring that every pair of Mellow Walk safety shoes fits right out of the box.</a:t>
            </a:r>
          </a:p>
          <a:p>
            <a:pPr algn="just">
              <a:lnSpc>
                <a:spcPts val="1300"/>
              </a:lnSpc>
            </a:pPr>
            <a:r>
              <a:rPr lang="en-US" sz="1200" b="1" dirty="0"/>
              <a:t>Wear them on the Weekend.</a:t>
            </a:r>
          </a:p>
          <a:p>
            <a:pPr algn="just">
              <a:lnSpc>
                <a:spcPts val="1300"/>
              </a:lnSpc>
              <a:spcAft>
                <a:spcPts val="500"/>
              </a:spcAft>
            </a:pPr>
            <a:r>
              <a:rPr lang="en-US" sz="1050" dirty="0"/>
              <a:t>When a safety shoe doesn’t look or fit like an ordinary safety shoe it opens a world of possibilities. Mellow Walk’s comfort look means that customers can wear them outside of work.</a:t>
            </a:r>
          </a:p>
          <a:p>
            <a:pPr algn="just">
              <a:lnSpc>
                <a:spcPts val="1300"/>
              </a:lnSpc>
            </a:pPr>
            <a:r>
              <a:rPr lang="en-US" sz="1200" b="1" dirty="0"/>
              <a:t>Made in Canada.</a:t>
            </a:r>
          </a:p>
          <a:p>
            <a:pPr algn="just">
              <a:lnSpc>
                <a:spcPts val="1300"/>
              </a:lnSpc>
              <a:spcAft>
                <a:spcPts val="500"/>
              </a:spcAft>
            </a:pPr>
            <a:r>
              <a:rPr lang="en-US" sz="1050" dirty="0"/>
              <a:t>Mellow Walk manufactures in Canada because we believe the care we take creates better fitting safety shoes.</a:t>
            </a:r>
            <a:endParaRPr lang="en-US" sz="1050" b="1" dirty="0"/>
          </a:p>
          <a:p>
            <a:pPr algn="just">
              <a:lnSpc>
                <a:spcPts val="1300"/>
              </a:lnSpc>
            </a:pPr>
            <a:r>
              <a:rPr lang="en-US" sz="1200" b="1" dirty="0"/>
              <a:t>Yes, that’s real leather.</a:t>
            </a:r>
          </a:p>
          <a:p>
            <a:pPr algn="just">
              <a:lnSpc>
                <a:spcPts val="1300"/>
              </a:lnSpc>
            </a:pPr>
            <a:r>
              <a:rPr lang="en-US" sz="1050" dirty="0"/>
              <a:t>At Mellow Walk we don’t believe in pulling the “leather” over the customers’ eyes. All of our shoes are made with natural, breathable quality cow leather and durable moisture wicking lining.</a:t>
            </a:r>
          </a:p>
        </p:txBody>
      </p:sp>
      <p:sp>
        <p:nvSpPr>
          <p:cNvPr id="10" name="TextBox 9"/>
          <p:cNvSpPr txBox="1"/>
          <p:nvPr/>
        </p:nvSpPr>
        <p:spPr>
          <a:xfrm>
            <a:off x="5244152" y="762000"/>
            <a:ext cx="3429000" cy="400110"/>
          </a:xfrm>
          <a:prstGeom prst="rect">
            <a:avLst/>
          </a:prstGeom>
          <a:noFill/>
        </p:spPr>
        <p:txBody>
          <a:bodyPr wrap="square" rtlCol="0">
            <a:spAutoFit/>
          </a:bodyPr>
          <a:lstStyle/>
          <a:p>
            <a:r>
              <a:rPr lang="en-US" sz="1000" b="1" dirty="0"/>
              <a:t>Grade 1*  toe and plate protection with Electric Shock Resistant (ESR) sole designed to </a:t>
            </a:r>
            <a:r>
              <a:rPr lang="en-US" sz="1000" b="1" dirty="0" err="1"/>
              <a:t>witjstand</a:t>
            </a:r>
            <a:r>
              <a:rPr lang="en-US" sz="1000" b="1" dirty="0"/>
              <a:t> 18,000 volts</a:t>
            </a:r>
          </a:p>
        </p:txBody>
      </p:sp>
      <p:sp>
        <p:nvSpPr>
          <p:cNvPr id="11" name="TextBox 10"/>
          <p:cNvSpPr txBox="1"/>
          <p:nvPr/>
        </p:nvSpPr>
        <p:spPr>
          <a:xfrm>
            <a:off x="5244152" y="3755408"/>
            <a:ext cx="3429000" cy="400110"/>
          </a:xfrm>
          <a:prstGeom prst="rect">
            <a:avLst/>
          </a:prstGeom>
          <a:noFill/>
        </p:spPr>
        <p:txBody>
          <a:bodyPr wrap="square" rtlCol="0">
            <a:spAutoFit/>
          </a:bodyPr>
          <a:lstStyle/>
          <a:p>
            <a:r>
              <a:rPr lang="en-US" sz="1000" b="1" dirty="0"/>
              <a:t>Grade 1 toe protection 125 joules with Static Dissipative (ESD) sole.</a:t>
            </a:r>
          </a:p>
        </p:txBody>
      </p:sp>
      <p:sp>
        <p:nvSpPr>
          <p:cNvPr id="15" name="TextBox 14"/>
          <p:cNvSpPr txBox="1"/>
          <p:nvPr/>
        </p:nvSpPr>
        <p:spPr>
          <a:xfrm>
            <a:off x="2971800" y="152400"/>
            <a:ext cx="1981200" cy="984885"/>
          </a:xfrm>
          <a:prstGeom prst="rect">
            <a:avLst/>
          </a:prstGeom>
          <a:noFill/>
        </p:spPr>
        <p:txBody>
          <a:bodyPr wrap="square" rtlCol="0">
            <a:spAutoFit/>
          </a:bodyPr>
          <a:lstStyle/>
          <a:p>
            <a:r>
              <a:rPr lang="en-US" b="1" dirty="0">
                <a:solidFill>
                  <a:schemeClr val="bg2"/>
                </a:solidFill>
              </a:rPr>
              <a:t>     </a:t>
            </a:r>
          </a:p>
          <a:p>
            <a:r>
              <a:rPr lang="en-US" sz="4000" b="1" dirty="0">
                <a:solidFill>
                  <a:schemeClr val="bg2"/>
                </a:solidFill>
              </a:rPr>
              <a:t>Choose</a:t>
            </a:r>
          </a:p>
        </p:txBody>
      </p:sp>
      <p:sp>
        <p:nvSpPr>
          <p:cNvPr id="16" name="TextBox 15"/>
          <p:cNvSpPr txBox="1"/>
          <p:nvPr/>
        </p:nvSpPr>
        <p:spPr>
          <a:xfrm>
            <a:off x="762000" y="1051917"/>
            <a:ext cx="1447800" cy="1538883"/>
          </a:xfrm>
          <a:prstGeom prst="rect">
            <a:avLst/>
          </a:prstGeom>
          <a:noFill/>
        </p:spPr>
        <p:txBody>
          <a:bodyPr wrap="square" rtlCol="0">
            <a:spAutoFit/>
          </a:bodyPr>
          <a:lstStyle/>
          <a:p>
            <a:pPr algn="just"/>
            <a:r>
              <a:rPr lang="en-US" b="1" dirty="0"/>
              <a:t>GIVE   YOUR</a:t>
            </a:r>
          </a:p>
          <a:p>
            <a:pPr algn="just"/>
            <a:r>
              <a:rPr lang="en-US" b="1" dirty="0"/>
              <a:t>TIRED, SORE</a:t>
            </a:r>
          </a:p>
          <a:p>
            <a:pPr algn="just"/>
            <a:r>
              <a:rPr lang="en-US" sz="2400" b="1" dirty="0"/>
              <a:t>FEET THE</a:t>
            </a:r>
          </a:p>
          <a:p>
            <a:pPr algn="just"/>
            <a:r>
              <a:rPr lang="en-US" sz="3400" b="1" dirty="0"/>
              <a:t>BOOT!</a:t>
            </a:r>
          </a:p>
        </p:txBody>
      </p:sp>
      <p:sp>
        <p:nvSpPr>
          <p:cNvPr id="17" name="TextBox 16"/>
          <p:cNvSpPr txBox="1"/>
          <p:nvPr/>
        </p:nvSpPr>
        <p:spPr>
          <a:xfrm>
            <a:off x="3124200" y="2590800"/>
            <a:ext cx="1752600" cy="400110"/>
          </a:xfrm>
          <a:prstGeom prst="rect">
            <a:avLst/>
          </a:prstGeom>
          <a:noFill/>
        </p:spPr>
        <p:txBody>
          <a:bodyPr wrap="square" rtlCol="0">
            <a:spAutoFit/>
          </a:bodyPr>
          <a:lstStyle/>
          <a:p>
            <a:pPr marL="228600" indent="-228600">
              <a:buAutoNum type="arabicPeriod"/>
            </a:pPr>
            <a:r>
              <a:rPr lang="en-US" sz="1000" b="1" dirty="0"/>
              <a:t>0 break-in</a:t>
            </a:r>
          </a:p>
          <a:p>
            <a:pPr marL="228600" indent="-228600"/>
            <a:r>
              <a:rPr lang="en-US" sz="1000" dirty="0"/>
              <a:t>         Out of the box comfort.</a:t>
            </a:r>
          </a:p>
        </p:txBody>
      </p:sp>
      <p:sp>
        <p:nvSpPr>
          <p:cNvPr id="18" name="TextBox 17"/>
          <p:cNvSpPr txBox="1"/>
          <p:nvPr/>
        </p:nvSpPr>
        <p:spPr>
          <a:xfrm>
            <a:off x="3124200" y="4114800"/>
            <a:ext cx="1752600" cy="707886"/>
          </a:xfrm>
          <a:prstGeom prst="rect">
            <a:avLst/>
          </a:prstGeom>
          <a:noFill/>
        </p:spPr>
        <p:txBody>
          <a:bodyPr wrap="square" rtlCol="0">
            <a:spAutoFit/>
          </a:bodyPr>
          <a:lstStyle/>
          <a:p>
            <a:pPr marL="228600" indent="-228600"/>
            <a:r>
              <a:rPr lang="en-US" sz="1000" b="1" dirty="0"/>
              <a:t>2.     Form + Fit.</a:t>
            </a:r>
          </a:p>
          <a:p>
            <a:pPr marL="228600" indent="-228600"/>
            <a:r>
              <a:rPr lang="en-US" sz="1000" dirty="0"/>
              <a:t>         Comfort Ortho shoe lasts engineered to support all-day wear.</a:t>
            </a:r>
          </a:p>
        </p:txBody>
      </p:sp>
      <p:sp>
        <p:nvSpPr>
          <p:cNvPr id="19" name="TextBox 18"/>
          <p:cNvSpPr txBox="1"/>
          <p:nvPr/>
        </p:nvSpPr>
        <p:spPr>
          <a:xfrm>
            <a:off x="3200400" y="5791200"/>
            <a:ext cx="1828800" cy="553998"/>
          </a:xfrm>
          <a:prstGeom prst="rect">
            <a:avLst/>
          </a:prstGeom>
          <a:noFill/>
        </p:spPr>
        <p:txBody>
          <a:bodyPr wrap="square" rtlCol="0">
            <a:spAutoFit/>
          </a:bodyPr>
          <a:lstStyle/>
          <a:p>
            <a:pPr marL="228600" indent="-228600"/>
            <a:r>
              <a:rPr lang="en-US" sz="1000" b="1" dirty="0"/>
              <a:t>3.     Triple Cushioning.</a:t>
            </a:r>
          </a:p>
          <a:p>
            <a:pPr marL="228600" indent="-228600"/>
            <a:r>
              <a:rPr lang="en-US" sz="1000" dirty="0"/>
              <a:t>         Integrated 3 year comfort</a:t>
            </a:r>
          </a:p>
          <a:p>
            <a:pPr marL="228600" indent="-228600"/>
            <a:r>
              <a:rPr lang="en-US" sz="1000" dirty="0"/>
              <a:t>         built in to every shoe.</a:t>
            </a:r>
          </a:p>
        </p:txBody>
      </p:sp>
      <p:sp>
        <p:nvSpPr>
          <p:cNvPr id="20" name="TextBox 19"/>
          <p:cNvSpPr txBox="1"/>
          <p:nvPr/>
        </p:nvSpPr>
        <p:spPr>
          <a:xfrm>
            <a:off x="5486400" y="2314545"/>
            <a:ext cx="1066800" cy="200055"/>
          </a:xfrm>
          <a:prstGeom prst="rect">
            <a:avLst/>
          </a:prstGeom>
          <a:noFill/>
        </p:spPr>
        <p:txBody>
          <a:bodyPr wrap="square" rtlCol="0">
            <a:spAutoFit/>
          </a:bodyPr>
          <a:lstStyle/>
          <a:p>
            <a:r>
              <a:rPr lang="en-US" sz="700" dirty="0"/>
              <a:t>Men’s  Comfort Lace-Up</a:t>
            </a:r>
          </a:p>
        </p:txBody>
      </p:sp>
      <p:sp>
        <p:nvSpPr>
          <p:cNvPr id="22" name="TextBox 21"/>
          <p:cNvSpPr txBox="1"/>
          <p:nvPr/>
        </p:nvSpPr>
        <p:spPr>
          <a:xfrm>
            <a:off x="7010400" y="2314545"/>
            <a:ext cx="1066800" cy="200055"/>
          </a:xfrm>
          <a:prstGeom prst="rect">
            <a:avLst/>
          </a:prstGeom>
          <a:noFill/>
        </p:spPr>
        <p:txBody>
          <a:bodyPr wrap="square" rtlCol="0">
            <a:spAutoFit/>
          </a:bodyPr>
          <a:lstStyle/>
          <a:p>
            <a:r>
              <a:rPr lang="en-US" sz="700" dirty="0"/>
              <a:t>Men’s  Dress Slip-On</a:t>
            </a:r>
          </a:p>
        </p:txBody>
      </p:sp>
      <p:sp>
        <p:nvSpPr>
          <p:cNvPr id="23" name="TextBox 22"/>
          <p:cNvSpPr txBox="1"/>
          <p:nvPr/>
        </p:nvSpPr>
        <p:spPr>
          <a:xfrm>
            <a:off x="8534400" y="2314545"/>
            <a:ext cx="1066800" cy="200055"/>
          </a:xfrm>
          <a:prstGeom prst="rect">
            <a:avLst/>
          </a:prstGeom>
          <a:noFill/>
        </p:spPr>
        <p:txBody>
          <a:bodyPr wrap="square" rtlCol="0">
            <a:spAutoFit/>
          </a:bodyPr>
          <a:lstStyle/>
          <a:p>
            <a:r>
              <a:rPr lang="en-US" sz="700" dirty="0"/>
              <a:t>Men’s Ankle Boot</a:t>
            </a:r>
          </a:p>
        </p:txBody>
      </p:sp>
      <p:sp>
        <p:nvSpPr>
          <p:cNvPr id="24" name="TextBox 23"/>
          <p:cNvSpPr txBox="1"/>
          <p:nvPr/>
        </p:nvSpPr>
        <p:spPr>
          <a:xfrm>
            <a:off x="5486400" y="3429000"/>
            <a:ext cx="1066800" cy="200055"/>
          </a:xfrm>
          <a:prstGeom prst="rect">
            <a:avLst/>
          </a:prstGeom>
          <a:noFill/>
        </p:spPr>
        <p:txBody>
          <a:bodyPr wrap="square" rtlCol="0">
            <a:spAutoFit/>
          </a:bodyPr>
          <a:lstStyle/>
          <a:p>
            <a:r>
              <a:rPr lang="en-US" sz="700" dirty="0"/>
              <a:t>Men’s Dress Brogue</a:t>
            </a:r>
          </a:p>
        </p:txBody>
      </p:sp>
      <p:sp>
        <p:nvSpPr>
          <p:cNvPr id="25" name="TextBox 24"/>
          <p:cNvSpPr txBox="1"/>
          <p:nvPr/>
        </p:nvSpPr>
        <p:spPr>
          <a:xfrm>
            <a:off x="7010400" y="3429000"/>
            <a:ext cx="1143000" cy="200055"/>
          </a:xfrm>
          <a:prstGeom prst="rect">
            <a:avLst/>
          </a:prstGeom>
          <a:noFill/>
        </p:spPr>
        <p:txBody>
          <a:bodyPr wrap="square" rtlCol="0">
            <a:spAutoFit/>
          </a:bodyPr>
          <a:lstStyle/>
          <a:p>
            <a:r>
              <a:rPr lang="en-US" sz="700" dirty="0"/>
              <a:t>Men’s Metal-Free Slip-On</a:t>
            </a:r>
          </a:p>
        </p:txBody>
      </p:sp>
      <p:sp>
        <p:nvSpPr>
          <p:cNvPr id="26" name="TextBox 25"/>
          <p:cNvSpPr txBox="1"/>
          <p:nvPr/>
        </p:nvSpPr>
        <p:spPr>
          <a:xfrm>
            <a:off x="8534400" y="3429000"/>
            <a:ext cx="1143000" cy="200055"/>
          </a:xfrm>
          <a:prstGeom prst="rect">
            <a:avLst/>
          </a:prstGeom>
          <a:noFill/>
        </p:spPr>
        <p:txBody>
          <a:bodyPr wrap="square" rtlCol="0">
            <a:spAutoFit/>
          </a:bodyPr>
          <a:lstStyle/>
          <a:p>
            <a:r>
              <a:rPr lang="en-US" sz="700" dirty="0"/>
              <a:t>Women’s Slip-On</a:t>
            </a:r>
          </a:p>
        </p:txBody>
      </p:sp>
      <p:sp>
        <p:nvSpPr>
          <p:cNvPr id="27" name="TextBox 26"/>
          <p:cNvSpPr txBox="1"/>
          <p:nvPr/>
        </p:nvSpPr>
        <p:spPr>
          <a:xfrm>
            <a:off x="5486400" y="5286345"/>
            <a:ext cx="1066800" cy="200055"/>
          </a:xfrm>
          <a:prstGeom prst="rect">
            <a:avLst/>
          </a:prstGeom>
          <a:noFill/>
        </p:spPr>
        <p:txBody>
          <a:bodyPr wrap="square" rtlCol="0">
            <a:spAutoFit/>
          </a:bodyPr>
          <a:lstStyle/>
          <a:p>
            <a:r>
              <a:rPr lang="en-US" sz="700" dirty="0"/>
              <a:t>Men’s Ankle Boot</a:t>
            </a:r>
          </a:p>
        </p:txBody>
      </p:sp>
      <p:sp>
        <p:nvSpPr>
          <p:cNvPr id="28" name="TextBox 27"/>
          <p:cNvSpPr txBox="1"/>
          <p:nvPr/>
        </p:nvSpPr>
        <p:spPr>
          <a:xfrm>
            <a:off x="6934200" y="5286345"/>
            <a:ext cx="1066800" cy="200055"/>
          </a:xfrm>
          <a:prstGeom prst="rect">
            <a:avLst/>
          </a:prstGeom>
          <a:noFill/>
        </p:spPr>
        <p:txBody>
          <a:bodyPr wrap="square" rtlCol="0">
            <a:spAutoFit/>
          </a:bodyPr>
          <a:lstStyle/>
          <a:p>
            <a:r>
              <a:rPr lang="en-US" sz="700" dirty="0"/>
              <a:t>Men’s Casual Lace-Up</a:t>
            </a:r>
          </a:p>
        </p:txBody>
      </p:sp>
      <p:sp>
        <p:nvSpPr>
          <p:cNvPr id="29" name="TextBox 28"/>
          <p:cNvSpPr txBox="1"/>
          <p:nvPr/>
        </p:nvSpPr>
        <p:spPr>
          <a:xfrm>
            <a:off x="8534400" y="5286345"/>
            <a:ext cx="1143000" cy="200055"/>
          </a:xfrm>
          <a:prstGeom prst="rect">
            <a:avLst/>
          </a:prstGeom>
          <a:noFill/>
        </p:spPr>
        <p:txBody>
          <a:bodyPr wrap="square" rtlCol="0">
            <a:spAutoFit/>
          </a:bodyPr>
          <a:lstStyle/>
          <a:p>
            <a:r>
              <a:rPr lang="en-US" sz="700" dirty="0"/>
              <a:t>Women’s Sneaker</a:t>
            </a:r>
          </a:p>
        </p:txBody>
      </p:sp>
      <p:sp>
        <p:nvSpPr>
          <p:cNvPr id="30" name="TextBox 29"/>
          <p:cNvSpPr txBox="1"/>
          <p:nvPr/>
        </p:nvSpPr>
        <p:spPr>
          <a:xfrm>
            <a:off x="5562600" y="6353145"/>
            <a:ext cx="1143000" cy="200055"/>
          </a:xfrm>
          <a:prstGeom prst="rect">
            <a:avLst/>
          </a:prstGeom>
          <a:noFill/>
        </p:spPr>
        <p:txBody>
          <a:bodyPr wrap="square" rtlCol="0">
            <a:spAutoFit/>
          </a:bodyPr>
          <a:lstStyle/>
          <a:p>
            <a:r>
              <a:rPr lang="en-US" sz="700" dirty="0"/>
              <a:t>Women’s Slip-On</a:t>
            </a:r>
          </a:p>
        </p:txBody>
      </p:sp>
      <p:sp>
        <p:nvSpPr>
          <p:cNvPr id="31" name="TextBox 30"/>
          <p:cNvSpPr txBox="1"/>
          <p:nvPr/>
        </p:nvSpPr>
        <p:spPr>
          <a:xfrm>
            <a:off x="7162800" y="6353145"/>
            <a:ext cx="1143000" cy="200055"/>
          </a:xfrm>
          <a:prstGeom prst="rect">
            <a:avLst/>
          </a:prstGeom>
          <a:noFill/>
        </p:spPr>
        <p:txBody>
          <a:bodyPr wrap="square" rtlCol="0">
            <a:spAutoFit/>
          </a:bodyPr>
          <a:lstStyle/>
          <a:p>
            <a:r>
              <a:rPr lang="en-US" sz="700" dirty="0"/>
              <a:t>Men’s Slip-On</a:t>
            </a:r>
          </a:p>
        </p:txBody>
      </p:sp>
      <p:sp>
        <p:nvSpPr>
          <p:cNvPr id="32" name="TextBox 31"/>
          <p:cNvSpPr txBox="1"/>
          <p:nvPr/>
        </p:nvSpPr>
        <p:spPr>
          <a:xfrm>
            <a:off x="3200400" y="228600"/>
            <a:ext cx="1600200" cy="461665"/>
          </a:xfrm>
          <a:prstGeom prst="rect">
            <a:avLst/>
          </a:prstGeom>
          <a:noFill/>
        </p:spPr>
        <p:txBody>
          <a:bodyPr wrap="square" rtlCol="0">
            <a:spAutoFit/>
          </a:bodyPr>
          <a:lstStyle/>
          <a:p>
            <a:r>
              <a:rPr lang="en-US" sz="2400" b="1" dirty="0">
                <a:solidFill>
                  <a:schemeClr val="bg2"/>
                </a:solidFill>
              </a:rPr>
              <a:t>Why</a:t>
            </a:r>
            <a:endParaRPr lang="en-US" sz="2400" dirty="0"/>
          </a:p>
        </p:txBody>
      </p:sp>
      <p:sp>
        <p:nvSpPr>
          <p:cNvPr id="33" name="TextBox 32"/>
          <p:cNvSpPr txBox="1"/>
          <p:nvPr/>
        </p:nvSpPr>
        <p:spPr>
          <a:xfrm>
            <a:off x="3124200" y="838200"/>
            <a:ext cx="1905000" cy="707886"/>
          </a:xfrm>
          <a:prstGeom prst="rect">
            <a:avLst/>
          </a:prstGeom>
          <a:noFill/>
        </p:spPr>
        <p:txBody>
          <a:bodyPr wrap="square" rtlCol="0">
            <a:spAutoFit/>
          </a:bodyPr>
          <a:lstStyle/>
          <a:p>
            <a:r>
              <a:rPr lang="en-US" sz="2200" b="1" dirty="0">
                <a:solidFill>
                  <a:schemeClr val="bg2"/>
                </a:solidFill>
              </a:rPr>
              <a:t>Mellow Walk?</a:t>
            </a:r>
          </a:p>
          <a:p>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LECTRIC SAFETY TOOLS.jpg"/>
          <p:cNvPicPr>
            <a:picLocks noChangeAspect="1"/>
          </p:cNvPicPr>
          <p:nvPr/>
        </p:nvPicPr>
        <p:blipFill>
          <a:blip r:embed="rId2"/>
          <a:stretch>
            <a:fillRect/>
          </a:stretch>
        </p:blipFill>
        <p:spPr>
          <a:xfrm>
            <a:off x="0" y="0"/>
            <a:ext cx="9906000" cy="6858000"/>
          </a:xfrm>
          <a:prstGeom prst="rect">
            <a:avLst/>
          </a:prstGeom>
        </p:spPr>
      </p:pic>
      <p:sp>
        <p:nvSpPr>
          <p:cNvPr id="5" name="TextBox 4"/>
          <p:cNvSpPr txBox="1"/>
          <p:nvPr/>
        </p:nvSpPr>
        <p:spPr>
          <a:xfrm>
            <a:off x="762000" y="457200"/>
            <a:ext cx="3505200" cy="769441"/>
          </a:xfrm>
          <a:prstGeom prst="rect">
            <a:avLst/>
          </a:prstGeom>
          <a:noFill/>
        </p:spPr>
        <p:txBody>
          <a:bodyPr wrap="square" rtlCol="0">
            <a:spAutoFit/>
          </a:bodyPr>
          <a:lstStyle/>
          <a:p>
            <a:pPr algn="ctr"/>
            <a:r>
              <a:rPr lang="en-US" sz="2200" b="1" dirty="0">
                <a:solidFill>
                  <a:schemeClr val="bg2"/>
                </a:solidFill>
              </a:rPr>
              <a:t>ELECTRICAL SAFETY </a:t>
            </a:r>
          </a:p>
          <a:p>
            <a:pPr algn="ctr"/>
            <a:r>
              <a:rPr lang="en-US" sz="2200" b="1" dirty="0">
                <a:solidFill>
                  <a:schemeClr val="bg2"/>
                </a:solidFill>
              </a:rPr>
              <a:t>EQUIPMENT &amp; ACCESSORIES</a:t>
            </a:r>
          </a:p>
        </p:txBody>
      </p:sp>
      <p:sp>
        <p:nvSpPr>
          <p:cNvPr id="6" name="TextBox 5"/>
          <p:cNvSpPr txBox="1"/>
          <p:nvPr/>
        </p:nvSpPr>
        <p:spPr>
          <a:xfrm>
            <a:off x="457200" y="1371600"/>
            <a:ext cx="4114800" cy="1631216"/>
          </a:xfrm>
          <a:prstGeom prst="rect">
            <a:avLst/>
          </a:prstGeom>
          <a:noFill/>
        </p:spPr>
        <p:txBody>
          <a:bodyPr wrap="square" rtlCol="0">
            <a:spAutoFit/>
          </a:bodyPr>
          <a:lstStyle/>
          <a:p>
            <a:pPr algn="just"/>
            <a:r>
              <a:rPr lang="en-US" sz="1000" dirty="0"/>
              <a:t>Live line working requires certified equipment robust enough to handle regular use whilst maintaining integrity &amp; accuracy.</a:t>
            </a:r>
          </a:p>
          <a:p>
            <a:pPr algn="just"/>
            <a:endParaRPr lang="en-US" sz="1000" dirty="0"/>
          </a:p>
          <a:p>
            <a:pPr algn="just"/>
            <a:r>
              <a:rPr lang="en-US" sz="1000" dirty="0"/>
              <a:t>Equipment and accessories are certified and traceable to latest EN &amp; ASTM standards.</a:t>
            </a:r>
          </a:p>
          <a:p>
            <a:pPr algn="just"/>
            <a:endParaRPr lang="en-US" sz="1000" dirty="0"/>
          </a:p>
          <a:p>
            <a:pPr algn="just"/>
            <a:r>
              <a:rPr lang="en-US" sz="1000" dirty="0"/>
              <a:t>Our offering includes Contact Voltage Detectors in several ranges from             3 - 420KV as well as Non Contact detectors, Insulating sticks, </a:t>
            </a:r>
            <a:r>
              <a:rPr lang="en-US" sz="1000" dirty="0" err="1"/>
              <a:t>Earthing</a:t>
            </a:r>
            <a:r>
              <a:rPr lang="en-US" sz="1000" dirty="0"/>
              <a:t> &amp; Short Circuiting equipment manufactured and certified by leading international agencies.</a:t>
            </a:r>
          </a:p>
        </p:txBody>
      </p:sp>
      <p:sp>
        <p:nvSpPr>
          <p:cNvPr id="7" name="TextBox 6"/>
          <p:cNvSpPr txBox="1"/>
          <p:nvPr/>
        </p:nvSpPr>
        <p:spPr>
          <a:xfrm>
            <a:off x="228600" y="3200400"/>
            <a:ext cx="1752600" cy="246221"/>
          </a:xfrm>
          <a:prstGeom prst="rect">
            <a:avLst/>
          </a:prstGeom>
          <a:noFill/>
        </p:spPr>
        <p:txBody>
          <a:bodyPr wrap="square" rtlCol="0">
            <a:spAutoFit/>
          </a:bodyPr>
          <a:lstStyle/>
          <a:p>
            <a:r>
              <a:rPr lang="it-IT" sz="1000" dirty="0"/>
              <a:t>CEI IEC 61243-1 Ed.2 2003-10</a:t>
            </a:r>
            <a:endParaRPr lang="en-US" sz="1000" dirty="0"/>
          </a:p>
        </p:txBody>
      </p:sp>
      <p:sp>
        <p:nvSpPr>
          <p:cNvPr id="8" name="TextBox 7"/>
          <p:cNvSpPr txBox="1"/>
          <p:nvPr/>
        </p:nvSpPr>
        <p:spPr>
          <a:xfrm>
            <a:off x="228600" y="4800600"/>
            <a:ext cx="1752600" cy="384721"/>
          </a:xfrm>
          <a:prstGeom prst="rect">
            <a:avLst/>
          </a:prstGeom>
          <a:noFill/>
        </p:spPr>
        <p:txBody>
          <a:bodyPr wrap="square" rtlCol="0">
            <a:spAutoFit/>
          </a:bodyPr>
          <a:lstStyle/>
          <a:p>
            <a:pPr algn="ctr"/>
            <a:r>
              <a:rPr lang="en-US" sz="900" b="1" dirty="0"/>
              <a:t>CONTACT VOLTAGE DETECTORS</a:t>
            </a:r>
          </a:p>
          <a:p>
            <a:pPr algn="ctr"/>
            <a:r>
              <a:rPr lang="en-US" sz="1000" dirty="0"/>
              <a:t>with audible &amp; visual alarm</a:t>
            </a:r>
          </a:p>
        </p:txBody>
      </p:sp>
      <p:sp>
        <p:nvSpPr>
          <p:cNvPr id="9" name="TextBox 8"/>
          <p:cNvSpPr txBox="1"/>
          <p:nvPr/>
        </p:nvSpPr>
        <p:spPr>
          <a:xfrm>
            <a:off x="381000" y="5118556"/>
            <a:ext cx="1371600" cy="215444"/>
          </a:xfrm>
          <a:prstGeom prst="rect">
            <a:avLst/>
          </a:prstGeom>
          <a:noFill/>
        </p:spPr>
        <p:txBody>
          <a:bodyPr wrap="square" rtlCol="0">
            <a:spAutoFit/>
          </a:bodyPr>
          <a:lstStyle/>
          <a:p>
            <a:pPr algn="ctr"/>
            <a:r>
              <a:rPr lang="en-US" sz="800" b="1" dirty="0">
                <a:solidFill>
                  <a:srgbClr val="FF0000"/>
                </a:solidFill>
              </a:rPr>
              <a:t>VOLTAGE RATING</a:t>
            </a:r>
          </a:p>
        </p:txBody>
      </p:sp>
      <p:sp>
        <p:nvSpPr>
          <p:cNvPr id="10" name="TextBox 9"/>
          <p:cNvSpPr txBox="1"/>
          <p:nvPr/>
        </p:nvSpPr>
        <p:spPr>
          <a:xfrm>
            <a:off x="609600" y="5257800"/>
            <a:ext cx="914400" cy="923330"/>
          </a:xfrm>
          <a:prstGeom prst="rect">
            <a:avLst/>
          </a:prstGeom>
          <a:noFill/>
        </p:spPr>
        <p:txBody>
          <a:bodyPr wrap="square" rtlCol="0">
            <a:spAutoFit/>
          </a:bodyPr>
          <a:lstStyle/>
          <a:p>
            <a:pPr algn="ctr"/>
            <a:r>
              <a:rPr lang="nn-NO" sz="900" dirty="0"/>
              <a:t>3 - 9KV</a:t>
            </a:r>
          </a:p>
          <a:p>
            <a:pPr algn="ctr"/>
            <a:r>
              <a:rPr lang="nn-NO" sz="900" dirty="0"/>
              <a:t>4 - 40KV</a:t>
            </a:r>
          </a:p>
          <a:p>
            <a:pPr algn="ctr"/>
            <a:r>
              <a:rPr lang="nn-NO" sz="900" dirty="0"/>
              <a:t>40 - 70KV</a:t>
            </a:r>
          </a:p>
          <a:p>
            <a:pPr algn="ctr"/>
            <a:r>
              <a:rPr lang="nn-NO" sz="900" dirty="0"/>
              <a:t>60 - 120KV</a:t>
            </a:r>
          </a:p>
          <a:p>
            <a:pPr algn="ctr"/>
            <a:r>
              <a:rPr lang="nn-NO" sz="900" dirty="0"/>
              <a:t>150 - 420KV</a:t>
            </a:r>
          </a:p>
          <a:p>
            <a:pPr algn="ctr"/>
            <a:endParaRPr lang="en-US" sz="900" dirty="0"/>
          </a:p>
        </p:txBody>
      </p:sp>
      <p:sp>
        <p:nvSpPr>
          <p:cNvPr id="11" name="TextBox 10"/>
          <p:cNvSpPr txBox="1"/>
          <p:nvPr/>
        </p:nvSpPr>
        <p:spPr>
          <a:xfrm>
            <a:off x="304800" y="6019800"/>
            <a:ext cx="1524000" cy="400110"/>
          </a:xfrm>
          <a:prstGeom prst="rect">
            <a:avLst/>
          </a:prstGeom>
          <a:noFill/>
        </p:spPr>
        <p:txBody>
          <a:bodyPr wrap="square" rtlCol="0">
            <a:spAutoFit/>
          </a:bodyPr>
          <a:lstStyle/>
          <a:p>
            <a:pPr algn="ctr"/>
            <a:r>
              <a:rPr lang="en-US" sz="1000" dirty="0"/>
              <a:t>Voltage ratings can be  </a:t>
            </a:r>
          </a:p>
          <a:p>
            <a:pPr algn="ctr"/>
            <a:r>
              <a:rPr lang="en-US" sz="1000" dirty="0"/>
              <a:t>customized.</a:t>
            </a:r>
          </a:p>
        </p:txBody>
      </p:sp>
      <p:sp>
        <p:nvSpPr>
          <p:cNvPr id="12" name="TextBox 11"/>
          <p:cNvSpPr txBox="1"/>
          <p:nvPr/>
        </p:nvSpPr>
        <p:spPr>
          <a:xfrm>
            <a:off x="1905000" y="5486400"/>
            <a:ext cx="1905000" cy="923330"/>
          </a:xfrm>
          <a:prstGeom prst="rect">
            <a:avLst/>
          </a:prstGeom>
          <a:noFill/>
        </p:spPr>
        <p:txBody>
          <a:bodyPr wrap="square" rtlCol="0">
            <a:spAutoFit/>
          </a:bodyPr>
          <a:lstStyle/>
          <a:p>
            <a:pPr algn="ctr"/>
            <a:r>
              <a:rPr lang="en-US" sz="900" b="1" dirty="0"/>
              <a:t>NON CONTACT VOLTAGE DETECTOR</a:t>
            </a:r>
          </a:p>
          <a:p>
            <a:pPr algn="ctr"/>
            <a:r>
              <a:rPr lang="en-US" sz="900" b="1" dirty="0"/>
              <a:t>with audible &amp; visual alarm</a:t>
            </a:r>
          </a:p>
          <a:p>
            <a:pPr algn="ctr"/>
            <a:endParaRPr lang="en-US" sz="900" b="1" dirty="0"/>
          </a:p>
          <a:p>
            <a:pPr algn="ctr"/>
            <a:r>
              <a:rPr lang="en-US" sz="900" b="1" dirty="0">
                <a:solidFill>
                  <a:srgbClr val="FF0000"/>
                </a:solidFill>
              </a:rPr>
              <a:t>VOLTAGE RATING</a:t>
            </a:r>
          </a:p>
          <a:p>
            <a:pPr algn="ctr"/>
            <a:r>
              <a:rPr lang="nb-NO" sz="900" b="1" dirty="0"/>
              <a:t>240V - 275KV </a:t>
            </a:r>
          </a:p>
          <a:p>
            <a:pPr algn="ctr"/>
            <a:r>
              <a:rPr lang="nb-NO" sz="900" b="1" dirty="0"/>
              <a:t>(8 different settings)</a:t>
            </a:r>
            <a:endParaRPr lang="en-US" sz="900" b="1" dirty="0"/>
          </a:p>
        </p:txBody>
      </p:sp>
      <p:sp>
        <p:nvSpPr>
          <p:cNvPr id="13" name="TextBox 12"/>
          <p:cNvSpPr txBox="1"/>
          <p:nvPr/>
        </p:nvSpPr>
        <p:spPr>
          <a:xfrm>
            <a:off x="3810000" y="5943600"/>
            <a:ext cx="1295400" cy="507831"/>
          </a:xfrm>
          <a:prstGeom prst="rect">
            <a:avLst/>
          </a:prstGeom>
          <a:noFill/>
        </p:spPr>
        <p:txBody>
          <a:bodyPr wrap="square" rtlCol="0">
            <a:spAutoFit/>
          </a:bodyPr>
          <a:lstStyle/>
          <a:p>
            <a:pPr algn="ctr"/>
            <a:r>
              <a:rPr lang="en-US" sz="900" dirty="0"/>
              <a:t>INSULATING ROD </a:t>
            </a:r>
          </a:p>
          <a:p>
            <a:pPr algn="ctr"/>
            <a:r>
              <a:rPr lang="en-US" sz="900" dirty="0"/>
              <a:t>40 - 120KV WITH </a:t>
            </a:r>
          </a:p>
          <a:p>
            <a:pPr algn="ctr"/>
            <a:r>
              <a:rPr lang="en-US" sz="900" dirty="0"/>
              <a:t>UNIVERSAL ADAPTOR</a:t>
            </a:r>
          </a:p>
        </p:txBody>
      </p:sp>
      <p:sp>
        <p:nvSpPr>
          <p:cNvPr id="14" name="TextBox 13"/>
          <p:cNvSpPr txBox="1"/>
          <p:nvPr/>
        </p:nvSpPr>
        <p:spPr>
          <a:xfrm>
            <a:off x="5105400" y="152400"/>
            <a:ext cx="1676400" cy="246221"/>
          </a:xfrm>
          <a:prstGeom prst="rect">
            <a:avLst/>
          </a:prstGeom>
          <a:noFill/>
        </p:spPr>
        <p:txBody>
          <a:bodyPr wrap="square" rtlCol="0">
            <a:spAutoFit/>
          </a:bodyPr>
          <a:lstStyle/>
          <a:p>
            <a:pPr algn="ctr"/>
            <a:r>
              <a:rPr lang="en-US" sz="1000" dirty="0"/>
              <a:t>Rubber Blankets &amp; Clamps</a:t>
            </a:r>
          </a:p>
        </p:txBody>
      </p:sp>
      <p:sp>
        <p:nvSpPr>
          <p:cNvPr id="15" name="TextBox 14"/>
          <p:cNvSpPr txBox="1"/>
          <p:nvPr/>
        </p:nvSpPr>
        <p:spPr>
          <a:xfrm>
            <a:off x="6629400" y="152400"/>
            <a:ext cx="1676400" cy="246221"/>
          </a:xfrm>
          <a:prstGeom prst="rect">
            <a:avLst/>
          </a:prstGeom>
          <a:noFill/>
        </p:spPr>
        <p:txBody>
          <a:bodyPr wrap="square" rtlCol="0">
            <a:spAutoFit/>
          </a:bodyPr>
          <a:lstStyle/>
          <a:p>
            <a:pPr algn="ctr"/>
            <a:r>
              <a:rPr lang="en-US" sz="1000" dirty="0"/>
              <a:t>Residual Current Device</a:t>
            </a:r>
          </a:p>
        </p:txBody>
      </p:sp>
      <p:sp>
        <p:nvSpPr>
          <p:cNvPr id="16" name="TextBox 15"/>
          <p:cNvSpPr txBox="1"/>
          <p:nvPr/>
        </p:nvSpPr>
        <p:spPr>
          <a:xfrm>
            <a:off x="8001000" y="152400"/>
            <a:ext cx="1676400" cy="246221"/>
          </a:xfrm>
          <a:prstGeom prst="rect">
            <a:avLst/>
          </a:prstGeom>
          <a:noFill/>
        </p:spPr>
        <p:txBody>
          <a:bodyPr wrap="square" rtlCol="0">
            <a:spAutoFit/>
          </a:bodyPr>
          <a:lstStyle/>
          <a:p>
            <a:pPr algn="ctr"/>
            <a:r>
              <a:rPr lang="en-US" sz="1000" dirty="0"/>
              <a:t>Pneumatic Glove Tester</a:t>
            </a:r>
          </a:p>
        </p:txBody>
      </p:sp>
      <p:sp>
        <p:nvSpPr>
          <p:cNvPr id="17" name="TextBox 16"/>
          <p:cNvSpPr txBox="1"/>
          <p:nvPr/>
        </p:nvSpPr>
        <p:spPr>
          <a:xfrm>
            <a:off x="5715000" y="2948226"/>
            <a:ext cx="914400" cy="861774"/>
          </a:xfrm>
          <a:prstGeom prst="rect">
            <a:avLst/>
          </a:prstGeom>
          <a:noFill/>
        </p:spPr>
        <p:txBody>
          <a:bodyPr wrap="square" rtlCol="0">
            <a:spAutoFit/>
          </a:bodyPr>
          <a:lstStyle/>
          <a:p>
            <a:pPr algn="ctr"/>
            <a:r>
              <a:rPr lang="en-US" sz="1000" dirty="0"/>
              <a:t>STATIC</a:t>
            </a:r>
          </a:p>
          <a:p>
            <a:pPr algn="ctr"/>
            <a:r>
              <a:rPr lang="en-US" sz="1000" dirty="0"/>
              <a:t> DISCHARGE</a:t>
            </a:r>
          </a:p>
          <a:p>
            <a:pPr algn="ctr"/>
            <a:r>
              <a:rPr lang="en-US" sz="1000" dirty="0"/>
              <a:t>STICK WITH </a:t>
            </a:r>
          </a:p>
          <a:p>
            <a:pPr algn="ctr"/>
            <a:r>
              <a:rPr lang="en-US" sz="1000" dirty="0"/>
              <a:t>GROUNDING </a:t>
            </a:r>
          </a:p>
          <a:p>
            <a:pPr algn="ctr"/>
            <a:r>
              <a:rPr lang="en-US" sz="1000" dirty="0"/>
              <a:t>CLAMP</a:t>
            </a:r>
          </a:p>
        </p:txBody>
      </p:sp>
      <p:sp>
        <p:nvSpPr>
          <p:cNvPr id="18" name="TextBox 17"/>
          <p:cNvSpPr txBox="1"/>
          <p:nvPr/>
        </p:nvSpPr>
        <p:spPr>
          <a:xfrm>
            <a:off x="6629400" y="3581400"/>
            <a:ext cx="1600200" cy="553998"/>
          </a:xfrm>
          <a:prstGeom prst="rect">
            <a:avLst/>
          </a:prstGeom>
          <a:noFill/>
        </p:spPr>
        <p:txBody>
          <a:bodyPr wrap="square" rtlCol="0">
            <a:spAutoFit/>
          </a:bodyPr>
          <a:lstStyle/>
          <a:p>
            <a:pPr algn="ctr"/>
            <a:r>
              <a:rPr lang="en-US" sz="1000" b="1" dirty="0">
                <a:solidFill>
                  <a:srgbClr val="0070C0"/>
                </a:solidFill>
              </a:rPr>
              <a:t>EARTHING &amp;</a:t>
            </a:r>
          </a:p>
          <a:p>
            <a:pPr algn="ctr"/>
            <a:r>
              <a:rPr lang="en-US" sz="1000" b="1" dirty="0">
                <a:solidFill>
                  <a:srgbClr val="0070C0"/>
                </a:solidFill>
              </a:rPr>
              <a:t>SHORT CIRCUITING</a:t>
            </a:r>
          </a:p>
          <a:p>
            <a:pPr algn="ctr"/>
            <a:r>
              <a:rPr lang="en-US" sz="1000" b="1" dirty="0">
                <a:solidFill>
                  <a:srgbClr val="0070C0"/>
                </a:solidFill>
              </a:rPr>
              <a:t>KITS</a:t>
            </a:r>
          </a:p>
        </p:txBody>
      </p:sp>
      <p:sp>
        <p:nvSpPr>
          <p:cNvPr id="19" name="TextBox 18"/>
          <p:cNvSpPr txBox="1"/>
          <p:nvPr/>
        </p:nvSpPr>
        <p:spPr>
          <a:xfrm>
            <a:off x="8610600" y="2948226"/>
            <a:ext cx="914400" cy="861774"/>
          </a:xfrm>
          <a:prstGeom prst="rect">
            <a:avLst/>
          </a:prstGeom>
          <a:noFill/>
        </p:spPr>
        <p:txBody>
          <a:bodyPr wrap="square" rtlCol="0">
            <a:spAutoFit/>
          </a:bodyPr>
          <a:lstStyle/>
          <a:p>
            <a:pPr algn="ctr"/>
            <a:r>
              <a:rPr lang="en-US" sz="1000" dirty="0"/>
              <a:t>TELESCOPIC </a:t>
            </a:r>
          </a:p>
          <a:p>
            <a:pPr algn="ctr"/>
            <a:r>
              <a:rPr lang="en-US" sz="1000" dirty="0"/>
              <a:t>SWITCH</a:t>
            </a:r>
          </a:p>
          <a:p>
            <a:pPr algn="ctr"/>
            <a:r>
              <a:rPr lang="en-US" sz="1000" dirty="0"/>
              <a:t>DISCONNECT</a:t>
            </a:r>
          </a:p>
          <a:p>
            <a:pPr algn="ctr"/>
            <a:r>
              <a:rPr lang="en-US" sz="1000" dirty="0"/>
              <a:t>INSULATED</a:t>
            </a:r>
          </a:p>
          <a:p>
            <a:pPr algn="ctr"/>
            <a:r>
              <a:rPr lang="en-US" sz="1000" dirty="0"/>
              <a:t>STICK</a:t>
            </a:r>
          </a:p>
        </p:txBody>
      </p:sp>
      <p:sp>
        <p:nvSpPr>
          <p:cNvPr id="20" name="TextBox 19"/>
          <p:cNvSpPr txBox="1"/>
          <p:nvPr/>
        </p:nvSpPr>
        <p:spPr>
          <a:xfrm>
            <a:off x="6629400" y="5029200"/>
            <a:ext cx="1600200" cy="261610"/>
          </a:xfrm>
          <a:prstGeom prst="rect">
            <a:avLst/>
          </a:prstGeom>
          <a:noFill/>
        </p:spPr>
        <p:txBody>
          <a:bodyPr wrap="square" rtlCol="0">
            <a:spAutoFit/>
          </a:bodyPr>
          <a:lstStyle/>
          <a:p>
            <a:pPr algn="ctr"/>
            <a:r>
              <a:rPr lang="en-US" sz="1100" b="1" dirty="0">
                <a:solidFill>
                  <a:srgbClr val="0070C0"/>
                </a:solidFill>
              </a:rPr>
              <a:t>GROUNDING CLAMPS</a:t>
            </a:r>
          </a:p>
        </p:txBody>
      </p:sp>
      <p:sp>
        <p:nvSpPr>
          <p:cNvPr id="21" name="TextBox 20"/>
          <p:cNvSpPr txBox="1"/>
          <p:nvPr/>
        </p:nvSpPr>
        <p:spPr>
          <a:xfrm>
            <a:off x="6172200" y="1600200"/>
            <a:ext cx="609600" cy="338554"/>
          </a:xfrm>
          <a:prstGeom prst="rect">
            <a:avLst/>
          </a:prstGeom>
          <a:noFill/>
        </p:spPr>
        <p:txBody>
          <a:bodyPr wrap="square" rtlCol="0">
            <a:spAutoFit/>
          </a:bodyPr>
          <a:lstStyle/>
          <a:p>
            <a:pPr algn="ctr"/>
            <a:r>
              <a:rPr lang="en-US" sz="800" dirty="0"/>
              <a:t>Class ‘0’</a:t>
            </a:r>
          </a:p>
          <a:p>
            <a:pPr algn="ctr"/>
            <a:r>
              <a:rPr lang="en-US" sz="800" dirty="0"/>
              <a:t>1000V</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TEEL FLEX.jpg"/>
          <p:cNvPicPr>
            <a:picLocks noChangeAspect="1"/>
          </p:cNvPicPr>
          <p:nvPr/>
        </p:nvPicPr>
        <p:blipFill>
          <a:blip r:embed="rId2"/>
          <a:stretch>
            <a:fillRect/>
          </a:stretch>
        </p:blipFill>
        <p:spPr>
          <a:xfrm>
            <a:off x="0" y="0"/>
            <a:ext cx="9906000" cy="6858000"/>
          </a:xfrm>
          <a:prstGeom prst="rect">
            <a:avLst/>
          </a:prstGeom>
        </p:spPr>
      </p:pic>
      <p:sp>
        <p:nvSpPr>
          <p:cNvPr id="4" name="TextBox 3"/>
          <p:cNvSpPr txBox="1"/>
          <p:nvPr/>
        </p:nvSpPr>
        <p:spPr>
          <a:xfrm>
            <a:off x="4953000" y="1752600"/>
            <a:ext cx="4495800" cy="461665"/>
          </a:xfrm>
          <a:prstGeom prst="rect">
            <a:avLst/>
          </a:prstGeom>
          <a:noFill/>
        </p:spPr>
        <p:txBody>
          <a:bodyPr wrap="square" rtlCol="0">
            <a:spAutoFit/>
          </a:bodyPr>
          <a:lstStyle/>
          <a:p>
            <a:pPr algn="ctr"/>
            <a:r>
              <a:rPr lang="en-US" sz="3600" b="1" baseline="3000" dirty="0">
                <a:solidFill>
                  <a:srgbClr val="0070C0"/>
                </a:solidFill>
              </a:rPr>
              <a:t>P R O T E C T  Y O U R   F E </a:t>
            </a:r>
            <a:r>
              <a:rPr lang="en-US" sz="3600" b="1" baseline="3000" dirty="0" err="1">
                <a:solidFill>
                  <a:srgbClr val="0070C0"/>
                </a:solidFill>
              </a:rPr>
              <a:t>E</a:t>
            </a:r>
            <a:r>
              <a:rPr lang="en-US" sz="3600" b="1" baseline="3000" dirty="0">
                <a:solidFill>
                  <a:srgbClr val="0070C0"/>
                </a:solidFill>
              </a:rPr>
              <a:t> T</a:t>
            </a:r>
          </a:p>
        </p:txBody>
      </p:sp>
      <p:sp>
        <p:nvSpPr>
          <p:cNvPr id="5" name="TextBox 4"/>
          <p:cNvSpPr txBox="1"/>
          <p:nvPr/>
        </p:nvSpPr>
        <p:spPr>
          <a:xfrm>
            <a:off x="381000" y="2514600"/>
            <a:ext cx="9067800" cy="523220"/>
          </a:xfrm>
          <a:prstGeom prst="rect">
            <a:avLst/>
          </a:prstGeom>
          <a:noFill/>
        </p:spPr>
        <p:txBody>
          <a:bodyPr wrap="square" rtlCol="0">
            <a:spAutoFit/>
          </a:bodyPr>
          <a:lstStyle/>
          <a:p>
            <a:pPr algn="ctr"/>
            <a:r>
              <a:rPr lang="en-US" sz="2800" dirty="0">
                <a:solidFill>
                  <a:schemeClr val="bg2"/>
                </a:solidFill>
                <a:latin typeface="Ethnocentric Rg" pitchFamily="2" charset="0"/>
              </a:rPr>
              <a:t>Ideal for visitors &amp; dignitaries </a:t>
            </a:r>
          </a:p>
        </p:txBody>
      </p:sp>
      <p:sp>
        <p:nvSpPr>
          <p:cNvPr id="6" name="TextBox 5"/>
          <p:cNvSpPr txBox="1"/>
          <p:nvPr/>
        </p:nvSpPr>
        <p:spPr>
          <a:xfrm>
            <a:off x="762000" y="3048000"/>
            <a:ext cx="8534400" cy="523220"/>
          </a:xfrm>
          <a:prstGeom prst="rect">
            <a:avLst/>
          </a:prstGeom>
          <a:noFill/>
        </p:spPr>
        <p:txBody>
          <a:bodyPr wrap="square" rtlCol="0">
            <a:spAutoFit/>
          </a:bodyPr>
          <a:lstStyle/>
          <a:p>
            <a:pPr algn="ctr"/>
            <a:r>
              <a:rPr lang="en-US" sz="2800" b="1" dirty="0"/>
              <a:t>Z334 Steel Toe Overshoes by Steel-Flex®</a:t>
            </a:r>
          </a:p>
        </p:txBody>
      </p:sp>
      <p:sp>
        <p:nvSpPr>
          <p:cNvPr id="7" name="TextBox 6"/>
          <p:cNvSpPr txBox="1"/>
          <p:nvPr/>
        </p:nvSpPr>
        <p:spPr>
          <a:xfrm>
            <a:off x="228600" y="3962400"/>
            <a:ext cx="2590800" cy="2585323"/>
          </a:xfrm>
          <a:prstGeom prst="rect">
            <a:avLst/>
          </a:prstGeom>
          <a:noFill/>
        </p:spPr>
        <p:txBody>
          <a:bodyPr wrap="square" rtlCol="0">
            <a:spAutoFit/>
          </a:bodyPr>
          <a:lstStyle/>
          <a:p>
            <a:pPr algn="just"/>
            <a:r>
              <a:rPr lang="en-US" sz="1000" dirty="0"/>
              <a:t>Steel-Flex® Overshoes provide excellent temporary toe protection at an affordable price. </a:t>
            </a:r>
          </a:p>
          <a:p>
            <a:pPr algn="just"/>
            <a:endParaRPr lang="en-US" sz="1000" dirty="0"/>
          </a:p>
          <a:p>
            <a:pPr algn="just"/>
            <a:r>
              <a:rPr lang="en-US" sz="1200" b="1" dirty="0"/>
              <a:t>CSA Z334 Certified and CE Approved</a:t>
            </a:r>
          </a:p>
          <a:p>
            <a:pPr algn="just"/>
            <a:endParaRPr lang="en-US" sz="1000" dirty="0"/>
          </a:p>
          <a:p>
            <a:pPr algn="just"/>
            <a:r>
              <a:rPr lang="en-US" sz="1000" dirty="0"/>
              <a:t>Steel-Flex® Z334 Steel Toe Overshoes offer a time-tested and proven safety toe solution, where there is risk of accidental toe damage or where a steel toe cap is required. </a:t>
            </a:r>
          </a:p>
          <a:p>
            <a:pPr algn="just"/>
            <a:endParaRPr lang="en-US" sz="1000" dirty="0"/>
          </a:p>
          <a:p>
            <a:pPr algn="just"/>
            <a:r>
              <a:rPr lang="en-US" sz="1000" dirty="0"/>
              <a:t>Fully waterproof and crack resistant, each overshoe is manufactured from oil, acid and chemical resistant TPR material designed to be the perfect combination of stretch, slip resistance and durability</a:t>
            </a:r>
          </a:p>
        </p:txBody>
      </p:sp>
      <p:graphicFrame>
        <p:nvGraphicFramePr>
          <p:cNvPr id="12" name="Table 11"/>
          <p:cNvGraphicFramePr>
            <a:graphicFrameLocks noGrp="1"/>
          </p:cNvGraphicFramePr>
          <p:nvPr/>
        </p:nvGraphicFramePr>
        <p:xfrm>
          <a:off x="3048000" y="4800600"/>
          <a:ext cx="4114800" cy="1706880"/>
        </p:xfrm>
        <a:graphic>
          <a:graphicData uri="http://schemas.openxmlformats.org/drawingml/2006/table">
            <a:tbl>
              <a:tblPr firstRow="1" bandRow="1">
                <a:tableStyleId>{073A0DAA-6AF3-43AB-8588-CEC1D06C72B9}</a:tableStyleId>
              </a:tblPr>
              <a:tblGrid>
                <a:gridCol w="762000">
                  <a:extLst>
                    <a:ext uri="{9D8B030D-6E8A-4147-A177-3AD203B41FA5}">
                      <a16:colId xmlns:a16="http://schemas.microsoft.com/office/drawing/2014/main" val="20000"/>
                    </a:ext>
                  </a:extLst>
                </a:gridCol>
                <a:gridCol w="838200">
                  <a:extLst>
                    <a:ext uri="{9D8B030D-6E8A-4147-A177-3AD203B41FA5}">
                      <a16:colId xmlns:a16="http://schemas.microsoft.com/office/drawing/2014/main" val="20001"/>
                    </a:ext>
                  </a:extLst>
                </a:gridCol>
                <a:gridCol w="838200">
                  <a:extLst>
                    <a:ext uri="{9D8B030D-6E8A-4147-A177-3AD203B41FA5}">
                      <a16:colId xmlns:a16="http://schemas.microsoft.com/office/drawing/2014/main" val="20002"/>
                    </a:ext>
                  </a:extLst>
                </a:gridCol>
                <a:gridCol w="853440">
                  <a:extLst>
                    <a:ext uri="{9D8B030D-6E8A-4147-A177-3AD203B41FA5}">
                      <a16:colId xmlns:a16="http://schemas.microsoft.com/office/drawing/2014/main" val="20003"/>
                    </a:ext>
                  </a:extLst>
                </a:gridCol>
                <a:gridCol w="822960">
                  <a:extLst>
                    <a:ext uri="{9D8B030D-6E8A-4147-A177-3AD203B41FA5}">
                      <a16:colId xmlns:a16="http://schemas.microsoft.com/office/drawing/2014/main" val="20004"/>
                    </a:ext>
                  </a:extLst>
                </a:gridCol>
              </a:tblGrid>
              <a:tr h="372568">
                <a:tc>
                  <a:txBody>
                    <a:bodyPr/>
                    <a:lstStyle/>
                    <a:p>
                      <a:pPr algn="ctr"/>
                      <a:r>
                        <a:rPr lang="en-US" sz="1000" dirty="0"/>
                        <a:t>Length</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a:t>Width</a:t>
                      </a:r>
                      <a:r>
                        <a:rPr lang="en-US" sz="1000" baseline="0" dirty="0"/>
                        <a:t> at Toe</a:t>
                      </a:r>
                      <a:endParaRPr lang="en-US"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aseline="0" dirty="0"/>
                        <a:t>Depth at Toe</a:t>
                      </a:r>
                      <a:endParaRPr lang="en-US" sz="1000" dirty="0"/>
                    </a:p>
                  </a:txBody>
                  <a:tcPr/>
                </a:tc>
                <a:tc>
                  <a:txBody>
                    <a:bodyPr/>
                    <a:lstStyle/>
                    <a:p>
                      <a:pPr algn="ctr"/>
                      <a:r>
                        <a:rPr lang="en-US" sz="1000" dirty="0"/>
                        <a:t>Width at Toe</a:t>
                      </a:r>
                    </a:p>
                  </a:txBody>
                  <a:tcPr/>
                </a:tc>
                <a:tc>
                  <a:txBody>
                    <a:bodyPr/>
                    <a:lstStyle/>
                    <a:p>
                      <a:pPr algn="ctr"/>
                      <a:r>
                        <a:rPr lang="en-US" sz="1000" dirty="0"/>
                        <a:t>Size</a:t>
                      </a:r>
                    </a:p>
                  </a:txBody>
                  <a:tcPr/>
                </a:tc>
                <a:extLst>
                  <a:ext uri="{0D108BD9-81ED-4DB2-BD59-A6C34878D82A}">
                    <a16:rowId xmlns:a16="http://schemas.microsoft.com/office/drawing/2014/main" val="10000"/>
                  </a:ext>
                </a:extLst>
              </a:tr>
              <a:tr h="1227632">
                <a:tc>
                  <a:txBody>
                    <a:bodyPr/>
                    <a:lstStyle/>
                    <a:p>
                      <a:pPr algn="ctr"/>
                      <a:r>
                        <a:rPr lang="en-US" sz="1000" dirty="0"/>
                        <a:t>10-1/4”</a:t>
                      </a:r>
                    </a:p>
                    <a:p>
                      <a:pPr algn="ctr"/>
                      <a:r>
                        <a:rPr lang="en-US" sz="1000" dirty="0"/>
                        <a:t>10-3/4”</a:t>
                      </a:r>
                    </a:p>
                    <a:p>
                      <a:pPr algn="ctr"/>
                      <a:r>
                        <a:rPr lang="en-US" sz="1000" dirty="0"/>
                        <a:t>11-1/2”</a:t>
                      </a:r>
                    </a:p>
                    <a:p>
                      <a:pPr algn="ctr"/>
                      <a:r>
                        <a:rPr lang="en-US" sz="1000" dirty="0"/>
                        <a:t>11-7/8”</a:t>
                      </a:r>
                    </a:p>
                    <a:p>
                      <a:pPr algn="ctr"/>
                      <a:r>
                        <a:rPr lang="en-US" sz="1000" dirty="0"/>
                        <a:t>12-3/4”</a:t>
                      </a:r>
                    </a:p>
                    <a:p>
                      <a:pPr algn="ctr"/>
                      <a:r>
                        <a:rPr lang="en-US" sz="1000" dirty="0"/>
                        <a:t>13”</a:t>
                      </a:r>
                    </a:p>
                    <a:p>
                      <a:pPr algn="ctr"/>
                      <a:r>
                        <a:rPr lang="en-US" sz="1000" dirty="0"/>
                        <a:t>14”</a:t>
                      </a:r>
                    </a:p>
                    <a:p>
                      <a:pPr algn="ctr"/>
                      <a:endParaRPr lang="en-US" sz="1000" dirty="0"/>
                    </a:p>
                  </a:txBody>
                  <a:tcPr/>
                </a:tc>
                <a:tc>
                  <a:txBody>
                    <a:bodyPr/>
                    <a:lstStyle/>
                    <a:p>
                      <a:pPr algn="ctr"/>
                      <a:r>
                        <a:rPr lang="en-US" sz="1000" dirty="0"/>
                        <a:t>3-3/4”</a:t>
                      </a:r>
                    </a:p>
                    <a:p>
                      <a:pPr algn="ctr"/>
                      <a:r>
                        <a:rPr lang="en-US" sz="1000" dirty="0"/>
                        <a:t>3-3/4”</a:t>
                      </a:r>
                    </a:p>
                    <a:p>
                      <a:pPr algn="ctr"/>
                      <a:r>
                        <a:rPr lang="en-US" sz="1000" dirty="0"/>
                        <a:t>3-3/4”</a:t>
                      </a:r>
                    </a:p>
                    <a:p>
                      <a:pPr algn="ctr"/>
                      <a:r>
                        <a:rPr lang="en-US" sz="1000" dirty="0"/>
                        <a:t>4-1/4”</a:t>
                      </a:r>
                    </a:p>
                    <a:p>
                      <a:pPr algn="ctr"/>
                      <a:r>
                        <a:rPr lang="en-US" sz="1000" dirty="0"/>
                        <a:t>4-1/4”</a:t>
                      </a:r>
                    </a:p>
                    <a:p>
                      <a:pPr algn="ctr"/>
                      <a:r>
                        <a:rPr lang="en-US" sz="1000" dirty="0"/>
                        <a:t>4-1/2”</a:t>
                      </a:r>
                    </a:p>
                    <a:p>
                      <a:pPr algn="ctr"/>
                      <a:r>
                        <a:rPr lang="en-US" sz="1000" dirty="0"/>
                        <a:t>4-1/2”</a:t>
                      </a:r>
                    </a:p>
                  </a:txBody>
                  <a:tcPr/>
                </a:tc>
                <a:tc>
                  <a:txBody>
                    <a:bodyPr/>
                    <a:lstStyle/>
                    <a:p>
                      <a:pPr algn="ctr"/>
                      <a:r>
                        <a:rPr lang="en-US" sz="1000" dirty="0"/>
                        <a:t>2-1/4”</a:t>
                      </a:r>
                    </a:p>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a:t>2-1/4”</a:t>
                      </a:r>
                    </a:p>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a:t>2-1/4”</a:t>
                      </a:r>
                    </a:p>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a:t>2-1/2”</a:t>
                      </a:r>
                    </a:p>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a:t>2-1/2”</a:t>
                      </a:r>
                    </a:p>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a:t>2-3/4”</a:t>
                      </a:r>
                    </a:p>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a:t>2-3/4”</a:t>
                      </a:r>
                    </a:p>
                    <a:p>
                      <a:pPr algn="ctr"/>
                      <a:endParaRPr lang="en-US" sz="1000" dirty="0"/>
                    </a:p>
                  </a:txBody>
                  <a:tcPr/>
                </a:tc>
                <a:tc>
                  <a:txBody>
                    <a:bodyPr/>
                    <a:lstStyle/>
                    <a:p>
                      <a:pPr algn="ctr"/>
                      <a:r>
                        <a:rPr lang="en-US" sz="1000" dirty="0"/>
                        <a:t>3-1/4”</a:t>
                      </a:r>
                    </a:p>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a:t>3-1/4”</a:t>
                      </a:r>
                    </a:p>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a:t>3-1/4”</a:t>
                      </a:r>
                    </a:p>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a:t>3-5/8”</a:t>
                      </a:r>
                    </a:p>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a:t>3-5/8”</a:t>
                      </a:r>
                    </a:p>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a:t>4”</a:t>
                      </a:r>
                    </a:p>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a:t>4”</a:t>
                      </a:r>
                    </a:p>
                    <a:p>
                      <a:pPr algn="ctr"/>
                      <a:endParaRPr lang="en-US" sz="1000" dirty="0"/>
                    </a:p>
                  </a:txBody>
                  <a:tcPr/>
                </a:tc>
                <a:tc>
                  <a:txBody>
                    <a:bodyPr/>
                    <a:lstStyle/>
                    <a:p>
                      <a:r>
                        <a:rPr lang="en-US" sz="1000" dirty="0"/>
                        <a:t>X-Small</a:t>
                      </a:r>
                    </a:p>
                    <a:p>
                      <a:r>
                        <a:rPr lang="en-US" sz="1000" dirty="0"/>
                        <a:t>Small</a:t>
                      </a:r>
                    </a:p>
                    <a:p>
                      <a:r>
                        <a:rPr lang="en-US" sz="1000" dirty="0"/>
                        <a:t>Medium</a:t>
                      </a:r>
                    </a:p>
                    <a:p>
                      <a:r>
                        <a:rPr lang="en-US" sz="1000" dirty="0"/>
                        <a:t>Large</a:t>
                      </a:r>
                    </a:p>
                    <a:p>
                      <a:r>
                        <a:rPr lang="en-US" sz="1000" dirty="0"/>
                        <a:t>X-Large</a:t>
                      </a:r>
                    </a:p>
                    <a:p>
                      <a:r>
                        <a:rPr lang="en-US" sz="1000" dirty="0"/>
                        <a:t>XX-Large</a:t>
                      </a:r>
                    </a:p>
                    <a:p>
                      <a:r>
                        <a:rPr lang="en-US" sz="1000" dirty="0"/>
                        <a:t>XXX-Large</a:t>
                      </a:r>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cstate="print"/>
          <a:srcRect/>
          <a:stretch>
            <a:fillRect/>
          </a:stretch>
        </p:blipFill>
        <p:spPr bwMode="auto">
          <a:xfrm>
            <a:off x="483352" y="3035014"/>
            <a:ext cx="2363597" cy="3194050"/>
          </a:xfrm>
          <a:prstGeom prst="rect">
            <a:avLst/>
          </a:prstGeom>
          <a:noFill/>
          <a:ln w="9525">
            <a:noFill/>
            <a:miter lim="800000"/>
            <a:headEnd/>
            <a:tailEnd/>
          </a:ln>
          <a:effectLst/>
        </p:spPr>
      </p:pic>
      <p:pic>
        <p:nvPicPr>
          <p:cNvPr id="32771" name="Picture 3"/>
          <p:cNvPicPr>
            <a:picLocks noChangeAspect="1" noChangeArrowheads="1"/>
          </p:cNvPicPr>
          <p:nvPr/>
        </p:nvPicPr>
        <p:blipFill>
          <a:blip r:embed="rId3" cstate="print"/>
          <a:srcRect/>
          <a:stretch>
            <a:fillRect/>
          </a:stretch>
        </p:blipFill>
        <p:spPr bwMode="auto">
          <a:xfrm>
            <a:off x="0" y="158185"/>
            <a:ext cx="9906000" cy="2508815"/>
          </a:xfrm>
          <a:prstGeom prst="rect">
            <a:avLst/>
          </a:prstGeom>
          <a:noFill/>
          <a:ln w="9525">
            <a:noFill/>
            <a:miter lim="800000"/>
            <a:headEnd/>
            <a:tailEnd/>
          </a:ln>
          <a:effectLst/>
        </p:spPr>
      </p:pic>
      <p:sp>
        <p:nvSpPr>
          <p:cNvPr id="11" name="TextBox 10"/>
          <p:cNvSpPr txBox="1"/>
          <p:nvPr/>
        </p:nvSpPr>
        <p:spPr>
          <a:xfrm>
            <a:off x="3124200" y="5301016"/>
            <a:ext cx="6477000" cy="1328569"/>
          </a:xfrm>
          <a:prstGeom prst="rect">
            <a:avLst/>
          </a:prstGeom>
          <a:noFill/>
        </p:spPr>
        <p:txBody>
          <a:bodyPr wrap="square" rtlCol="0">
            <a:spAutoFit/>
          </a:bodyPr>
          <a:lstStyle/>
          <a:p>
            <a:pPr algn="just">
              <a:spcAft>
                <a:spcPts val="500"/>
              </a:spcAft>
            </a:pPr>
            <a:r>
              <a:rPr lang="en-US" sz="1200" dirty="0"/>
              <a:t>In the event of unfortunate contact with a hot line, adequate safety measures should be in place to rescue personnel and administer first aid quickly.</a:t>
            </a:r>
          </a:p>
          <a:p>
            <a:pPr algn="just">
              <a:spcAft>
                <a:spcPts val="500"/>
              </a:spcAft>
            </a:pPr>
            <a:r>
              <a:rPr lang="en-US" sz="1200" dirty="0"/>
              <a:t>It is the responsibility of each facility to ensure proper rescue equipment and first aid is available on site to prevent grievous injury or possible fatalities in the workplace.</a:t>
            </a:r>
          </a:p>
          <a:p>
            <a:pPr algn="just"/>
            <a:r>
              <a:rPr lang="en-US" sz="1200" b="1" dirty="0"/>
              <a:t>LOTO Safety </a:t>
            </a:r>
            <a:r>
              <a:rPr lang="en-US" sz="1200" dirty="0"/>
              <a:t>can help create a safer work place by providing tailor made solutions for each facility for Rescue equipment and First Aid designed specifically to treat electrical burn injuries.</a:t>
            </a:r>
          </a:p>
        </p:txBody>
      </p:sp>
      <p:sp>
        <p:nvSpPr>
          <p:cNvPr id="12" name="TextBox 11"/>
          <p:cNvSpPr txBox="1"/>
          <p:nvPr/>
        </p:nvSpPr>
        <p:spPr>
          <a:xfrm>
            <a:off x="3886200" y="333106"/>
            <a:ext cx="4343400" cy="630942"/>
          </a:xfrm>
          <a:prstGeom prst="rect">
            <a:avLst/>
          </a:prstGeom>
          <a:noFill/>
        </p:spPr>
        <p:txBody>
          <a:bodyPr wrap="square" rtlCol="0">
            <a:spAutoFit/>
          </a:bodyPr>
          <a:lstStyle/>
          <a:p>
            <a:r>
              <a:rPr lang="en-US" sz="3500" b="1" dirty="0">
                <a:solidFill>
                  <a:schemeClr val="bg1"/>
                </a:solidFill>
              </a:rPr>
              <a:t>Electric Shock Rescue</a:t>
            </a:r>
          </a:p>
        </p:txBody>
      </p:sp>
      <p:grpSp>
        <p:nvGrpSpPr>
          <p:cNvPr id="18" name="Group 17"/>
          <p:cNvGrpSpPr/>
          <p:nvPr/>
        </p:nvGrpSpPr>
        <p:grpSpPr>
          <a:xfrm>
            <a:off x="3733800" y="955988"/>
            <a:ext cx="5638800" cy="4281971"/>
            <a:chOff x="3733800" y="1024228"/>
            <a:chExt cx="5638800" cy="4281971"/>
          </a:xfrm>
        </p:grpSpPr>
        <p:pic>
          <p:nvPicPr>
            <p:cNvPr id="32772" name="Picture 4"/>
            <p:cNvPicPr>
              <a:picLocks noChangeAspect="1" noChangeArrowheads="1"/>
            </p:cNvPicPr>
            <p:nvPr/>
          </p:nvPicPr>
          <p:blipFill>
            <a:blip r:embed="rId4" cstate="print"/>
            <a:srcRect/>
            <a:stretch>
              <a:fillRect/>
            </a:stretch>
          </p:blipFill>
          <p:spPr bwMode="auto">
            <a:xfrm>
              <a:off x="3733800" y="1828800"/>
              <a:ext cx="1476375" cy="1408113"/>
            </a:xfrm>
            <a:prstGeom prst="rect">
              <a:avLst/>
            </a:prstGeom>
            <a:noFill/>
            <a:ln w="9525">
              <a:noFill/>
              <a:miter lim="800000"/>
              <a:headEnd/>
              <a:tailEnd/>
            </a:ln>
            <a:effectLst/>
          </p:spPr>
        </p:pic>
        <p:pic>
          <p:nvPicPr>
            <p:cNvPr id="32774" name="Picture 6"/>
            <p:cNvPicPr>
              <a:picLocks noChangeAspect="1" noChangeArrowheads="1"/>
            </p:cNvPicPr>
            <p:nvPr/>
          </p:nvPicPr>
          <p:blipFill>
            <a:blip r:embed="rId5" cstate="print"/>
            <a:srcRect/>
            <a:stretch>
              <a:fillRect/>
            </a:stretch>
          </p:blipFill>
          <p:spPr bwMode="auto">
            <a:xfrm>
              <a:off x="5236192" y="1295400"/>
              <a:ext cx="2603930" cy="2039937"/>
            </a:xfrm>
            <a:prstGeom prst="rect">
              <a:avLst/>
            </a:prstGeom>
            <a:noFill/>
            <a:ln w="9525">
              <a:noFill/>
              <a:miter lim="800000"/>
              <a:headEnd/>
              <a:tailEnd/>
            </a:ln>
            <a:effectLst/>
          </p:spPr>
        </p:pic>
        <p:pic>
          <p:nvPicPr>
            <p:cNvPr id="32775" name="Picture 7"/>
            <p:cNvPicPr>
              <a:picLocks noChangeAspect="1" noChangeArrowheads="1"/>
            </p:cNvPicPr>
            <p:nvPr/>
          </p:nvPicPr>
          <p:blipFill>
            <a:blip r:embed="rId6" cstate="print"/>
            <a:srcRect/>
            <a:stretch>
              <a:fillRect/>
            </a:stretch>
          </p:blipFill>
          <p:spPr bwMode="auto">
            <a:xfrm>
              <a:off x="7841826" y="1024228"/>
              <a:ext cx="1245310" cy="2328572"/>
            </a:xfrm>
            <a:prstGeom prst="rect">
              <a:avLst/>
            </a:prstGeom>
            <a:noFill/>
            <a:ln w="9525">
              <a:noFill/>
              <a:miter lim="800000"/>
              <a:headEnd/>
              <a:tailEnd/>
            </a:ln>
            <a:effectLst/>
          </p:spPr>
        </p:pic>
        <p:pic>
          <p:nvPicPr>
            <p:cNvPr id="32776" name="Picture 8"/>
            <p:cNvPicPr>
              <a:picLocks noChangeAspect="1" noChangeArrowheads="1"/>
            </p:cNvPicPr>
            <p:nvPr/>
          </p:nvPicPr>
          <p:blipFill>
            <a:blip r:embed="rId7" cstate="print"/>
            <a:srcRect/>
            <a:stretch>
              <a:fillRect/>
            </a:stretch>
          </p:blipFill>
          <p:spPr bwMode="auto">
            <a:xfrm>
              <a:off x="3886200" y="3456296"/>
              <a:ext cx="1505712" cy="1371600"/>
            </a:xfrm>
            <a:prstGeom prst="rect">
              <a:avLst/>
            </a:prstGeom>
            <a:noFill/>
            <a:ln w="9525">
              <a:noFill/>
              <a:miter lim="800000"/>
              <a:headEnd/>
              <a:tailEnd/>
            </a:ln>
            <a:effectLst/>
          </p:spPr>
        </p:pic>
        <p:pic>
          <p:nvPicPr>
            <p:cNvPr id="32778" name="Picture 10"/>
            <p:cNvPicPr>
              <a:picLocks noChangeAspect="1" noChangeArrowheads="1"/>
            </p:cNvPicPr>
            <p:nvPr/>
          </p:nvPicPr>
          <p:blipFill>
            <a:blip r:embed="rId8" cstate="print"/>
            <a:srcRect/>
            <a:stretch>
              <a:fillRect/>
            </a:stretch>
          </p:blipFill>
          <p:spPr bwMode="auto">
            <a:xfrm>
              <a:off x="7391400" y="3662899"/>
              <a:ext cx="1981200" cy="1510741"/>
            </a:xfrm>
            <a:prstGeom prst="rect">
              <a:avLst/>
            </a:prstGeom>
            <a:noFill/>
            <a:ln w="9525">
              <a:noFill/>
              <a:miter lim="800000"/>
              <a:headEnd/>
              <a:tailEnd/>
            </a:ln>
            <a:effectLst/>
          </p:spPr>
        </p:pic>
        <p:sp>
          <p:nvSpPr>
            <p:cNvPr id="13" name="TextBox 12"/>
            <p:cNvSpPr txBox="1"/>
            <p:nvPr/>
          </p:nvSpPr>
          <p:spPr>
            <a:xfrm>
              <a:off x="3886200" y="3145808"/>
              <a:ext cx="1219200" cy="276999"/>
            </a:xfrm>
            <a:prstGeom prst="rect">
              <a:avLst/>
            </a:prstGeom>
            <a:noFill/>
          </p:spPr>
          <p:txBody>
            <a:bodyPr wrap="square" rtlCol="0">
              <a:spAutoFit/>
            </a:bodyPr>
            <a:lstStyle/>
            <a:p>
              <a:pPr algn="ctr"/>
              <a:r>
                <a:rPr lang="en-US" sz="1200" b="1" dirty="0"/>
                <a:t>Defibrillator</a:t>
              </a:r>
            </a:p>
          </p:txBody>
        </p:sp>
        <p:sp>
          <p:nvSpPr>
            <p:cNvPr id="14" name="TextBox 13"/>
            <p:cNvSpPr txBox="1"/>
            <p:nvPr/>
          </p:nvSpPr>
          <p:spPr>
            <a:xfrm>
              <a:off x="4038600" y="4898408"/>
              <a:ext cx="1219200" cy="276999"/>
            </a:xfrm>
            <a:prstGeom prst="rect">
              <a:avLst/>
            </a:prstGeom>
            <a:noFill/>
          </p:spPr>
          <p:txBody>
            <a:bodyPr wrap="square" rtlCol="0">
              <a:spAutoFit/>
            </a:bodyPr>
            <a:lstStyle/>
            <a:p>
              <a:pPr algn="ctr"/>
              <a:r>
                <a:rPr lang="en-US" sz="1200" b="1" dirty="0"/>
                <a:t>First Aid Kit</a:t>
              </a:r>
            </a:p>
          </p:txBody>
        </p:sp>
        <p:sp>
          <p:nvSpPr>
            <p:cNvPr id="15" name="TextBox 14"/>
            <p:cNvSpPr txBox="1"/>
            <p:nvPr/>
          </p:nvSpPr>
          <p:spPr>
            <a:xfrm>
              <a:off x="5791200" y="5029200"/>
              <a:ext cx="1447800" cy="276999"/>
            </a:xfrm>
            <a:prstGeom prst="rect">
              <a:avLst/>
            </a:prstGeom>
            <a:noFill/>
          </p:spPr>
          <p:txBody>
            <a:bodyPr wrap="square" rtlCol="0">
              <a:spAutoFit/>
            </a:bodyPr>
            <a:lstStyle/>
            <a:p>
              <a:pPr algn="ctr"/>
              <a:r>
                <a:rPr lang="en-US" sz="1200" b="1" dirty="0"/>
                <a:t>Portable Rescue Kit</a:t>
              </a:r>
            </a:p>
          </p:txBody>
        </p:sp>
        <p:sp>
          <p:nvSpPr>
            <p:cNvPr id="16" name="TextBox 15"/>
            <p:cNvSpPr txBox="1"/>
            <p:nvPr/>
          </p:nvSpPr>
          <p:spPr>
            <a:xfrm>
              <a:off x="7772400" y="4917744"/>
              <a:ext cx="1447800" cy="276999"/>
            </a:xfrm>
            <a:prstGeom prst="rect">
              <a:avLst/>
            </a:prstGeom>
            <a:noFill/>
          </p:spPr>
          <p:txBody>
            <a:bodyPr wrap="square" rtlCol="0">
              <a:spAutoFit/>
            </a:bodyPr>
            <a:lstStyle/>
            <a:p>
              <a:pPr algn="ctr"/>
              <a:r>
                <a:rPr lang="en-US" sz="1200" b="1" dirty="0"/>
                <a:t>Insulated Platform</a:t>
              </a:r>
            </a:p>
          </p:txBody>
        </p:sp>
        <p:sp>
          <p:nvSpPr>
            <p:cNvPr id="17" name="TextBox 16"/>
            <p:cNvSpPr txBox="1"/>
            <p:nvPr/>
          </p:nvSpPr>
          <p:spPr>
            <a:xfrm>
              <a:off x="7924800" y="3277104"/>
              <a:ext cx="1219200" cy="461665"/>
            </a:xfrm>
            <a:prstGeom prst="rect">
              <a:avLst/>
            </a:prstGeom>
            <a:noFill/>
          </p:spPr>
          <p:txBody>
            <a:bodyPr wrap="square" rtlCol="0">
              <a:spAutoFit/>
            </a:bodyPr>
            <a:lstStyle/>
            <a:p>
              <a:pPr algn="ctr"/>
              <a:r>
                <a:rPr lang="en-US" sz="1200" b="1" dirty="0"/>
                <a:t>Wall Mounted </a:t>
              </a:r>
            </a:p>
            <a:p>
              <a:pPr algn="ctr"/>
              <a:r>
                <a:rPr lang="en-US" sz="1200" b="1" dirty="0"/>
                <a:t>Rescue Kit</a:t>
              </a:r>
            </a:p>
          </p:txBody>
        </p:sp>
        <p:pic>
          <p:nvPicPr>
            <p:cNvPr id="32777" name="Picture 9"/>
            <p:cNvPicPr>
              <a:picLocks noChangeAspect="1" noChangeArrowheads="1"/>
            </p:cNvPicPr>
            <p:nvPr/>
          </p:nvPicPr>
          <p:blipFill>
            <a:blip r:embed="rId9"/>
            <a:srcRect/>
            <a:stretch>
              <a:fillRect/>
            </a:stretch>
          </p:blipFill>
          <p:spPr bwMode="auto">
            <a:xfrm>
              <a:off x="5437496" y="3389243"/>
              <a:ext cx="2133600" cy="1716157"/>
            </a:xfrm>
            <a:prstGeom prst="rect">
              <a:avLst/>
            </a:prstGeom>
            <a:noFill/>
            <a:ln w="9525">
              <a:noFill/>
              <a:miter lim="800000"/>
              <a:headEnd/>
              <a:tailEnd/>
            </a:ln>
            <a:effectLst/>
          </p:spPr>
        </p:pic>
      </p:grpSp>
      <p:sp>
        <p:nvSpPr>
          <p:cNvPr id="19" name="TextBox 18"/>
          <p:cNvSpPr txBox="1"/>
          <p:nvPr/>
        </p:nvSpPr>
        <p:spPr>
          <a:xfrm>
            <a:off x="664192" y="6229064"/>
            <a:ext cx="2057400" cy="338554"/>
          </a:xfrm>
          <a:prstGeom prst="rect">
            <a:avLst/>
          </a:prstGeom>
          <a:noFill/>
        </p:spPr>
        <p:txBody>
          <a:bodyPr wrap="square" rtlCol="0">
            <a:spAutoFit/>
          </a:bodyPr>
          <a:lstStyle/>
          <a:p>
            <a:pPr algn="ctr"/>
            <a:r>
              <a:rPr lang="en-US" sz="1600" dirty="0"/>
              <a:t>First Aid Poster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cstate="print"/>
          <a:srcRect/>
          <a:stretch>
            <a:fillRect/>
          </a:stretch>
        </p:blipFill>
        <p:spPr bwMode="auto">
          <a:xfrm>
            <a:off x="3377026" y="381000"/>
            <a:ext cx="6078124" cy="1371600"/>
          </a:xfrm>
          <a:prstGeom prst="rect">
            <a:avLst/>
          </a:prstGeom>
          <a:noFill/>
          <a:ln w="9525">
            <a:noFill/>
            <a:miter lim="800000"/>
            <a:headEnd/>
            <a:tailEnd/>
          </a:ln>
          <a:effectLst/>
        </p:spPr>
      </p:pic>
      <p:sp>
        <p:nvSpPr>
          <p:cNvPr id="3" name="TextBox 2"/>
          <p:cNvSpPr txBox="1"/>
          <p:nvPr/>
        </p:nvSpPr>
        <p:spPr>
          <a:xfrm>
            <a:off x="5410200" y="533400"/>
            <a:ext cx="3886200" cy="1015663"/>
          </a:xfrm>
          <a:prstGeom prst="rect">
            <a:avLst/>
          </a:prstGeom>
          <a:noFill/>
        </p:spPr>
        <p:txBody>
          <a:bodyPr wrap="square" rtlCol="0">
            <a:spAutoFit/>
          </a:bodyPr>
          <a:lstStyle/>
          <a:p>
            <a:pPr algn="ctr"/>
            <a:r>
              <a:rPr lang="en-US" sz="3000" b="1" dirty="0">
                <a:solidFill>
                  <a:srgbClr val="C00000"/>
                </a:solidFill>
                <a:latin typeface="Arial Black" pitchFamily="34" charset="0"/>
              </a:rPr>
              <a:t>CUSTOM</a:t>
            </a:r>
          </a:p>
          <a:p>
            <a:pPr algn="ctr"/>
            <a:r>
              <a:rPr lang="en-US" sz="3000" b="1" dirty="0">
                <a:solidFill>
                  <a:srgbClr val="C00000"/>
                </a:solidFill>
                <a:latin typeface="Arial Black" pitchFamily="34" charset="0"/>
              </a:rPr>
              <a:t>TAGS &amp; SIGNS</a:t>
            </a:r>
          </a:p>
        </p:txBody>
      </p:sp>
      <p:pic>
        <p:nvPicPr>
          <p:cNvPr id="33795" name="Picture 3"/>
          <p:cNvPicPr>
            <a:picLocks noChangeAspect="1" noChangeArrowheads="1"/>
          </p:cNvPicPr>
          <p:nvPr/>
        </p:nvPicPr>
        <p:blipFill>
          <a:blip r:embed="rId3" cstate="print"/>
          <a:srcRect/>
          <a:stretch>
            <a:fillRect/>
          </a:stretch>
        </p:blipFill>
        <p:spPr bwMode="auto">
          <a:xfrm>
            <a:off x="3505201" y="2057400"/>
            <a:ext cx="5943600" cy="4261316"/>
          </a:xfrm>
          <a:prstGeom prst="rect">
            <a:avLst/>
          </a:prstGeom>
          <a:noFill/>
          <a:ln w="9525">
            <a:noFill/>
            <a:miter lim="800000"/>
            <a:headEnd/>
            <a:tailEnd/>
          </a:ln>
          <a:effectLst/>
        </p:spPr>
      </p:pic>
      <p:pic>
        <p:nvPicPr>
          <p:cNvPr id="33796" name="Picture 4"/>
          <p:cNvPicPr>
            <a:picLocks noChangeAspect="1" noChangeArrowheads="1"/>
          </p:cNvPicPr>
          <p:nvPr/>
        </p:nvPicPr>
        <p:blipFill>
          <a:blip r:embed="rId4" cstate="print"/>
          <a:srcRect/>
          <a:stretch>
            <a:fillRect/>
          </a:stretch>
        </p:blipFill>
        <p:spPr bwMode="auto">
          <a:xfrm>
            <a:off x="0" y="348016"/>
            <a:ext cx="3032817" cy="5940425"/>
          </a:xfrm>
          <a:prstGeom prst="rect">
            <a:avLst/>
          </a:prstGeom>
          <a:noFill/>
          <a:ln w="9525">
            <a:noFill/>
            <a:miter lim="800000"/>
            <a:headEnd/>
            <a:tailEnd/>
          </a:ln>
          <a:effectLst/>
        </p:spPr>
      </p:pic>
      <p:pic>
        <p:nvPicPr>
          <p:cNvPr id="33797" name="Picture 5"/>
          <p:cNvPicPr>
            <a:picLocks noChangeAspect="1" noChangeArrowheads="1"/>
          </p:cNvPicPr>
          <p:nvPr/>
        </p:nvPicPr>
        <p:blipFill>
          <a:blip r:embed="rId5" cstate="print"/>
          <a:srcRect/>
          <a:stretch>
            <a:fillRect/>
          </a:stretch>
        </p:blipFill>
        <p:spPr bwMode="auto">
          <a:xfrm>
            <a:off x="0" y="6560982"/>
            <a:ext cx="9906000" cy="297018"/>
          </a:xfrm>
          <a:prstGeom prst="rect">
            <a:avLst/>
          </a:prstGeom>
          <a:noFill/>
          <a:ln w="9525">
            <a:noFill/>
            <a:miter lim="800000"/>
            <a:headEnd/>
            <a:tailEnd/>
          </a:ln>
          <a:effectLst/>
        </p:spPr>
      </p:pic>
      <p:sp>
        <p:nvSpPr>
          <p:cNvPr id="7" name="TextBox 6"/>
          <p:cNvSpPr txBox="1"/>
          <p:nvPr/>
        </p:nvSpPr>
        <p:spPr>
          <a:xfrm>
            <a:off x="381000" y="573232"/>
            <a:ext cx="2362200" cy="5917004"/>
          </a:xfrm>
          <a:prstGeom prst="rect">
            <a:avLst/>
          </a:prstGeom>
          <a:noFill/>
        </p:spPr>
        <p:txBody>
          <a:bodyPr wrap="square" rtlCol="0">
            <a:spAutoFit/>
          </a:bodyPr>
          <a:lstStyle/>
          <a:p>
            <a:pPr algn="just">
              <a:spcAft>
                <a:spcPts val="500"/>
              </a:spcAft>
            </a:pPr>
            <a:r>
              <a:rPr lang="en-US" sz="1600" b="1" dirty="0"/>
              <a:t>LOTO Safety </a:t>
            </a:r>
            <a:r>
              <a:rPr lang="en-US" sz="1400" dirty="0"/>
              <a:t>helps promote a safer work environment and is committed to providing durable tags and signs meeting industry standards.</a:t>
            </a:r>
          </a:p>
          <a:p>
            <a:pPr algn="just">
              <a:spcAft>
                <a:spcPts val="500"/>
              </a:spcAft>
            </a:pPr>
            <a:r>
              <a:rPr lang="en-US" sz="1400" dirty="0"/>
              <a:t>We offer a wide selection of  industrial tags and signs  customized with logos, graphics  and single or dual language text  to convey job-specific information and identification.</a:t>
            </a:r>
          </a:p>
          <a:p>
            <a:pPr algn="just">
              <a:spcAft>
                <a:spcPts val="500"/>
              </a:spcAft>
            </a:pPr>
            <a:r>
              <a:rPr lang="en-US" sz="1400" dirty="0"/>
              <a:t>Materials we work with include PVC, Polyethylene,   Polypropylene, </a:t>
            </a:r>
            <a:r>
              <a:rPr lang="en-US" sz="1400" dirty="0" err="1"/>
              <a:t>Traffolyte</a:t>
            </a:r>
            <a:r>
              <a:rPr lang="en-US" sz="1400" dirty="0"/>
              <a:t>, Stainless Steel,  </a:t>
            </a:r>
            <a:r>
              <a:rPr lang="en-US" sz="1400" dirty="0" err="1"/>
              <a:t>Aluminium</a:t>
            </a:r>
            <a:r>
              <a:rPr lang="en-US" sz="1400" dirty="0"/>
              <a:t> and  Brass.</a:t>
            </a:r>
          </a:p>
          <a:p>
            <a:pPr algn="just"/>
            <a:r>
              <a:rPr lang="en-US" sz="1400" dirty="0"/>
              <a:t>Our creative solutions are available in screen, digital and offset printing with UV cured inks and matt lamination to withstand harsh weather conditions and high ambient temperatures.</a:t>
            </a:r>
          </a:p>
          <a:p>
            <a:pPr algn="just"/>
            <a:endParaRPr lang="en-US" sz="1400" dirty="0"/>
          </a:p>
          <a:p>
            <a:pPr algn="just"/>
            <a:endParaRPr lang="en-US" sz="14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pic>
        <p:nvPicPr>
          <p:cNvPr id="34819" name="Picture 3"/>
          <p:cNvPicPr>
            <a:picLocks noChangeAspect="1" noChangeArrowheads="1"/>
          </p:cNvPicPr>
          <p:nvPr/>
        </p:nvPicPr>
        <p:blipFill>
          <a:blip r:embed="rId3"/>
          <a:srcRect/>
          <a:stretch>
            <a:fillRect/>
          </a:stretch>
        </p:blipFill>
        <p:spPr bwMode="auto">
          <a:xfrm>
            <a:off x="4419600" y="1676400"/>
            <a:ext cx="4267200" cy="2616855"/>
          </a:xfrm>
          <a:prstGeom prst="rect">
            <a:avLst/>
          </a:prstGeom>
          <a:noFill/>
          <a:ln w="9525">
            <a:noFill/>
            <a:miter lim="800000"/>
            <a:headEnd/>
            <a:tailEnd/>
          </a:ln>
          <a:effectLst/>
        </p:spPr>
      </p:pic>
      <p:pic>
        <p:nvPicPr>
          <p:cNvPr id="34820" name="Picture 4"/>
          <p:cNvPicPr>
            <a:picLocks noChangeAspect="1" noChangeArrowheads="1"/>
          </p:cNvPicPr>
          <p:nvPr/>
        </p:nvPicPr>
        <p:blipFill>
          <a:blip r:embed="rId4" cstate="print"/>
          <a:srcRect/>
          <a:stretch>
            <a:fillRect/>
          </a:stretch>
        </p:blipFill>
        <p:spPr bwMode="auto">
          <a:xfrm>
            <a:off x="3657600" y="4191000"/>
            <a:ext cx="2219325" cy="2184400"/>
          </a:xfrm>
          <a:prstGeom prst="rect">
            <a:avLst/>
          </a:prstGeom>
          <a:noFill/>
          <a:ln w="9525">
            <a:noFill/>
            <a:miter lim="800000"/>
            <a:headEnd/>
            <a:tailEnd/>
          </a:ln>
          <a:effectLst/>
        </p:spPr>
      </p:pic>
      <p:pic>
        <p:nvPicPr>
          <p:cNvPr id="34821" name="Picture 5"/>
          <p:cNvPicPr>
            <a:picLocks noChangeAspect="1" noChangeArrowheads="1"/>
          </p:cNvPicPr>
          <p:nvPr/>
        </p:nvPicPr>
        <p:blipFill>
          <a:blip r:embed="rId5" cstate="print"/>
          <a:srcRect/>
          <a:stretch>
            <a:fillRect/>
          </a:stretch>
        </p:blipFill>
        <p:spPr bwMode="auto">
          <a:xfrm>
            <a:off x="6400801" y="4419601"/>
            <a:ext cx="2895600" cy="1825124"/>
          </a:xfrm>
          <a:prstGeom prst="rect">
            <a:avLst/>
          </a:prstGeom>
          <a:noFill/>
          <a:ln w="9525">
            <a:noFill/>
            <a:miter lim="800000"/>
            <a:headEnd/>
            <a:tailEnd/>
          </a:ln>
          <a:effectLst/>
        </p:spPr>
      </p:pic>
      <p:sp>
        <p:nvSpPr>
          <p:cNvPr id="6" name="TextBox 5"/>
          <p:cNvSpPr txBox="1"/>
          <p:nvPr/>
        </p:nvSpPr>
        <p:spPr>
          <a:xfrm>
            <a:off x="2209800" y="332096"/>
            <a:ext cx="7467600" cy="867160"/>
          </a:xfrm>
          <a:prstGeom prst="rect">
            <a:avLst/>
          </a:prstGeom>
          <a:noFill/>
        </p:spPr>
        <p:txBody>
          <a:bodyPr wrap="square" rtlCol="0">
            <a:spAutoFit/>
          </a:bodyPr>
          <a:lstStyle/>
          <a:p>
            <a:pPr>
              <a:lnSpc>
                <a:spcPts val="3000"/>
              </a:lnSpc>
            </a:pPr>
            <a:r>
              <a:rPr lang="en-US" sz="3000" dirty="0">
                <a:solidFill>
                  <a:schemeClr val="bg1"/>
                </a:solidFill>
                <a:latin typeface="Arial Black" pitchFamily="34" charset="0"/>
              </a:rPr>
              <a:t>HAND TOOLS FOR LIVE WORKING</a:t>
            </a:r>
          </a:p>
          <a:p>
            <a:pPr algn="ctr">
              <a:lnSpc>
                <a:spcPts val="3000"/>
              </a:lnSpc>
            </a:pPr>
            <a:r>
              <a:rPr lang="en-US" sz="3000" b="1" dirty="0">
                <a:solidFill>
                  <a:schemeClr val="bg1"/>
                </a:solidFill>
                <a:latin typeface="+mj-lt"/>
              </a:rPr>
              <a:t>ON CABLE LINES AND CONNECTING BOXES</a:t>
            </a:r>
          </a:p>
        </p:txBody>
      </p:sp>
      <p:sp>
        <p:nvSpPr>
          <p:cNvPr id="7" name="TextBox 6"/>
          <p:cNvSpPr txBox="1"/>
          <p:nvPr/>
        </p:nvSpPr>
        <p:spPr>
          <a:xfrm>
            <a:off x="304800" y="1850408"/>
            <a:ext cx="2743200" cy="4524315"/>
          </a:xfrm>
          <a:prstGeom prst="rect">
            <a:avLst/>
          </a:prstGeom>
          <a:noFill/>
        </p:spPr>
        <p:txBody>
          <a:bodyPr wrap="square" rtlCol="0">
            <a:spAutoFit/>
          </a:bodyPr>
          <a:lstStyle/>
          <a:p>
            <a:pPr algn="just"/>
            <a:r>
              <a:rPr lang="en-US" sz="1600" dirty="0"/>
              <a:t>Certified insulated tool sets from  </a:t>
            </a:r>
            <a:r>
              <a:rPr lang="en-US" sz="1500" b="1" dirty="0"/>
              <a:t>LOTO Safety </a:t>
            </a:r>
            <a:r>
              <a:rPr lang="en-US" sz="1600" dirty="0"/>
              <a:t>can help you work more safely. Insulated tools help protect electrical workers from accidental contact with energized circuits. These tool sets can protect against electrical shock up to 1,000 volts, in compliance with IEC, OSHA and DIN standards for insulated tools. Choose from a wide range of combinations</a:t>
            </a:r>
          </a:p>
          <a:p>
            <a:pPr algn="just"/>
            <a:endParaRPr lang="en-US" sz="1600" dirty="0"/>
          </a:p>
          <a:p>
            <a:pPr algn="just"/>
            <a:r>
              <a:rPr lang="en-US" sz="1600" dirty="0"/>
              <a:t>Insulated tool are designed for safety and are rated for live use up to 1000 VAC or 1500 VDC.</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3" name="TextBox 2"/>
          <p:cNvSpPr txBox="1"/>
          <p:nvPr/>
        </p:nvSpPr>
        <p:spPr>
          <a:xfrm>
            <a:off x="3276600" y="574344"/>
            <a:ext cx="3276600" cy="707886"/>
          </a:xfrm>
          <a:prstGeom prst="rect">
            <a:avLst/>
          </a:prstGeom>
          <a:noFill/>
        </p:spPr>
        <p:txBody>
          <a:bodyPr wrap="square" rtlCol="0">
            <a:spAutoFit/>
          </a:bodyPr>
          <a:lstStyle/>
          <a:p>
            <a:pPr algn="ctr"/>
            <a:r>
              <a:rPr lang="en-US" sz="4000" b="1" dirty="0">
                <a:latin typeface="Arial" pitchFamily="34" charset="0"/>
                <a:cs typeface="Arial" pitchFamily="34" charset="0"/>
              </a:rPr>
              <a:t>LOTO-MAT</a:t>
            </a:r>
          </a:p>
        </p:txBody>
      </p:sp>
      <p:sp>
        <p:nvSpPr>
          <p:cNvPr id="4" name="TextBox 3"/>
          <p:cNvSpPr txBox="1"/>
          <p:nvPr/>
        </p:nvSpPr>
        <p:spPr>
          <a:xfrm>
            <a:off x="2925168" y="1219200"/>
            <a:ext cx="3962400" cy="1379224"/>
          </a:xfrm>
          <a:prstGeom prst="rect">
            <a:avLst/>
          </a:prstGeom>
          <a:noFill/>
        </p:spPr>
        <p:txBody>
          <a:bodyPr wrap="square" rtlCol="0">
            <a:spAutoFit/>
          </a:bodyPr>
          <a:lstStyle/>
          <a:p>
            <a:pPr algn="ctr">
              <a:lnSpc>
                <a:spcPts val="2500"/>
              </a:lnSpc>
            </a:pPr>
            <a:r>
              <a:rPr lang="en-US" sz="2500" b="1" dirty="0">
                <a:solidFill>
                  <a:srgbClr val="0070C0"/>
                </a:solidFill>
              </a:rPr>
              <a:t>ELECTRICAL INSULATION </a:t>
            </a:r>
          </a:p>
          <a:p>
            <a:pPr algn="ctr">
              <a:lnSpc>
                <a:spcPts val="2500"/>
              </a:lnSpc>
            </a:pPr>
            <a:r>
              <a:rPr lang="en-US" sz="2500" b="1" dirty="0">
                <a:solidFill>
                  <a:srgbClr val="0070C0"/>
                </a:solidFill>
              </a:rPr>
              <a:t>ANTI-SKID RIBBED </a:t>
            </a:r>
          </a:p>
          <a:p>
            <a:pPr algn="ctr">
              <a:lnSpc>
                <a:spcPts val="2500"/>
              </a:lnSpc>
            </a:pPr>
            <a:r>
              <a:rPr lang="en-US" sz="2500" b="1" dirty="0">
                <a:solidFill>
                  <a:srgbClr val="0070C0"/>
                </a:solidFill>
              </a:rPr>
              <a:t>SWITCHBOARD MATTING</a:t>
            </a:r>
          </a:p>
          <a:p>
            <a:pPr algn="ctr">
              <a:lnSpc>
                <a:spcPts val="2500"/>
              </a:lnSpc>
            </a:pPr>
            <a:r>
              <a:rPr lang="en-US" sz="2500" b="1" dirty="0">
                <a:solidFill>
                  <a:srgbClr val="0070C0"/>
                </a:solidFill>
              </a:rPr>
              <a:t>MADE IN EU</a:t>
            </a:r>
          </a:p>
        </p:txBody>
      </p:sp>
      <p:sp>
        <p:nvSpPr>
          <p:cNvPr id="5" name="Rectangle 4"/>
          <p:cNvSpPr/>
          <p:nvPr/>
        </p:nvSpPr>
        <p:spPr>
          <a:xfrm>
            <a:off x="3657600" y="3733800"/>
            <a:ext cx="5181600" cy="533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657600" y="5062184"/>
            <a:ext cx="5181600" cy="685800"/>
          </a:xfrm>
          <a:prstGeom prst="rect">
            <a:avLst/>
          </a:prstGeom>
          <a:solidFill>
            <a:srgbClr val="99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733800" y="3770558"/>
            <a:ext cx="5105400" cy="477054"/>
          </a:xfrm>
          <a:prstGeom prst="rect">
            <a:avLst/>
          </a:prstGeom>
          <a:noFill/>
        </p:spPr>
        <p:txBody>
          <a:bodyPr wrap="square" rtlCol="0">
            <a:spAutoFit/>
          </a:bodyPr>
          <a:lstStyle/>
          <a:p>
            <a:pPr>
              <a:lnSpc>
                <a:spcPts val="1500"/>
              </a:lnSpc>
            </a:pPr>
            <a:r>
              <a:rPr lang="en-US" sz="1600" b="1" dirty="0">
                <a:solidFill>
                  <a:schemeClr val="bg1"/>
                </a:solidFill>
              </a:rPr>
              <a:t>Description                      L               W             T              Color</a:t>
            </a:r>
          </a:p>
          <a:p>
            <a:pPr>
              <a:lnSpc>
                <a:spcPts val="1500"/>
              </a:lnSpc>
            </a:pPr>
            <a:r>
              <a:rPr lang="en-US" sz="1600" b="1" dirty="0">
                <a:solidFill>
                  <a:schemeClr val="bg1"/>
                </a:solidFill>
              </a:rPr>
              <a:t>                                       (MM)       (mm)       (mm)</a:t>
            </a:r>
          </a:p>
        </p:txBody>
      </p:sp>
      <p:sp>
        <p:nvSpPr>
          <p:cNvPr id="9" name="TextBox 8"/>
          <p:cNvSpPr txBox="1"/>
          <p:nvPr/>
        </p:nvSpPr>
        <p:spPr>
          <a:xfrm>
            <a:off x="3665560" y="4288808"/>
            <a:ext cx="1600200" cy="738664"/>
          </a:xfrm>
          <a:prstGeom prst="rect">
            <a:avLst/>
          </a:prstGeom>
          <a:noFill/>
        </p:spPr>
        <p:txBody>
          <a:bodyPr wrap="square" rtlCol="0">
            <a:spAutoFit/>
          </a:bodyPr>
          <a:lstStyle/>
          <a:p>
            <a:r>
              <a:rPr lang="en-US" sz="1400" b="1" dirty="0"/>
              <a:t>LOTO-MAT CLASS 0</a:t>
            </a:r>
          </a:p>
          <a:p>
            <a:r>
              <a:rPr lang="en-US" sz="1400" b="1" dirty="0"/>
              <a:t>2,500 Volt Tested</a:t>
            </a:r>
          </a:p>
          <a:p>
            <a:r>
              <a:rPr lang="en-US" sz="1400" b="1" dirty="0"/>
              <a:t>1000 Volt Working</a:t>
            </a:r>
          </a:p>
        </p:txBody>
      </p:sp>
      <p:sp>
        <p:nvSpPr>
          <p:cNvPr id="10" name="TextBox 9"/>
          <p:cNvSpPr txBox="1"/>
          <p:nvPr/>
        </p:nvSpPr>
        <p:spPr>
          <a:xfrm>
            <a:off x="5595584" y="4495800"/>
            <a:ext cx="685800" cy="307777"/>
          </a:xfrm>
          <a:prstGeom prst="rect">
            <a:avLst/>
          </a:prstGeom>
          <a:noFill/>
        </p:spPr>
        <p:txBody>
          <a:bodyPr wrap="square" rtlCol="0">
            <a:spAutoFit/>
          </a:bodyPr>
          <a:lstStyle/>
          <a:p>
            <a:r>
              <a:rPr lang="en-US" sz="1400" b="1" dirty="0"/>
              <a:t>1000</a:t>
            </a:r>
          </a:p>
        </p:txBody>
      </p:sp>
      <p:sp>
        <p:nvSpPr>
          <p:cNvPr id="11" name="TextBox 10"/>
          <p:cNvSpPr txBox="1"/>
          <p:nvPr/>
        </p:nvSpPr>
        <p:spPr>
          <a:xfrm>
            <a:off x="6400800" y="4495800"/>
            <a:ext cx="685800" cy="307777"/>
          </a:xfrm>
          <a:prstGeom prst="rect">
            <a:avLst/>
          </a:prstGeom>
          <a:noFill/>
        </p:spPr>
        <p:txBody>
          <a:bodyPr wrap="square" rtlCol="0">
            <a:spAutoFit/>
          </a:bodyPr>
          <a:lstStyle/>
          <a:p>
            <a:r>
              <a:rPr lang="en-US" sz="1400" b="1" dirty="0"/>
              <a:t>1000</a:t>
            </a:r>
          </a:p>
        </p:txBody>
      </p:sp>
      <p:sp>
        <p:nvSpPr>
          <p:cNvPr id="12" name="TextBox 11"/>
          <p:cNvSpPr txBox="1"/>
          <p:nvPr/>
        </p:nvSpPr>
        <p:spPr>
          <a:xfrm>
            <a:off x="7239000" y="4495800"/>
            <a:ext cx="685800" cy="307777"/>
          </a:xfrm>
          <a:prstGeom prst="rect">
            <a:avLst/>
          </a:prstGeom>
          <a:noFill/>
        </p:spPr>
        <p:txBody>
          <a:bodyPr wrap="square" rtlCol="0">
            <a:spAutoFit/>
          </a:bodyPr>
          <a:lstStyle/>
          <a:p>
            <a:r>
              <a:rPr lang="en-US" sz="1400" b="1" dirty="0"/>
              <a:t>1.0</a:t>
            </a:r>
          </a:p>
        </p:txBody>
      </p:sp>
      <p:sp>
        <p:nvSpPr>
          <p:cNvPr id="13" name="TextBox 12"/>
          <p:cNvSpPr txBox="1"/>
          <p:nvPr/>
        </p:nvSpPr>
        <p:spPr>
          <a:xfrm>
            <a:off x="3665560" y="5030928"/>
            <a:ext cx="1853824" cy="738664"/>
          </a:xfrm>
          <a:prstGeom prst="rect">
            <a:avLst/>
          </a:prstGeom>
          <a:noFill/>
        </p:spPr>
        <p:txBody>
          <a:bodyPr wrap="square" rtlCol="0">
            <a:spAutoFit/>
          </a:bodyPr>
          <a:lstStyle/>
          <a:p>
            <a:r>
              <a:rPr lang="en-US" sz="1400" b="1" dirty="0"/>
              <a:t>LOTO-MAT CLASS 2</a:t>
            </a:r>
          </a:p>
          <a:p>
            <a:r>
              <a:rPr lang="en-US" sz="1400" b="1" dirty="0"/>
              <a:t>20,000 Volt Tested</a:t>
            </a:r>
          </a:p>
          <a:p>
            <a:r>
              <a:rPr lang="en-US" sz="1400" b="1" dirty="0"/>
              <a:t>17,000 Volt Working</a:t>
            </a:r>
          </a:p>
        </p:txBody>
      </p:sp>
      <p:sp>
        <p:nvSpPr>
          <p:cNvPr id="14" name="TextBox 13"/>
          <p:cNvSpPr txBox="1"/>
          <p:nvPr/>
        </p:nvSpPr>
        <p:spPr>
          <a:xfrm>
            <a:off x="5595584" y="5237920"/>
            <a:ext cx="685800" cy="307777"/>
          </a:xfrm>
          <a:prstGeom prst="rect">
            <a:avLst/>
          </a:prstGeom>
          <a:noFill/>
        </p:spPr>
        <p:txBody>
          <a:bodyPr wrap="square" rtlCol="0">
            <a:spAutoFit/>
          </a:bodyPr>
          <a:lstStyle/>
          <a:p>
            <a:r>
              <a:rPr lang="en-US" sz="1400" b="1" dirty="0"/>
              <a:t>10000</a:t>
            </a:r>
          </a:p>
        </p:txBody>
      </p:sp>
      <p:sp>
        <p:nvSpPr>
          <p:cNvPr id="15" name="TextBox 14"/>
          <p:cNvSpPr txBox="1"/>
          <p:nvPr/>
        </p:nvSpPr>
        <p:spPr>
          <a:xfrm>
            <a:off x="6400800" y="5237920"/>
            <a:ext cx="685800" cy="307777"/>
          </a:xfrm>
          <a:prstGeom prst="rect">
            <a:avLst/>
          </a:prstGeom>
          <a:noFill/>
        </p:spPr>
        <p:txBody>
          <a:bodyPr wrap="square" rtlCol="0">
            <a:spAutoFit/>
          </a:bodyPr>
          <a:lstStyle/>
          <a:p>
            <a:r>
              <a:rPr lang="en-US" sz="1400" b="1" dirty="0"/>
              <a:t>1200</a:t>
            </a:r>
          </a:p>
        </p:txBody>
      </p:sp>
      <p:sp>
        <p:nvSpPr>
          <p:cNvPr id="16" name="TextBox 15"/>
          <p:cNvSpPr txBox="1"/>
          <p:nvPr/>
        </p:nvSpPr>
        <p:spPr>
          <a:xfrm>
            <a:off x="7239000" y="5237920"/>
            <a:ext cx="685800" cy="307777"/>
          </a:xfrm>
          <a:prstGeom prst="rect">
            <a:avLst/>
          </a:prstGeom>
          <a:noFill/>
        </p:spPr>
        <p:txBody>
          <a:bodyPr wrap="square" rtlCol="0">
            <a:spAutoFit/>
          </a:bodyPr>
          <a:lstStyle/>
          <a:p>
            <a:r>
              <a:rPr lang="en-US" sz="1400" b="1" dirty="0"/>
              <a:t>3.0</a:t>
            </a:r>
          </a:p>
        </p:txBody>
      </p:sp>
      <p:sp>
        <p:nvSpPr>
          <p:cNvPr id="17" name="TextBox 16"/>
          <p:cNvSpPr txBox="1"/>
          <p:nvPr/>
        </p:nvSpPr>
        <p:spPr>
          <a:xfrm>
            <a:off x="3665560" y="5738336"/>
            <a:ext cx="1853824" cy="738664"/>
          </a:xfrm>
          <a:prstGeom prst="rect">
            <a:avLst/>
          </a:prstGeom>
          <a:noFill/>
        </p:spPr>
        <p:txBody>
          <a:bodyPr wrap="square" rtlCol="0">
            <a:spAutoFit/>
          </a:bodyPr>
          <a:lstStyle/>
          <a:p>
            <a:r>
              <a:rPr lang="en-US" sz="1400" b="1" dirty="0"/>
              <a:t>LOTO-MAT CLASS 4</a:t>
            </a:r>
          </a:p>
          <a:p>
            <a:r>
              <a:rPr lang="en-US" sz="1400" b="1" dirty="0"/>
              <a:t>40,000 Volt Tested</a:t>
            </a:r>
          </a:p>
          <a:p>
            <a:r>
              <a:rPr lang="en-US" sz="1400" b="1" dirty="0"/>
              <a:t>36,000 Volt Working</a:t>
            </a:r>
          </a:p>
        </p:txBody>
      </p:sp>
      <p:sp>
        <p:nvSpPr>
          <p:cNvPr id="18" name="TextBox 17"/>
          <p:cNvSpPr txBox="1"/>
          <p:nvPr/>
        </p:nvSpPr>
        <p:spPr>
          <a:xfrm>
            <a:off x="5595584" y="5945328"/>
            <a:ext cx="685800" cy="307777"/>
          </a:xfrm>
          <a:prstGeom prst="rect">
            <a:avLst/>
          </a:prstGeom>
          <a:noFill/>
        </p:spPr>
        <p:txBody>
          <a:bodyPr wrap="square" rtlCol="0">
            <a:spAutoFit/>
          </a:bodyPr>
          <a:lstStyle/>
          <a:p>
            <a:r>
              <a:rPr lang="en-US" sz="1400" b="1" dirty="0"/>
              <a:t>10000</a:t>
            </a:r>
          </a:p>
        </p:txBody>
      </p:sp>
      <p:sp>
        <p:nvSpPr>
          <p:cNvPr id="19" name="TextBox 18"/>
          <p:cNvSpPr txBox="1"/>
          <p:nvPr/>
        </p:nvSpPr>
        <p:spPr>
          <a:xfrm>
            <a:off x="6400800" y="5945328"/>
            <a:ext cx="685800" cy="307777"/>
          </a:xfrm>
          <a:prstGeom prst="rect">
            <a:avLst/>
          </a:prstGeom>
          <a:noFill/>
        </p:spPr>
        <p:txBody>
          <a:bodyPr wrap="square" rtlCol="0">
            <a:spAutoFit/>
          </a:bodyPr>
          <a:lstStyle/>
          <a:p>
            <a:r>
              <a:rPr lang="en-US" sz="1400" b="1" dirty="0"/>
              <a:t>1200</a:t>
            </a:r>
          </a:p>
        </p:txBody>
      </p:sp>
      <p:sp>
        <p:nvSpPr>
          <p:cNvPr id="20" name="TextBox 19"/>
          <p:cNvSpPr txBox="1"/>
          <p:nvPr/>
        </p:nvSpPr>
        <p:spPr>
          <a:xfrm>
            <a:off x="7239000" y="5945328"/>
            <a:ext cx="685800" cy="307777"/>
          </a:xfrm>
          <a:prstGeom prst="rect">
            <a:avLst/>
          </a:prstGeom>
          <a:noFill/>
        </p:spPr>
        <p:txBody>
          <a:bodyPr wrap="square" rtlCol="0">
            <a:spAutoFit/>
          </a:bodyPr>
          <a:lstStyle/>
          <a:p>
            <a:r>
              <a:rPr lang="en-US" sz="1400" b="1" dirty="0"/>
              <a:t>4.5</a:t>
            </a:r>
          </a:p>
        </p:txBody>
      </p:sp>
      <p:sp>
        <p:nvSpPr>
          <p:cNvPr id="21" name="Rectangle 20"/>
          <p:cNvSpPr/>
          <p:nvPr/>
        </p:nvSpPr>
        <p:spPr>
          <a:xfrm>
            <a:off x="7856560" y="4490112"/>
            <a:ext cx="914400" cy="386688"/>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err="1"/>
              <a:t>Orenge</a:t>
            </a:r>
            <a:endParaRPr lang="en-US" sz="1600" dirty="0"/>
          </a:p>
        </p:txBody>
      </p:sp>
      <p:sp>
        <p:nvSpPr>
          <p:cNvPr id="22" name="Rectangle 21"/>
          <p:cNvSpPr/>
          <p:nvPr/>
        </p:nvSpPr>
        <p:spPr>
          <a:xfrm>
            <a:off x="7856560" y="5181600"/>
            <a:ext cx="914400" cy="381000"/>
          </a:xfrm>
          <a:prstGeom prst="rect">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Gray</a:t>
            </a:r>
          </a:p>
        </p:txBody>
      </p:sp>
      <p:sp>
        <p:nvSpPr>
          <p:cNvPr id="24" name="Rectangle 23"/>
          <p:cNvSpPr/>
          <p:nvPr/>
        </p:nvSpPr>
        <p:spPr>
          <a:xfrm>
            <a:off x="7856560" y="5867400"/>
            <a:ext cx="914400" cy="381000"/>
          </a:xfrm>
          <a:prstGeom prst="rect">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Gray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7" name="Picture 3"/>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pic>
        <p:nvPicPr>
          <p:cNvPr id="36868" name="Picture 4"/>
          <p:cNvPicPr>
            <a:picLocks noChangeAspect="1" noChangeArrowheads="1"/>
          </p:cNvPicPr>
          <p:nvPr/>
        </p:nvPicPr>
        <p:blipFill>
          <a:blip r:embed="rId3" cstate="print"/>
          <a:srcRect/>
          <a:stretch>
            <a:fillRect/>
          </a:stretch>
        </p:blipFill>
        <p:spPr bwMode="auto">
          <a:xfrm>
            <a:off x="433112" y="1230868"/>
            <a:ext cx="2003124" cy="2743200"/>
          </a:xfrm>
          <a:prstGeom prst="rect">
            <a:avLst/>
          </a:prstGeom>
          <a:noFill/>
          <a:ln w="9525">
            <a:noFill/>
            <a:miter lim="800000"/>
            <a:headEnd/>
            <a:tailEnd/>
          </a:ln>
          <a:effectLst/>
        </p:spPr>
      </p:pic>
      <p:pic>
        <p:nvPicPr>
          <p:cNvPr id="36869" name="Picture 5"/>
          <p:cNvPicPr>
            <a:picLocks noChangeAspect="1" noChangeArrowheads="1"/>
          </p:cNvPicPr>
          <p:nvPr/>
        </p:nvPicPr>
        <p:blipFill>
          <a:blip r:embed="rId4" cstate="print"/>
          <a:srcRect/>
          <a:stretch>
            <a:fillRect/>
          </a:stretch>
        </p:blipFill>
        <p:spPr bwMode="auto">
          <a:xfrm>
            <a:off x="2776677" y="2678668"/>
            <a:ext cx="1995179" cy="2743200"/>
          </a:xfrm>
          <a:prstGeom prst="rect">
            <a:avLst/>
          </a:prstGeom>
          <a:noFill/>
          <a:ln w="9525">
            <a:noFill/>
            <a:miter lim="800000"/>
            <a:headEnd/>
            <a:tailEnd/>
          </a:ln>
          <a:effectLst/>
        </p:spPr>
      </p:pic>
      <p:pic>
        <p:nvPicPr>
          <p:cNvPr id="1026" name="Picture 2"/>
          <p:cNvPicPr>
            <a:picLocks noChangeAspect="1" noChangeArrowheads="1"/>
          </p:cNvPicPr>
          <p:nvPr/>
        </p:nvPicPr>
        <p:blipFill>
          <a:blip r:embed="rId5" cstate="print"/>
          <a:srcRect/>
          <a:stretch>
            <a:fillRect/>
          </a:stretch>
        </p:blipFill>
        <p:spPr bwMode="auto">
          <a:xfrm>
            <a:off x="5112297" y="1173705"/>
            <a:ext cx="1994931" cy="2743200"/>
          </a:xfrm>
          <a:prstGeom prst="rect">
            <a:avLst/>
          </a:prstGeom>
          <a:noFill/>
          <a:ln w="9525">
            <a:noFill/>
            <a:miter lim="800000"/>
            <a:headEnd/>
            <a:tailEnd/>
          </a:ln>
          <a:effectLst/>
        </p:spPr>
      </p:pic>
      <p:pic>
        <p:nvPicPr>
          <p:cNvPr id="1027" name="Picture 3"/>
          <p:cNvPicPr>
            <a:picLocks noChangeAspect="1" noChangeArrowheads="1"/>
          </p:cNvPicPr>
          <p:nvPr/>
        </p:nvPicPr>
        <p:blipFill>
          <a:blip r:embed="rId6" cstate="print"/>
          <a:srcRect/>
          <a:stretch>
            <a:fillRect/>
          </a:stretch>
        </p:blipFill>
        <p:spPr bwMode="auto">
          <a:xfrm>
            <a:off x="7447669" y="2526268"/>
            <a:ext cx="2001131" cy="2743200"/>
          </a:xfrm>
          <a:prstGeom prst="rect">
            <a:avLst/>
          </a:prstGeom>
          <a:noFill/>
          <a:ln w="9525">
            <a:noFill/>
            <a:miter lim="800000"/>
            <a:headEnd/>
            <a:tailEnd/>
          </a:ln>
          <a:effectLst/>
        </p:spPr>
      </p:pic>
      <p:sp>
        <p:nvSpPr>
          <p:cNvPr id="7" name="TextBox 6"/>
          <p:cNvSpPr txBox="1"/>
          <p:nvPr/>
        </p:nvSpPr>
        <p:spPr>
          <a:xfrm>
            <a:off x="381000" y="304800"/>
            <a:ext cx="2438400" cy="707886"/>
          </a:xfrm>
          <a:prstGeom prst="rect">
            <a:avLst/>
          </a:prstGeom>
          <a:noFill/>
        </p:spPr>
        <p:txBody>
          <a:bodyPr wrap="square" rtlCol="0">
            <a:spAutoFit/>
          </a:bodyPr>
          <a:lstStyle/>
          <a:p>
            <a:r>
              <a:rPr lang="en-US" sz="4000" b="1" dirty="0">
                <a:solidFill>
                  <a:srgbClr val="0070C0"/>
                </a:solidFill>
                <a:latin typeface="Helvetica-Narrow-Bold" pitchFamily="2" charset="0"/>
              </a:rPr>
              <a:t>POSTERS</a:t>
            </a:r>
          </a:p>
        </p:txBody>
      </p:sp>
      <p:sp>
        <p:nvSpPr>
          <p:cNvPr id="8" name="TextBox 7"/>
          <p:cNvSpPr txBox="1"/>
          <p:nvPr/>
        </p:nvSpPr>
        <p:spPr>
          <a:xfrm>
            <a:off x="509312" y="3974068"/>
            <a:ext cx="1828800" cy="369332"/>
          </a:xfrm>
          <a:prstGeom prst="rect">
            <a:avLst/>
          </a:prstGeom>
          <a:noFill/>
        </p:spPr>
        <p:txBody>
          <a:bodyPr wrap="square" rtlCol="0">
            <a:spAutoFit/>
          </a:bodyPr>
          <a:lstStyle/>
          <a:p>
            <a:pPr algn="ctr"/>
            <a:r>
              <a:rPr lang="en-US" b="1" dirty="0"/>
              <a:t>First Aid Posters</a:t>
            </a:r>
          </a:p>
        </p:txBody>
      </p:sp>
      <p:sp>
        <p:nvSpPr>
          <p:cNvPr id="9" name="TextBox 8"/>
          <p:cNvSpPr txBox="1"/>
          <p:nvPr/>
        </p:nvSpPr>
        <p:spPr>
          <a:xfrm>
            <a:off x="2871512" y="5421868"/>
            <a:ext cx="1828800" cy="369332"/>
          </a:xfrm>
          <a:prstGeom prst="rect">
            <a:avLst/>
          </a:prstGeom>
          <a:noFill/>
        </p:spPr>
        <p:txBody>
          <a:bodyPr wrap="square" rtlCol="0">
            <a:spAutoFit/>
          </a:bodyPr>
          <a:lstStyle/>
          <a:p>
            <a:pPr algn="ctr"/>
            <a:r>
              <a:rPr lang="en-US" b="1" dirty="0"/>
              <a:t>Crane Safety</a:t>
            </a:r>
          </a:p>
        </p:txBody>
      </p:sp>
      <p:sp>
        <p:nvSpPr>
          <p:cNvPr id="10" name="TextBox 9"/>
          <p:cNvSpPr txBox="1"/>
          <p:nvPr/>
        </p:nvSpPr>
        <p:spPr>
          <a:xfrm>
            <a:off x="5195362" y="3974068"/>
            <a:ext cx="1828800" cy="369332"/>
          </a:xfrm>
          <a:prstGeom prst="rect">
            <a:avLst/>
          </a:prstGeom>
          <a:noFill/>
        </p:spPr>
        <p:txBody>
          <a:bodyPr wrap="square" rtlCol="0">
            <a:spAutoFit/>
          </a:bodyPr>
          <a:lstStyle/>
          <a:p>
            <a:pPr algn="ctr"/>
            <a:r>
              <a:rPr lang="en-US" b="1" dirty="0"/>
              <a:t>Electrical Safety</a:t>
            </a:r>
          </a:p>
        </p:txBody>
      </p:sp>
      <p:sp>
        <p:nvSpPr>
          <p:cNvPr id="11" name="TextBox 10"/>
          <p:cNvSpPr txBox="1"/>
          <p:nvPr/>
        </p:nvSpPr>
        <p:spPr>
          <a:xfrm>
            <a:off x="7519712" y="5269468"/>
            <a:ext cx="1828800" cy="369332"/>
          </a:xfrm>
          <a:prstGeom prst="rect">
            <a:avLst/>
          </a:prstGeom>
          <a:noFill/>
        </p:spPr>
        <p:txBody>
          <a:bodyPr wrap="square" rtlCol="0">
            <a:spAutoFit/>
          </a:bodyPr>
          <a:lstStyle/>
          <a:p>
            <a:pPr algn="ctr"/>
            <a:r>
              <a:rPr lang="en-US" b="1" dirty="0"/>
              <a:t>LOTO Posters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1" y="381001"/>
            <a:ext cx="3567384" cy="609599"/>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cstate="print"/>
          <a:srcRect/>
          <a:stretch>
            <a:fillRect/>
          </a:stretch>
        </p:blipFill>
        <p:spPr bwMode="auto">
          <a:xfrm>
            <a:off x="8153400" y="381000"/>
            <a:ext cx="1233487" cy="598487"/>
          </a:xfrm>
          <a:prstGeom prst="rect">
            <a:avLst/>
          </a:prstGeom>
          <a:noFill/>
          <a:ln w="9525">
            <a:noFill/>
            <a:miter lim="800000"/>
            <a:headEnd/>
            <a:tailEnd/>
          </a:ln>
          <a:effectLst/>
        </p:spPr>
      </p:pic>
      <p:sp>
        <p:nvSpPr>
          <p:cNvPr id="4" name="TextBox 3"/>
          <p:cNvSpPr txBox="1"/>
          <p:nvPr/>
        </p:nvSpPr>
        <p:spPr>
          <a:xfrm>
            <a:off x="762000" y="1524000"/>
            <a:ext cx="8382000" cy="3970318"/>
          </a:xfrm>
          <a:prstGeom prst="rect">
            <a:avLst/>
          </a:prstGeom>
          <a:noFill/>
        </p:spPr>
        <p:txBody>
          <a:bodyPr wrap="square" rtlCol="0">
            <a:spAutoFit/>
          </a:bodyPr>
          <a:lstStyle/>
          <a:p>
            <a:pPr algn="just"/>
            <a:r>
              <a:rPr lang="en-US" b="1" dirty="0">
                <a:solidFill>
                  <a:srgbClr val="0033CC"/>
                </a:solidFill>
              </a:rPr>
              <a:t>LOTO Safety Products DMCC, </a:t>
            </a:r>
            <a:r>
              <a:rPr lang="en-US" dirty="0"/>
              <a:t>its owners and employees disclaims liability for any injury to persons or to property, or other damages of any nature whatsoever, whether special, indirect, consequential or compensatory, directly or indirectly resulting from the use of </a:t>
            </a:r>
            <a:r>
              <a:rPr lang="en-US" dirty="0">
                <a:solidFill>
                  <a:srgbClr val="FF0000"/>
                </a:solidFill>
              </a:rPr>
              <a:t>OR</a:t>
            </a:r>
            <a:r>
              <a:rPr lang="en-US" dirty="0"/>
              <a:t> reliance on this information. </a:t>
            </a:r>
          </a:p>
          <a:p>
            <a:pPr algn="just"/>
            <a:endParaRPr lang="en-US" dirty="0"/>
          </a:p>
          <a:p>
            <a:pPr algn="just"/>
            <a:r>
              <a:rPr lang="en-US" b="1" i="1" dirty="0">
                <a:solidFill>
                  <a:srgbClr val="FF0000"/>
                </a:solidFill>
              </a:rPr>
              <a:t>The information provided here is designed for educational use only and is not a substitute for specific training or experience.</a:t>
            </a:r>
          </a:p>
          <a:p>
            <a:pPr algn="just"/>
            <a:endParaRPr lang="en-US" dirty="0"/>
          </a:p>
          <a:p>
            <a:pPr algn="just"/>
            <a:r>
              <a:rPr lang="en-US" b="1" dirty="0">
                <a:solidFill>
                  <a:srgbClr val="0033CC"/>
                </a:solidFill>
              </a:rPr>
              <a:t>LOTO Safety Products DMCC, </a:t>
            </a:r>
            <a:r>
              <a:rPr lang="en-US" dirty="0"/>
              <a:t>its owners and employees also makes no guaranty or warranty as to the accuracy or completeness of any information published herein and assumes no liability for any individual's use of or reliance upon any material contained or referenced in this book. </a:t>
            </a:r>
          </a:p>
          <a:p>
            <a:pPr algn="just"/>
            <a:endParaRPr lang="en-US" dirty="0"/>
          </a:p>
          <a:p>
            <a:pPr algn="just"/>
            <a:r>
              <a:rPr lang="en-US" dirty="0"/>
              <a:t>The material contained in this book may not be the most current.</a:t>
            </a:r>
          </a:p>
        </p:txBody>
      </p:sp>
      <p:sp>
        <p:nvSpPr>
          <p:cNvPr id="5" name="Rectangle 4"/>
          <p:cNvSpPr/>
          <p:nvPr/>
        </p:nvSpPr>
        <p:spPr>
          <a:xfrm>
            <a:off x="0" y="5867400"/>
            <a:ext cx="9906000" cy="6096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381000" y="5867400"/>
            <a:ext cx="9220200" cy="553998"/>
          </a:xfrm>
          <a:prstGeom prst="rect">
            <a:avLst/>
          </a:prstGeom>
          <a:noFill/>
        </p:spPr>
        <p:txBody>
          <a:bodyPr wrap="square" rtlCol="0">
            <a:spAutoFit/>
          </a:bodyPr>
          <a:lstStyle/>
          <a:p>
            <a:r>
              <a:rPr lang="pt-BR" sz="1500" b="1" dirty="0"/>
              <a:t>Quiz answers:</a:t>
            </a:r>
          </a:p>
          <a:p>
            <a:r>
              <a:rPr lang="pt-BR" sz="1500" b="1" dirty="0"/>
              <a:t>1-B,  2-D,  3-D,  4-B,  5-A,  6-B,  7-D,  8-B,  9-A,  10-A, 11-A,  12-A,  13-B,  14-A,  15-B,  16-D,  17-A,  18-A,  19-A,  20-A</a:t>
            </a:r>
            <a:endParaRPr lang="en-US" sz="1500" b="1" dirty="0"/>
          </a:p>
        </p:txBody>
      </p:sp>
      <p:sp>
        <p:nvSpPr>
          <p:cNvPr id="7" name="TextBox 6"/>
          <p:cNvSpPr txBox="1"/>
          <p:nvPr/>
        </p:nvSpPr>
        <p:spPr>
          <a:xfrm>
            <a:off x="685800" y="381000"/>
            <a:ext cx="2819400" cy="584775"/>
          </a:xfrm>
          <a:prstGeom prst="rect">
            <a:avLst/>
          </a:prstGeom>
          <a:noFill/>
        </p:spPr>
        <p:txBody>
          <a:bodyPr wrap="square" rtlCol="0">
            <a:spAutoFit/>
          </a:bodyPr>
          <a:lstStyle/>
          <a:p>
            <a:r>
              <a:rPr lang="en-US" sz="3200" b="1" dirty="0">
                <a:solidFill>
                  <a:schemeClr val="bg1"/>
                </a:solidFill>
              </a:rPr>
              <a:t>DISCLAIMER</a:t>
            </a:r>
          </a:p>
        </p:txBody>
      </p:sp>
    </p:spTree>
  </p:cSld>
  <p:clrMapOvr>
    <a:masterClrMapping/>
  </p:clrMapOvr>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3285</TotalTime>
  <Words>6075</Words>
  <Application>Microsoft Office PowerPoint</Application>
  <PresentationFormat>A4 Paper (210x297 mm)</PresentationFormat>
  <Paragraphs>877</Paragraphs>
  <Slides>46</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46</vt:i4>
      </vt:variant>
    </vt:vector>
  </HeadingPairs>
  <TitlesOfParts>
    <vt:vector size="57" baseType="lpstr">
      <vt:lpstr>Arial</vt:lpstr>
      <vt:lpstr>Arial Black</vt:lpstr>
      <vt:lpstr>AvantGarde</vt:lpstr>
      <vt:lpstr>Calibri</vt:lpstr>
      <vt:lpstr>Ethnocentric Rg</vt:lpstr>
      <vt:lpstr>Eurostile Extended</vt:lpstr>
      <vt:lpstr>Helvetica-Narrow-Bold</vt:lpstr>
      <vt:lpstr>Kabel Md BT</vt:lpstr>
      <vt:lpstr>ObelixProBroken</vt:lpstr>
      <vt:lpstr>Wingdings</vt:lpstr>
      <vt:lpstr>Office Theme</vt:lpstr>
      <vt:lpstr>PowerPoint Presentation</vt:lpstr>
      <vt:lpstr>WHAT IS AN ELECTRIC ARC? “An Electric arc is a short circuit current passing through the air”</vt:lpstr>
      <vt:lpstr>An arc flash occurs when electricity “jumps” or “arcs” through the air.   An arc flash starts with an arcing fault. An arcing fault can be defined as the flow of current through a path where it is not intended to flow. </vt:lpstr>
      <vt:lpstr>WHAT STARTS THE ARC?</vt:lpstr>
      <vt:lpstr>WHAT ARE THE RISK EXPOSURE ACTIVITIES?  Activities which involve Arc Flash Risks are:</vt:lpstr>
      <vt:lpstr>WHAT ARE THE POTENTIAL HAZARDS?   Electrical Arc</vt:lpstr>
      <vt:lpstr>STAGED ARC FLASH TEST</vt:lpstr>
      <vt:lpstr>WHERE CAN AN ARC FLASH OCCUR?</vt:lpstr>
      <vt:lpstr>THE COSTS OF BURN INJURY</vt:lpstr>
      <vt:lpstr>ACCIDENTS COST - ICEBERG</vt:lpstr>
      <vt:lpstr>WHAT SHOULD YOU DO TO PROTECT YOURSELF?</vt:lpstr>
      <vt:lpstr>WHAT SHOULD YOU DO TO PROTECT YOURSELF?</vt:lpstr>
      <vt:lpstr>A facility must provide, and be able to demonstrate a safety program with: </vt:lpstr>
      <vt:lpstr>WORKING ON ENERGIZED EQUIPMENT PROCEDURES</vt:lpstr>
      <vt:lpstr>PowerPoint Presentation</vt:lpstr>
      <vt:lpstr>ENERGIZED ELECTRICAL WORK PERMIT</vt:lpstr>
      <vt:lpstr>PowerPoint Presentation</vt:lpstr>
      <vt:lpstr>ENERGIZED ELECTRICAL WORK PERMIT...(contd.)</vt:lpstr>
      <vt:lpstr>ENERGIZED ELECTRICAL WORK PERMIT...(contd.)</vt:lpstr>
      <vt:lpstr>ENERGIZED ELECTRICAL WORK PERMIT...(contd.)</vt:lpstr>
      <vt:lpstr>ENERGIZED ELECTRICAL WORK PERMIT...(contd.)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Loto Safety Products DMCC</dc:title>
  <dc:creator>user</dc:creator>
  <cp:lastModifiedBy>qaid</cp:lastModifiedBy>
  <cp:revision>205</cp:revision>
  <dcterms:created xsi:type="dcterms:W3CDTF">2016-05-07T17:30:09Z</dcterms:created>
  <dcterms:modified xsi:type="dcterms:W3CDTF">2016-08-23T12:01:44Z</dcterms:modified>
</cp:coreProperties>
</file>