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 id="348" r:id="rId45"/>
    <p:sldId id="349" r:id="rId46"/>
    <p:sldId id="350" r:id="rId47"/>
    <p:sldId id="351" r:id="rId48"/>
    <p:sldId id="352" r:id="rId49"/>
    <p:sldId id="353" r:id="rId5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33CC"/>
    <a:srgbClr val="CC9900"/>
    <a:srgbClr val="F5862B"/>
    <a:srgbClr val="FFFFCC"/>
    <a:srgbClr val="33CCFF"/>
    <a:srgbClr val="996633"/>
    <a:srgbClr val="5350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94" autoAdjust="0"/>
    <p:restoredTop sz="94653" autoAdjust="0"/>
  </p:normalViewPr>
  <p:slideViewPr>
    <p:cSldViewPr>
      <p:cViewPr varScale="1">
        <p:scale>
          <a:sx n="110" d="100"/>
          <a:sy n="110" d="100"/>
        </p:scale>
        <p:origin x="1686" y="108"/>
      </p:cViewPr>
      <p:guideLst>
        <p:guide orient="horz" pos="2160"/>
        <p:guide pos="3120"/>
      </p:guideLst>
    </p:cSldViewPr>
  </p:slideViewPr>
  <p:outlineViewPr>
    <p:cViewPr>
      <p:scale>
        <a:sx n="33" d="100"/>
        <a:sy n="33" d="100"/>
      </p:scale>
      <p:origin x="0" y="16254"/>
    </p:cViewPr>
  </p:outlineViewPr>
  <p:notesTextViewPr>
    <p:cViewPr>
      <p:scale>
        <a:sx n="100" d="100"/>
        <a:sy n="100" d="100"/>
      </p:scale>
      <p:origin x="0" y="0"/>
    </p:cViewPr>
  </p:notesTextViewPr>
  <p:sorterViewPr>
    <p:cViewPr>
      <p:scale>
        <a:sx n="100" d="100"/>
        <a:sy n="100" d="100"/>
      </p:scale>
      <p:origin x="0" y="44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dirty="0"/>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27B89B4-7790-40CF-AE39-35D9D017A56F}" type="datetimeFigureOut">
              <a:rPr lang="ar-EG" smtClean="0"/>
              <a:t>24/03/1440</a:t>
            </a:fld>
            <a:endParaRPr lang="ar-EG"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1" anchor="ctr"/>
          <a:lstStyle/>
          <a:p>
            <a:endParaRPr lang="ar-EG"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dirty="0"/>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838F9FC-96BE-4073-A857-459D6739963D}" type="slidenum">
              <a:rPr lang="ar-EG" smtClean="0"/>
              <a:t>‹#›</a:t>
            </a:fld>
            <a:endParaRPr lang="ar-EG" dirty="0"/>
          </a:p>
        </p:txBody>
      </p:sp>
    </p:spTree>
    <p:extLst>
      <p:ext uri="{BB962C8B-B14F-4D97-AF65-F5344CB8AC3E}">
        <p14:creationId xmlns:p14="http://schemas.microsoft.com/office/powerpoint/2010/main" val="119372978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2B52D3-EE95-4577-80C6-0EDAC6DDF9B1}" type="slidenum">
              <a:rPr lang="en-US" smtClean="0"/>
              <a:pPr/>
              <a:t>12</a:t>
            </a:fld>
            <a:endParaRPr lang="en-US" dirty="0"/>
          </a:p>
        </p:txBody>
      </p:sp>
    </p:spTree>
    <p:extLst>
      <p:ext uri="{BB962C8B-B14F-4D97-AF65-F5344CB8AC3E}">
        <p14:creationId xmlns:p14="http://schemas.microsoft.com/office/powerpoint/2010/main" val="1637659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DD2B21-77A5-4BAC-AF10-4A52746B161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FA47D0-BC8F-487C-B1E3-02A1739FAF8C}" type="datetimeFigureOut">
              <a:rPr lang="en-US" smtClean="0"/>
              <a:pPr/>
              <a:t>12/2/2018</a:t>
            </a:fld>
            <a:endParaRPr lang="en-US" dirty="0"/>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D2B21-77A5-4BAC-AF10-4A52746B161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jpeg"/></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1" y="0"/>
            <a:ext cx="9906001" cy="6858000"/>
          </a:xfrm>
          <a:prstGeom prst="rect">
            <a:avLst/>
          </a:prstGeom>
          <a:noFill/>
          <a:ln w="9525">
            <a:noFill/>
            <a:miter lim="800000"/>
            <a:headEnd/>
            <a:tailEnd/>
          </a:ln>
          <a:effectLst/>
        </p:spPr>
      </p:pic>
      <p:sp>
        <p:nvSpPr>
          <p:cNvPr id="2" name="Title 1"/>
          <p:cNvSpPr>
            <a:spLocks noGrp="1"/>
          </p:cNvSpPr>
          <p:nvPr>
            <p:ph type="ctrTitle"/>
          </p:nvPr>
        </p:nvSpPr>
        <p:spPr>
          <a:xfrm>
            <a:off x="685800" y="3733800"/>
            <a:ext cx="8420100" cy="685799"/>
          </a:xfrm>
        </p:spPr>
        <p:txBody>
          <a:bodyPr>
            <a:normAutofit/>
          </a:bodyPr>
          <a:lstStyle/>
          <a:p>
            <a:r>
              <a:rPr lang="ar-EG" sz="3600" b="1" dirty="0">
                <a:solidFill>
                  <a:schemeClr val="bg1"/>
                </a:solidFill>
                <a:latin typeface="Arial Black" pitchFamily="34" charset="0"/>
                <a:cs typeface="+mn-cs"/>
              </a:rPr>
              <a:t>لوتو سايفتي برودكتس د.م.س.م</a:t>
            </a:r>
            <a:endParaRPr lang="en-US" sz="3600" b="1" dirty="0">
              <a:solidFill>
                <a:schemeClr val="bg1"/>
              </a:solidFill>
              <a:latin typeface="Arial Black" pitchFamily="34" charset="0"/>
              <a:cs typeface="+mn-cs"/>
            </a:endParaRPr>
          </a:p>
        </p:txBody>
      </p:sp>
      <p:sp>
        <p:nvSpPr>
          <p:cNvPr id="3" name="Subtitle 2"/>
          <p:cNvSpPr>
            <a:spLocks noGrp="1"/>
          </p:cNvSpPr>
          <p:nvPr>
            <p:ph type="subTitle" idx="1"/>
          </p:nvPr>
        </p:nvSpPr>
        <p:spPr>
          <a:xfrm>
            <a:off x="1447800" y="4572000"/>
            <a:ext cx="6934200" cy="609600"/>
          </a:xfrm>
        </p:spPr>
        <p:txBody>
          <a:bodyPr/>
          <a:lstStyle/>
          <a:p>
            <a:r>
              <a:rPr lang="ar-EG" dirty="0">
                <a:solidFill>
                  <a:schemeClr val="bg1"/>
                </a:solidFill>
              </a:rPr>
              <a:t>دبي، الإمارات العربية المتحدة</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0"/>
            <a:ext cx="9906001" cy="6858000"/>
          </a:xfrm>
          <a:prstGeom prst="rect">
            <a:avLst/>
          </a:prstGeom>
          <a:noFill/>
          <a:ln w="9525">
            <a:noFill/>
            <a:miter lim="800000"/>
            <a:headEnd/>
            <a:tailEnd/>
          </a:ln>
          <a:effectLst/>
        </p:spPr>
      </p:pic>
      <p:sp>
        <p:nvSpPr>
          <p:cNvPr id="2" name="Title 1"/>
          <p:cNvSpPr>
            <a:spLocks noGrp="1"/>
          </p:cNvSpPr>
          <p:nvPr>
            <p:ph type="ctrTitle"/>
          </p:nvPr>
        </p:nvSpPr>
        <p:spPr>
          <a:xfrm>
            <a:off x="1066800" y="3200400"/>
            <a:ext cx="3371850" cy="1470025"/>
          </a:xfrm>
        </p:spPr>
        <p:txBody>
          <a:bodyPr>
            <a:normAutofit/>
          </a:bodyPr>
          <a:lstStyle/>
          <a:p>
            <a:r>
              <a:rPr lang="ar-EG" sz="3600" b="1" dirty="0">
                <a:solidFill>
                  <a:srgbClr val="FF0000"/>
                </a:solidFill>
                <a:latin typeface="Arial Black" pitchFamily="34" charset="0"/>
              </a:rPr>
              <a:t>إغلاق مصادر الطاقة ووضع لافتات عليها</a:t>
            </a:r>
            <a:endParaRPr lang="en-US" sz="3600" b="1" dirty="0">
              <a:solidFill>
                <a:srgbClr val="FF0000"/>
              </a:solidFill>
              <a:latin typeface="Arial Black" pitchFamily="34" charset="0"/>
            </a:endParaRPr>
          </a:p>
        </p:txBody>
      </p:sp>
      <p:sp>
        <p:nvSpPr>
          <p:cNvPr id="3" name="Subtitle 2"/>
          <p:cNvSpPr>
            <a:spLocks noGrp="1"/>
          </p:cNvSpPr>
          <p:nvPr>
            <p:ph type="subTitle" idx="1"/>
          </p:nvPr>
        </p:nvSpPr>
        <p:spPr>
          <a:xfrm>
            <a:off x="2362200" y="5181600"/>
            <a:ext cx="5257800" cy="533400"/>
          </a:xfrm>
        </p:spPr>
        <p:txBody>
          <a:bodyPr>
            <a:normAutofit lnSpcReduction="10000"/>
          </a:bodyPr>
          <a:lstStyle/>
          <a:p>
            <a:r>
              <a:rPr lang="ar-EG" b="1" dirty="0">
                <a:solidFill>
                  <a:srgbClr val="006699"/>
                </a:solidFill>
              </a:rPr>
              <a:t>عرض تقديمي باوربوينت</a:t>
            </a:r>
            <a:endParaRPr lang="en-US" b="1" dirty="0">
              <a:solidFill>
                <a:srgbClr val="006699"/>
              </a:solidFill>
            </a:endParaRPr>
          </a:p>
        </p:txBody>
      </p:sp>
      <p:pic>
        <p:nvPicPr>
          <p:cNvPr id="2051" name="Picture 3"/>
          <p:cNvPicPr>
            <a:picLocks noChangeAspect="1" noChangeArrowheads="1"/>
          </p:cNvPicPr>
          <p:nvPr/>
        </p:nvPicPr>
        <p:blipFill>
          <a:blip r:embed="rId3"/>
          <a:srcRect t="6452"/>
          <a:stretch>
            <a:fillRect/>
          </a:stretch>
        </p:blipFill>
        <p:spPr bwMode="auto">
          <a:xfrm>
            <a:off x="5562600" y="685800"/>
            <a:ext cx="3271972" cy="32004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cstate="print"/>
          <a:srcRect/>
          <a:stretch>
            <a:fillRect/>
          </a:stretch>
        </p:blipFill>
        <p:spPr bwMode="auto">
          <a:xfrm>
            <a:off x="1828800" y="685799"/>
            <a:ext cx="1600200" cy="2692535"/>
          </a:xfrm>
          <a:prstGeom prst="rect">
            <a:avLst/>
          </a:prstGeom>
          <a:noFill/>
          <a:ln w="9525">
            <a:noFill/>
            <a:miter lim="800000"/>
            <a:headEnd/>
            <a:tailEnd/>
          </a:ln>
          <a:effectLst/>
        </p:spPr>
      </p:pic>
      <p:sp>
        <p:nvSpPr>
          <p:cNvPr id="8" name="TextBox 7"/>
          <p:cNvSpPr txBox="1"/>
          <p:nvPr/>
        </p:nvSpPr>
        <p:spPr>
          <a:xfrm>
            <a:off x="4876800" y="3200400"/>
            <a:ext cx="4191000" cy="769441"/>
          </a:xfrm>
          <a:prstGeom prst="rect">
            <a:avLst/>
          </a:prstGeom>
          <a:noFill/>
        </p:spPr>
        <p:txBody>
          <a:bodyPr wrap="square" rtlCol="0">
            <a:spAutoFit/>
          </a:bodyPr>
          <a:lstStyle/>
          <a:p>
            <a:pPr algn="ctr"/>
            <a:r>
              <a:rPr lang="ar-EG" sz="4400" b="1" dirty="0"/>
              <a:t>السلامة الكهربائية</a:t>
            </a:r>
            <a:endParaRPr lang="en-US" sz="4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ctrTitle"/>
          </p:nvPr>
        </p:nvSpPr>
        <p:spPr>
          <a:xfrm>
            <a:off x="914400" y="1219200"/>
            <a:ext cx="8096250" cy="4495800"/>
          </a:xfrm>
        </p:spPr>
        <p:txBody>
          <a:bodyPr>
            <a:noAutofit/>
          </a:bodyPr>
          <a:lstStyle/>
          <a:p>
            <a:pPr algn="r" rtl="1">
              <a:spcBef>
                <a:spcPts val="0"/>
              </a:spcBef>
              <a:spcAft>
                <a:spcPts val="1200"/>
              </a:spcAft>
            </a:pPr>
            <a:r>
              <a:rPr lang="ar-EG" sz="1700" dirty="0">
                <a:latin typeface="+mn-lt"/>
                <a:ea typeface="+mn-ea"/>
                <a:cs typeface="+mn-cs"/>
              </a:rPr>
              <a:t>تقدم شركة </a:t>
            </a:r>
            <a:r>
              <a:rPr lang="ar-EG" sz="1700" b="1" dirty="0">
                <a:latin typeface="+mn-lt"/>
                <a:ea typeface="+mn-ea"/>
                <a:cs typeface="+mn-cs"/>
              </a:rPr>
              <a:t>لوتو سايفتي برودكتس د.م.س.م </a:t>
            </a:r>
            <a:r>
              <a:rPr lang="ar-EG" sz="1700" dirty="0">
                <a:latin typeface="+mn-lt"/>
                <a:ea typeface="+mn-ea"/>
                <a:cs typeface="+mn-cs"/>
              </a:rPr>
              <a:t>- التي يقع مقرها الرئيسي في مدينة دبي (الإمارات العربية المتحدة) منذ 2011 - حلولاً متخصصة في منتجات السلامة الكهربائية وإغلاق مصادر الطاقة </a:t>
            </a:r>
            <a:r>
              <a:rPr lang="ar-EG" sz="1600" dirty="0">
                <a:latin typeface="+mn-lt"/>
                <a:ea typeface="+mn-ea"/>
                <a:cs typeface="+mn-cs"/>
              </a:rPr>
              <a:t>ووضع</a:t>
            </a:r>
            <a:r>
              <a:rPr lang="ar-EG" sz="1700" dirty="0">
                <a:latin typeface="+mn-lt"/>
                <a:ea typeface="+mn-ea"/>
                <a:cs typeface="+mn-cs"/>
              </a:rPr>
              <a:t> لافتات عليها في مجالات الإنشاءات والمرافق والنفط والغاز وصناعات الألومنيوم والصلب والخدمات البحرية والشاطئية والموانئ والطيران وإدارة المنشآت وغيرها الكثير عبر دولة الإمارات العربية المتحدة ومنطقة الشرق الأوسط وشمال أفريقيا ورابطة الدول المستقلة.</a:t>
            </a:r>
            <a:br>
              <a:rPr lang="ar-EG" sz="1700" dirty="0">
                <a:latin typeface="+mn-lt"/>
                <a:ea typeface="+mn-ea"/>
                <a:cs typeface="+mn-cs"/>
              </a:rPr>
            </a:br>
            <a:r>
              <a:rPr lang="ar-EG" sz="1700" dirty="0">
                <a:latin typeface="+mn-lt"/>
                <a:ea typeface="+mn-ea"/>
                <a:cs typeface="+mn-cs"/>
              </a:rPr>
              <a:t>تتنوع خبرتنا في مجال إغلاق مصادر الطاقة ووضع لافتات عليها لتشمل العروض التقديمية وتحديد الأخطار وتقييمات المواقع واختبار وتوريد أجهزة إغلاق مصادر الطاقة ووضع لافتات عليها بالإضافة إلى الأقفال والشارات مع تقديم الدعم اللازم لتركيبها. وتتوافر خدماتنا للمستخدمين الحاليين والجدد.</a:t>
            </a:r>
            <a:br>
              <a:rPr lang="ar-EG" sz="1700" dirty="0">
                <a:latin typeface="+mn-lt"/>
                <a:ea typeface="+mn-ea"/>
                <a:cs typeface="+mn-cs"/>
              </a:rPr>
            </a:br>
            <a:r>
              <a:rPr lang="ar-EG" sz="1700" dirty="0">
                <a:latin typeface="+mn-lt"/>
                <a:ea typeface="+mn-ea"/>
                <a:cs typeface="+mn-cs"/>
              </a:rPr>
              <a:t>تشكل منتجات الحماية من وميض القوس الكهربائي جزءًا رئيسياً من منتجاتنا المعروضة. وهذا يتضمن معدات الوقاية الشخصية من وميض القوس الكهربائي بسعة 8 – 100 كالوري / سم2 التي ينتجها مصنعين معتمدين ومشهورين بالإضافة إلى القفازات المعزولة لعامل الأسلاك وأحذية السلامة المقاومة للصدمات الكهربائية وأطقم التأريض والتماس ومعدات الإنقاذ وأجهزة كشف الجهد الكهربي والأرضيات المطاطية العازلة للوحات التوزيع ووسائل الإيضاح البصرية والمنتجات ذات الصلة التي تكون متاحة من مصدر واحد من أجل العمل على المعدات العاملة بالطاقة.</a:t>
            </a:r>
            <a:br>
              <a:rPr lang="ar-EG" sz="1700" dirty="0">
                <a:latin typeface="+mn-lt"/>
                <a:ea typeface="+mn-ea"/>
                <a:cs typeface="+mn-cs"/>
              </a:rPr>
            </a:br>
            <a:r>
              <a:rPr lang="ar-EG" sz="1700" dirty="0">
                <a:latin typeface="+mn-lt"/>
                <a:ea typeface="+mn-ea"/>
                <a:cs typeface="+mn-cs"/>
              </a:rPr>
              <a:t>تسهم حلولنا المتخصصة في تعزيز القدرة الإنتاجية وتخفيض وقت التعطل المتعلق بحوادث العمل أثناء خدمة المصانع والمعدات أو صيانتها أو بدء تشغيلها بما يضمن تحقيق </a:t>
            </a:r>
            <a:r>
              <a:rPr lang="ar-EG" sz="1700" b="1" i="1" dirty="0">
                <a:latin typeface="+mn-lt"/>
                <a:ea typeface="+mn-ea"/>
                <a:cs typeface="+mn-cs"/>
              </a:rPr>
              <a:t>ممارسات عمل آمنة</a:t>
            </a:r>
            <a:r>
              <a:rPr lang="ar-EG" sz="1700" dirty="0">
                <a:latin typeface="+mn-lt"/>
                <a:ea typeface="+mn-ea"/>
                <a:cs typeface="+mn-cs"/>
              </a:rPr>
              <a:t>.</a:t>
            </a:r>
            <a:endParaRPr lang="ar-EG" sz="1700" dirty="0">
              <a:cs typeface="+mn-cs"/>
            </a:endParaRPr>
          </a:p>
        </p:txBody>
      </p:sp>
      <p:sp>
        <p:nvSpPr>
          <p:cNvPr id="5" name="TextBox 4"/>
          <p:cNvSpPr txBox="1"/>
          <p:nvPr/>
        </p:nvSpPr>
        <p:spPr>
          <a:xfrm>
            <a:off x="533400" y="5943600"/>
            <a:ext cx="8839200" cy="369332"/>
          </a:xfrm>
          <a:prstGeom prst="rect">
            <a:avLst/>
          </a:prstGeom>
          <a:noFill/>
        </p:spPr>
        <p:txBody>
          <a:bodyPr wrap="square" rtlCol="0">
            <a:spAutoFit/>
          </a:bodyPr>
          <a:lstStyle/>
          <a:p>
            <a:pPr algn="just" rtl="1"/>
            <a:r>
              <a:rPr lang="ar-EG" b="1" dirty="0"/>
              <a:t>نشارككم العمل من أجل تطوير ثقافة السلامة التي تحقق مكاسب ملموسة</a:t>
            </a:r>
            <a:endParaRPr lang="en-US" b="1" dirty="0"/>
          </a:p>
        </p:txBody>
      </p:sp>
      <p:sp>
        <p:nvSpPr>
          <p:cNvPr id="6" name="TextBox 5"/>
          <p:cNvSpPr txBox="1"/>
          <p:nvPr/>
        </p:nvSpPr>
        <p:spPr>
          <a:xfrm>
            <a:off x="457200" y="253425"/>
            <a:ext cx="2895600" cy="584775"/>
          </a:xfrm>
          <a:prstGeom prst="rect">
            <a:avLst/>
          </a:prstGeom>
          <a:noFill/>
        </p:spPr>
        <p:txBody>
          <a:bodyPr wrap="square" rtlCol="0">
            <a:spAutoFit/>
          </a:bodyPr>
          <a:lstStyle/>
          <a:p>
            <a:pPr algn="r" rtl="1"/>
            <a:r>
              <a:rPr lang="ar-EG" sz="3200" b="1" dirty="0"/>
              <a:t>مقدمة</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0"/>
            <a:ext cx="9906001" cy="6858000"/>
          </a:xfrm>
          <a:prstGeom prst="rect">
            <a:avLst/>
          </a:prstGeom>
          <a:noFill/>
          <a:ln w="9525">
            <a:noFill/>
            <a:miter lim="800000"/>
            <a:headEnd/>
            <a:tailEnd/>
          </a:ln>
          <a:effectLst/>
        </p:spPr>
      </p:pic>
      <p:sp>
        <p:nvSpPr>
          <p:cNvPr id="5" name="TextBox 4"/>
          <p:cNvSpPr txBox="1"/>
          <p:nvPr/>
        </p:nvSpPr>
        <p:spPr>
          <a:xfrm>
            <a:off x="5105400" y="2133600"/>
            <a:ext cx="3810000" cy="1938992"/>
          </a:xfrm>
          <a:prstGeom prst="rect">
            <a:avLst/>
          </a:prstGeom>
          <a:noFill/>
        </p:spPr>
        <p:txBody>
          <a:bodyPr wrap="square" rtlCol="0">
            <a:spAutoFit/>
          </a:bodyPr>
          <a:lstStyle/>
          <a:p>
            <a:pPr algn="ctr"/>
            <a:r>
              <a:rPr lang="ar-EG" sz="4400" b="1" dirty="0"/>
              <a:t>الجزء الثاني</a:t>
            </a:r>
            <a:endParaRPr lang="en-US" sz="4400" b="1" dirty="0"/>
          </a:p>
          <a:p>
            <a:pPr algn="ctr"/>
            <a:endParaRPr lang="en-US" sz="3200" b="1" dirty="0"/>
          </a:p>
          <a:p>
            <a:pPr algn="ctr"/>
            <a:r>
              <a:rPr lang="ar-EG" sz="4400" b="1" dirty="0">
                <a:solidFill>
                  <a:srgbClr val="FF0000"/>
                </a:solidFill>
              </a:rPr>
              <a:t>السلامة الكهربائية</a:t>
            </a:r>
            <a:endParaRPr lang="en-US" sz="4400" b="1" dirty="0">
              <a:solidFill>
                <a:srgbClr val="FF0000"/>
              </a:solidFill>
            </a:endParaRPr>
          </a:p>
        </p:txBody>
      </p:sp>
    </p:spTree>
    <p:extLst>
      <p:ext uri="{BB962C8B-B14F-4D97-AF65-F5344CB8AC3E}">
        <p14:creationId xmlns:p14="http://schemas.microsoft.com/office/powerpoint/2010/main" val="3880514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ctrTitle"/>
          </p:nvPr>
        </p:nvSpPr>
        <p:spPr>
          <a:xfrm>
            <a:off x="762000" y="457201"/>
            <a:ext cx="8324850" cy="685800"/>
          </a:xfrm>
        </p:spPr>
        <p:txBody>
          <a:bodyPr>
            <a:normAutofit fontScale="90000"/>
          </a:bodyPr>
          <a:lstStyle/>
          <a:p>
            <a:pPr rtl="1"/>
            <a:r>
              <a:rPr lang="ar-EG" sz="3300" b="1" dirty="0">
                <a:solidFill>
                  <a:srgbClr val="0070C0"/>
                </a:solidFill>
              </a:rPr>
              <a:t>ما المقصود بالقوس الكهربائي؟</a:t>
            </a:r>
            <a:r>
              <a:rPr lang="en-US" sz="2000" b="1" dirty="0"/>
              <a:t/>
            </a:r>
            <a:br>
              <a:rPr lang="en-US" sz="2000" b="1" dirty="0"/>
            </a:br>
            <a:r>
              <a:rPr lang="en-US" sz="2000" b="1" dirty="0"/>
              <a:t>“</a:t>
            </a:r>
            <a:r>
              <a:rPr lang="ar-EG" sz="2000" b="1" dirty="0"/>
              <a:t>القوس الكهربائي هو ماس كهربي يسري عبر الهواء</a:t>
            </a:r>
            <a:r>
              <a:rPr lang="en-US" sz="2000" b="1" dirty="0"/>
              <a:t>”</a:t>
            </a:r>
          </a:p>
        </p:txBody>
      </p:sp>
      <p:pic>
        <p:nvPicPr>
          <p:cNvPr id="2050" name="Picture 2"/>
          <p:cNvPicPr>
            <a:picLocks noChangeAspect="1" noChangeArrowheads="1"/>
          </p:cNvPicPr>
          <p:nvPr/>
        </p:nvPicPr>
        <p:blipFill>
          <a:blip r:embed="rId3" cstate="print"/>
          <a:srcRect/>
          <a:stretch>
            <a:fillRect/>
          </a:stretch>
        </p:blipFill>
        <p:spPr bwMode="auto">
          <a:xfrm>
            <a:off x="3069432" y="1398896"/>
            <a:ext cx="3767137" cy="1991875"/>
          </a:xfrm>
          <a:prstGeom prst="rect">
            <a:avLst/>
          </a:prstGeom>
          <a:noFill/>
          <a:ln w="9525">
            <a:noFill/>
            <a:miter lim="800000"/>
            <a:headEnd/>
            <a:tailEnd/>
          </a:ln>
          <a:effectLst/>
        </p:spPr>
      </p:pic>
      <p:grpSp>
        <p:nvGrpSpPr>
          <p:cNvPr id="15" name="Group 14"/>
          <p:cNvGrpSpPr/>
          <p:nvPr/>
        </p:nvGrpSpPr>
        <p:grpSpPr>
          <a:xfrm>
            <a:off x="1863435" y="4572000"/>
            <a:ext cx="6179130" cy="1627643"/>
            <a:chOff x="1898070" y="4572000"/>
            <a:chExt cx="6179130" cy="1627643"/>
          </a:xfrm>
        </p:grpSpPr>
        <p:pic>
          <p:nvPicPr>
            <p:cNvPr id="2052" name="Picture 4"/>
            <p:cNvPicPr>
              <a:picLocks noChangeAspect="1" noChangeArrowheads="1"/>
            </p:cNvPicPr>
            <p:nvPr/>
          </p:nvPicPr>
          <p:blipFill>
            <a:blip r:embed="rId4" cstate="print"/>
            <a:srcRect/>
            <a:stretch>
              <a:fillRect/>
            </a:stretch>
          </p:blipFill>
          <p:spPr bwMode="auto">
            <a:xfrm>
              <a:off x="1898070" y="4572000"/>
              <a:ext cx="1687480" cy="1619705"/>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4119673" y="4574359"/>
              <a:ext cx="1742808" cy="1614172"/>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cstate="print"/>
            <a:srcRect/>
            <a:stretch>
              <a:fillRect/>
            </a:stretch>
          </p:blipFill>
          <p:spPr bwMode="auto">
            <a:xfrm>
              <a:off x="6393870" y="4575789"/>
              <a:ext cx="1683330" cy="1623854"/>
            </a:xfrm>
            <a:prstGeom prst="rect">
              <a:avLst/>
            </a:prstGeom>
            <a:noFill/>
            <a:ln w="9525">
              <a:noFill/>
              <a:miter lim="800000"/>
              <a:headEnd/>
              <a:tailEnd/>
            </a:ln>
            <a:effectLst/>
          </p:spPr>
        </p:pic>
      </p:grpSp>
      <p:sp>
        <p:nvSpPr>
          <p:cNvPr id="14" name="Title 1"/>
          <p:cNvSpPr txBox="1">
            <a:spLocks/>
          </p:cNvSpPr>
          <p:nvPr/>
        </p:nvSpPr>
        <p:spPr>
          <a:xfrm>
            <a:off x="914400" y="3733800"/>
            <a:ext cx="8324850" cy="685800"/>
          </a:xfrm>
          <a:prstGeom prst="rect">
            <a:avLst/>
          </a:prstGeom>
        </p:spPr>
        <p:txBody>
          <a:bodyPr vert="horz" lIns="91440" tIns="45720" rIns="91440" bIns="45720" rtlCol="0" anchor="ctr">
            <a:normAutofit fontScale="82500" lnSpcReduction="20000"/>
          </a:bodyPr>
          <a:lstStyle/>
          <a:p>
            <a:pPr lvl="0" algn="ctr" rtl="1">
              <a:spcBef>
                <a:spcPct val="0"/>
              </a:spcBef>
            </a:pPr>
            <a:r>
              <a:rPr kumimoji="0" lang="ar-EG" sz="3300" b="1" i="0" u="none" strike="noStrike" kern="1200" cap="none" spc="0" normalizeH="0" baseline="0" noProof="0" dirty="0">
                <a:ln>
                  <a:noFill/>
                </a:ln>
                <a:solidFill>
                  <a:srgbClr val="0070C0"/>
                </a:solidFill>
                <a:effectLst/>
                <a:uLnTx/>
                <a:uFillTx/>
                <a:latin typeface="+mj-lt"/>
                <a:ea typeface="+mj-ea"/>
                <a:cs typeface="+mj-cs"/>
              </a:rPr>
              <a:t> ما المقصود بوميض القوس</a:t>
            </a:r>
            <a:r>
              <a:rPr kumimoji="0" lang="ar-EG" sz="3300" b="1" i="0" u="none" strike="noStrike" kern="1200" cap="none" spc="0" normalizeH="0" noProof="0" dirty="0">
                <a:ln>
                  <a:noFill/>
                </a:ln>
                <a:solidFill>
                  <a:srgbClr val="0070C0"/>
                </a:solidFill>
                <a:effectLst/>
                <a:uLnTx/>
                <a:uFillTx/>
                <a:latin typeface="+mj-lt"/>
                <a:ea typeface="+mj-ea"/>
                <a:cs typeface="+mj-cs"/>
              </a:rPr>
              <a:t> الكهربائي؟</a:t>
            </a:r>
          </a:p>
          <a:p>
            <a:pPr lvl="0" algn="ctr" rtl="1">
              <a:spcBef>
                <a:spcPct val="0"/>
              </a:spcBef>
            </a:pPr>
            <a:r>
              <a:rPr lang="ar-EG" sz="2200" b="1" noProof="0" dirty="0">
                <a:latin typeface="+mj-lt"/>
                <a:ea typeface="+mj-ea"/>
                <a:cs typeface="+mj-cs"/>
              </a:rPr>
              <a:t>«حالة خطرة مرتبطة بانطلاق الطاقة الناجمة عن القوس الكهربائي»</a:t>
            </a:r>
            <a:endParaRPr kumimoji="0" lang="en-US" sz="22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012088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609600" y="914400"/>
            <a:ext cx="8915400" cy="1143000"/>
          </a:xfrm>
        </p:spPr>
        <p:txBody>
          <a:bodyPr>
            <a:noAutofit/>
          </a:bodyPr>
          <a:lstStyle/>
          <a:p>
            <a:pPr algn="r" rtl="1"/>
            <a:r>
              <a:rPr lang="ar-EG" sz="1800" dirty="0"/>
              <a:t>يحدث وميض القوس الكهربائي عندما تسري الكهرباء أو تتحرك على شكل قوس عبر الهواء.</a:t>
            </a:r>
            <a:r>
              <a:rPr lang="en-US" sz="1800" dirty="0"/>
              <a:t/>
            </a:r>
            <a:br>
              <a:rPr lang="en-US" sz="1800" dirty="0"/>
            </a:br>
            <a:r>
              <a:rPr lang="ar-EG" sz="1800" dirty="0"/>
              <a:t>يبدأ وميض القوس الكهربائي بخط التقوس الكهربائي. ويمكن تعريف التقوس الكهربائي على أنه تدفق للتيار عبر مسار غير مخصص للتدفق.</a:t>
            </a:r>
            <a:endParaRPr lang="en-US" sz="1800" dirty="0"/>
          </a:p>
        </p:txBody>
      </p:sp>
      <p:pic>
        <p:nvPicPr>
          <p:cNvPr id="3074" name="Picture 2"/>
          <p:cNvPicPr>
            <a:picLocks noChangeAspect="1" noChangeArrowheads="1"/>
          </p:cNvPicPr>
          <p:nvPr/>
        </p:nvPicPr>
        <p:blipFill>
          <a:blip r:embed="rId3" cstate="print"/>
          <a:srcRect/>
          <a:stretch>
            <a:fillRect/>
          </a:stretch>
        </p:blipFill>
        <p:spPr bwMode="auto">
          <a:xfrm>
            <a:off x="1038623" y="2361472"/>
            <a:ext cx="7828755" cy="3907158"/>
          </a:xfrm>
          <a:prstGeom prst="rect">
            <a:avLst/>
          </a:prstGeom>
          <a:noFill/>
          <a:ln w="9525">
            <a:noFill/>
            <a:miter lim="800000"/>
            <a:headEnd/>
            <a:tailEnd/>
          </a:ln>
          <a:effectLst/>
        </p:spPr>
      </p:pic>
    </p:spTree>
    <p:extLst>
      <p:ext uri="{BB962C8B-B14F-4D97-AF65-F5344CB8AC3E}">
        <p14:creationId xmlns:p14="http://schemas.microsoft.com/office/powerpoint/2010/main" val="145140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1695450" y="457200"/>
            <a:ext cx="6515100" cy="762000"/>
          </a:xfrm>
        </p:spPr>
        <p:txBody>
          <a:bodyPr>
            <a:normAutofit/>
          </a:bodyPr>
          <a:lstStyle/>
          <a:p>
            <a:pPr rtl="1"/>
            <a:r>
              <a:rPr lang="ar-EG" sz="3000" b="1" dirty="0">
                <a:solidFill>
                  <a:srgbClr val="FF0000"/>
                </a:solidFill>
              </a:rPr>
              <a:t>ما الذي يبدأ به القوس الكهربائي؟</a:t>
            </a:r>
            <a:endParaRPr lang="en-US" sz="3000" b="1" dirty="0">
              <a:solidFill>
                <a:srgbClr val="FF0000"/>
              </a:solidFill>
            </a:endParaRPr>
          </a:p>
        </p:txBody>
      </p:sp>
      <p:grpSp>
        <p:nvGrpSpPr>
          <p:cNvPr id="12" name="Group 11"/>
          <p:cNvGrpSpPr/>
          <p:nvPr/>
        </p:nvGrpSpPr>
        <p:grpSpPr>
          <a:xfrm>
            <a:off x="5410200" y="2362200"/>
            <a:ext cx="3962400" cy="3969675"/>
            <a:chOff x="5257800" y="1524000"/>
            <a:chExt cx="4271963" cy="4397992"/>
          </a:xfrm>
        </p:grpSpPr>
        <p:pic>
          <p:nvPicPr>
            <p:cNvPr id="4099" name="Picture 3"/>
            <p:cNvPicPr>
              <a:picLocks noChangeAspect="1" noChangeArrowheads="1"/>
            </p:cNvPicPr>
            <p:nvPr/>
          </p:nvPicPr>
          <p:blipFill>
            <a:blip r:embed="rId3" cstate="print"/>
            <a:srcRect/>
            <a:stretch>
              <a:fillRect/>
            </a:stretch>
          </p:blipFill>
          <p:spPr bwMode="auto">
            <a:xfrm>
              <a:off x="5257800" y="1524000"/>
              <a:ext cx="1365250" cy="1331913"/>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cstate="print"/>
            <a:srcRect/>
            <a:stretch>
              <a:fillRect/>
            </a:stretch>
          </p:blipFill>
          <p:spPr bwMode="auto">
            <a:xfrm>
              <a:off x="6775450" y="1524000"/>
              <a:ext cx="1149350" cy="1317625"/>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cstate="print"/>
            <a:srcRect/>
            <a:stretch>
              <a:fillRect/>
            </a:stretch>
          </p:blipFill>
          <p:spPr bwMode="auto">
            <a:xfrm>
              <a:off x="8077200" y="1524000"/>
              <a:ext cx="1452563" cy="1290637"/>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cstate="print"/>
            <a:srcRect/>
            <a:stretch>
              <a:fillRect/>
            </a:stretch>
          </p:blipFill>
          <p:spPr bwMode="auto">
            <a:xfrm>
              <a:off x="5257800" y="2936544"/>
              <a:ext cx="2076450" cy="1438275"/>
            </a:xfrm>
            <a:prstGeom prst="rect">
              <a:avLst/>
            </a:prstGeom>
            <a:noFill/>
            <a:ln w="9525">
              <a:noFill/>
              <a:miter lim="800000"/>
              <a:headEnd/>
              <a:tailEnd/>
            </a:ln>
            <a:effectLst/>
          </p:spPr>
        </p:pic>
        <p:pic>
          <p:nvPicPr>
            <p:cNvPr id="4103" name="Picture 7"/>
            <p:cNvPicPr>
              <a:picLocks noChangeAspect="1" noChangeArrowheads="1"/>
            </p:cNvPicPr>
            <p:nvPr/>
          </p:nvPicPr>
          <p:blipFill>
            <a:blip r:embed="rId7" cstate="print"/>
            <a:srcRect/>
            <a:stretch>
              <a:fillRect/>
            </a:stretch>
          </p:blipFill>
          <p:spPr bwMode="auto">
            <a:xfrm>
              <a:off x="7543800" y="2936544"/>
              <a:ext cx="1985963" cy="1433513"/>
            </a:xfrm>
            <a:prstGeom prst="rect">
              <a:avLst/>
            </a:prstGeom>
            <a:noFill/>
            <a:ln w="9525">
              <a:noFill/>
              <a:miter lim="800000"/>
              <a:headEnd/>
              <a:tailEnd/>
            </a:ln>
            <a:effectLst/>
          </p:spPr>
        </p:pic>
        <p:pic>
          <p:nvPicPr>
            <p:cNvPr id="4104" name="Picture 8"/>
            <p:cNvPicPr>
              <a:picLocks noChangeAspect="1" noChangeArrowheads="1"/>
            </p:cNvPicPr>
            <p:nvPr/>
          </p:nvPicPr>
          <p:blipFill>
            <a:blip r:embed="rId8"/>
            <a:srcRect/>
            <a:stretch>
              <a:fillRect/>
            </a:stretch>
          </p:blipFill>
          <p:spPr bwMode="auto">
            <a:xfrm>
              <a:off x="6172200" y="4474192"/>
              <a:ext cx="2209800" cy="1447800"/>
            </a:xfrm>
            <a:prstGeom prst="rect">
              <a:avLst/>
            </a:prstGeom>
            <a:noFill/>
            <a:ln w="9525">
              <a:noFill/>
              <a:miter lim="800000"/>
              <a:headEnd/>
              <a:tailEnd/>
            </a:ln>
            <a:effectLst/>
          </p:spPr>
        </p:pic>
      </p:grpSp>
      <p:sp>
        <p:nvSpPr>
          <p:cNvPr id="13" name="Rounded Rectangle 12"/>
          <p:cNvSpPr/>
          <p:nvPr/>
        </p:nvSpPr>
        <p:spPr>
          <a:xfrm>
            <a:off x="5410200" y="1295400"/>
            <a:ext cx="3962400" cy="8382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5600700" y="1295400"/>
            <a:ext cx="3581400" cy="877163"/>
          </a:xfrm>
          <a:prstGeom prst="rect">
            <a:avLst/>
          </a:prstGeom>
          <a:noFill/>
        </p:spPr>
        <p:txBody>
          <a:bodyPr wrap="square" rtlCol="0">
            <a:spAutoFit/>
          </a:bodyPr>
          <a:lstStyle/>
          <a:p>
            <a:pPr algn="ctr"/>
            <a:r>
              <a:rPr lang="ar-EG" sz="1700" b="1" dirty="0">
                <a:solidFill>
                  <a:schemeClr val="bg1"/>
                </a:solidFill>
                <a:latin typeface="+mj-lt"/>
              </a:rPr>
              <a:t>نكون في أعلى درجات التسبب في حدوث قوس كهربائي عندما نعكس حالة الدائرة الكهربائية.</a:t>
            </a:r>
            <a:endParaRPr lang="en-US" sz="1700" b="1" dirty="0">
              <a:solidFill>
                <a:schemeClr val="bg1"/>
              </a:solidFill>
              <a:latin typeface="+mj-lt"/>
            </a:endParaRPr>
          </a:p>
          <a:p>
            <a:pPr algn="ctr"/>
            <a:endParaRPr lang="en-US" sz="1700" b="1" dirty="0">
              <a:solidFill>
                <a:schemeClr val="bg1"/>
              </a:solidFill>
              <a:latin typeface="+mj-lt"/>
            </a:endParaRPr>
          </a:p>
        </p:txBody>
      </p:sp>
      <p:sp>
        <p:nvSpPr>
          <p:cNvPr id="17" name="TextBox 16"/>
          <p:cNvSpPr txBox="1"/>
          <p:nvPr/>
        </p:nvSpPr>
        <p:spPr>
          <a:xfrm>
            <a:off x="609600" y="1555552"/>
            <a:ext cx="4343400" cy="4339650"/>
          </a:xfrm>
          <a:prstGeom prst="rect">
            <a:avLst/>
          </a:prstGeom>
          <a:noFill/>
        </p:spPr>
        <p:txBody>
          <a:bodyPr wrap="square" rtlCol="0">
            <a:spAutoFit/>
          </a:bodyPr>
          <a:lstStyle/>
          <a:p>
            <a:pPr algn="r" rtl="1"/>
            <a:r>
              <a:rPr lang="ar-EG" b="1" i="1" dirty="0"/>
              <a:t>يمكن أن يبدأ القوس الكهربائي عن طريق:</a:t>
            </a:r>
            <a:endParaRPr lang="en-US" sz="2000" b="1" dirty="0">
              <a:solidFill>
                <a:srgbClr val="FF0000"/>
              </a:solidFill>
            </a:endParaRPr>
          </a:p>
          <a:p>
            <a:pPr algn="r" rtl="1">
              <a:lnSpc>
                <a:spcPct val="150000"/>
              </a:lnSpc>
              <a:buFont typeface="Wingdings" pitchFamily="2" charset="2"/>
              <a:buChar char="Ø"/>
            </a:pPr>
            <a:r>
              <a:rPr lang="ar-EG" sz="2000" b="1" dirty="0">
                <a:solidFill>
                  <a:srgbClr val="FF0000"/>
                </a:solidFill>
              </a:rPr>
              <a:t>توهج عن تفريغ الشحنة</a:t>
            </a:r>
            <a:endParaRPr lang="en-US" sz="2000" b="1" dirty="0">
              <a:solidFill>
                <a:srgbClr val="FF0000"/>
              </a:solidFill>
            </a:endParaRPr>
          </a:p>
          <a:p>
            <a:pPr algn="r" rtl="1"/>
            <a:r>
              <a:rPr lang="ar-EG" b="1" dirty="0"/>
              <a:t>الغبار والشوائب</a:t>
            </a:r>
          </a:p>
          <a:p>
            <a:pPr algn="r" rtl="1"/>
            <a:r>
              <a:rPr lang="ar-EG" b="1" dirty="0"/>
              <a:t>التأكل</a:t>
            </a:r>
          </a:p>
          <a:p>
            <a:pPr algn="r" rtl="1"/>
            <a:r>
              <a:rPr lang="ar-EG" b="1" dirty="0"/>
              <a:t>تكثف البخار والمياه</a:t>
            </a:r>
            <a:endParaRPr lang="en-US" b="1" dirty="0"/>
          </a:p>
          <a:p>
            <a:endParaRPr lang="en-US" b="1" dirty="0"/>
          </a:p>
          <a:p>
            <a:pPr algn="r" rtl="1">
              <a:buFont typeface="Wingdings" pitchFamily="2" charset="2"/>
              <a:buChar char="Ø"/>
            </a:pPr>
            <a:r>
              <a:rPr lang="ar-EG" sz="2000" b="1" dirty="0">
                <a:solidFill>
                  <a:srgbClr val="FF0000"/>
                </a:solidFill>
              </a:rPr>
              <a:t>تفريغ الشرر</a:t>
            </a:r>
            <a:endParaRPr lang="en-US" sz="2000" b="1" dirty="0">
              <a:solidFill>
                <a:srgbClr val="FF0000"/>
              </a:solidFill>
            </a:endParaRPr>
          </a:p>
          <a:p>
            <a:pPr algn="r" rtl="1"/>
            <a:r>
              <a:rPr lang="ar-EG" b="1" dirty="0"/>
              <a:t>الاتصال العرضي بجزء تسري فيه الكهرباء</a:t>
            </a:r>
          </a:p>
          <a:p>
            <a:pPr algn="r" rtl="1"/>
            <a:r>
              <a:rPr lang="ar-EG" b="1" dirty="0"/>
              <a:t>الأدوات الساقطة</a:t>
            </a:r>
            <a:endParaRPr lang="en-US" b="1" dirty="0"/>
          </a:p>
          <a:p>
            <a:pPr algn="r" rtl="1">
              <a:buFont typeface="Wingdings" pitchFamily="2" charset="2"/>
              <a:buChar char="Ø"/>
            </a:pPr>
            <a:r>
              <a:rPr lang="ar-EG" sz="2000" b="1" dirty="0">
                <a:solidFill>
                  <a:srgbClr val="FF0000"/>
                </a:solidFill>
              </a:rPr>
              <a:t>فرط الجهد الكهربي عبر الفتحات الضيقة</a:t>
            </a:r>
            <a:endParaRPr lang="en-US" sz="2000" b="1" dirty="0">
              <a:solidFill>
                <a:srgbClr val="FF0000"/>
              </a:solidFill>
            </a:endParaRPr>
          </a:p>
          <a:p>
            <a:pPr algn="r" rtl="1">
              <a:buFont typeface="Wingdings" pitchFamily="2" charset="2"/>
              <a:buChar char="Ø"/>
            </a:pPr>
            <a:r>
              <a:rPr lang="ar-EG" sz="2000" b="1" dirty="0">
                <a:solidFill>
                  <a:srgbClr val="FF0000"/>
                </a:solidFill>
              </a:rPr>
              <a:t>فشل المواد العازلة</a:t>
            </a:r>
          </a:p>
          <a:p>
            <a:pPr algn="r" rtl="1">
              <a:buFont typeface="Wingdings" pitchFamily="2" charset="2"/>
              <a:buChar char="Ø"/>
            </a:pPr>
            <a:r>
              <a:rPr lang="ar-EG" sz="2000" b="1" dirty="0">
                <a:solidFill>
                  <a:srgbClr val="FF0000"/>
                </a:solidFill>
              </a:rPr>
              <a:t>أخطاء تمديد الأسلاك</a:t>
            </a:r>
          </a:p>
          <a:p>
            <a:pPr algn="r" rtl="1">
              <a:buFont typeface="Wingdings" pitchFamily="2" charset="2"/>
              <a:buChar char="Ø"/>
            </a:pPr>
            <a:r>
              <a:rPr lang="ar-EG" sz="2000" b="1" dirty="0">
                <a:solidFill>
                  <a:srgbClr val="FF0000"/>
                </a:solidFill>
              </a:rPr>
              <a:t>تصميم المعدات أو استخدامها بصورة غير سليمة</a:t>
            </a:r>
          </a:p>
          <a:p>
            <a:pPr algn="r" rtl="1">
              <a:buFont typeface="Wingdings" pitchFamily="2" charset="2"/>
              <a:buChar char="Ø"/>
            </a:pPr>
            <a:r>
              <a:rPr lang="ar-EG" sz="2000" b="1" dirty="0">
                <a:solidFill>
                  <a:srgbClr val="FF0000"/>
                </a:solidFill>
              </a:rPr>
              <a:t>تنفيذ العمل بصورة غير سليمة</a:t>
            </a:r>
            <a:endParaRPr lang="en-US" sz="2000" b="1" dirty="0">
              <a:solidFill>
                <a:srgbClr val="FF0000"/>
              </a:solidFill>
            </a:endParaRPr>
          </a:p>
        </p:txBody>
      </p:sp>
    </p:spTree>
    <p:extLst>
      <p:ext uri="{BB962C8B-B14F-4D97-AF65-F5344CB8AC3E}">
        <p14:creationId xmlns:p14="http://schemas.microsoft.com/office/powerpoint/2010/main" val="3461020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655638"/>
            <a:ext cx="8915400" cy="792162"/>
          </a:xfrm>
        </p:spPr>
        <p:txBody>
          <a:bodyPr>
            <a:normAutofit fontScale="90000"/>
          </a:bodyPr>
          <a:lstStyle/>
          <a:p>
            <a:pPr rtl="1"/>
            <a:r>
              <a:rPr lang="ar-EG" sz="3000" b="1" dirty="0">
                <a:solidFill>
                  <a:srgbClr val="FF0000"/>
                </a:solidFill>
              </a:rPr>
              <a:t>ما الأنشطة التي تعرضك للمخاطر؟</a:t>
            </a:r>
            <a:r>
              <a:rPr lang="en-US" sz="3000" b="1" dirty="0">
                <a:solidFill>
                  <a:srgbClr val="FF0000"/>
                </a:solidFill>
              </a:rPr>
              <a:t/>
            </a:r>
            <a:br>
              <a:rPr lang="en-US" sz="3000" b="1" dirty="0">
                <a:solidFill>
                  <a:srgbClr val="FF0000"/>
                </a:solidFill>
              </a:rPr>
            </a:br>
            <a:r>
              <a:rPr lang="ar-EG" sz="2000" b="1" dirty="0">
                <a:solidFill>
                  <a:srgbClr val="0070C0"/>
                </a:solidFill>
              </a:rPr>
              <a:t>الأنشطة التي تنطوي على مخاطر وميض القوس الكهربائي هي:</a:t>
            </a:r>
            <a:endParaRPr lang="en-US" sz="2000" b="1" dirty="0">
              <a:solidFill>
                <a:srgbClr val="0070C0"/>
              </a:solidFill>
            </a:endParaRPr>
          </a:p>
        </p:txBody>
      </p:sp>
      <p:pic>
        <p:nvPicPr>
          <p:cNvPr id="5122" name="Picture 2"/>
          <p:cNvPicPr>
            <a:picLocks noChangeAspect="1" noChangeArrowheads="1"/>
          </p:cNvPicPr>
          <p:nvPr/>
        </p:nvPicPr>
        <p:blipFill>
          <a:blip r:embed="rId3" cstate="print"/>
          <a:srcRect/>
          <a:stretch>
            <a:fillRect/>
          </a:stretch>
        </p:blipFill>
        <p:spPr bwMode="auto">
          <a:xfrm>
            <a:off x="555008" y="1594512"/>
            <a:ext cx="2857500" cy="17272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srcRect/>
          <a:stretch>
            <a:fillRect/>
          </a:stretch>
        </p:blipFill>
        <p:spPr bwMode="auto">
          <a:xfrm>
            <a:off x="3564908" y="1594512"/>
            <a:ext cx="2857500" cy="17272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cstate="print"/>
          <a:srcRect/>
          <a:stretch>
            <a:fillRect/>
          </a:stretch>
        </p:blipFill>
        <p:spPr bwMode="auto">
          <a:xfrm>
            <a:off x="6574808" y="1594512"/>
            <a:ext cx="2857500" cy="17272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6" cstate="print"/>
          <a:srcRect/>
          <a:stretch>
            <a:fillRect/>
          </a:stretch>
        </p:blipFill>
        <p:spPr bwMode="auto">
          <a:xfrm>
            <a:off x="555008" y="4126176"/>
            <a:ext cx="2857500" cy="1727200"/>
          </a:xfrm>
          <a:prstGeom prst="rect">
            <a:avLst/>
          </a:prstGeom>
          <a:noFill/>
          <a:ln w="9525">
            <a:noFill/>
            <a:miter lim="800000"/>
            <a:headEnd/>
            <a:tailEnd/>
          </a:ln>
          <a:effectLst/>
        </p:spPr>
      </p:pic>
      <p:pic>
        <p:nvPicPr>
          <p:cNvPr id="5126" name="Picture 6"/>
          <p:cNvPicPr>
            <a:picLocks noChangeAspect="1" noChangeArrowheads="1"/>
          </p:cNvPicPr>
          <p:nvPr/>
        </p:nvPicPr>
        <p:blipFill>
          <a:blip r:embed="rId7"/>
          <a:srcRect/>
          <a:stretch>
            <a:fillRect/>
          </a:stretch>
        </p:blipFill>
        <p:spPr bwMode="auto">
          <a:xfrm>
            <a:off x="3596658" y="4126176"/>
            <a:ext cx="2794000" cy="1727200"/>
          </a:xfrm>
          <a:prstGeom prst="rect">
            <a:avLst/>
          </a:prstGeom>
          <a:noFill/>
          <a:ln w="9525">
            <a:noFill/>
            <a:miter lim="800000"/>
            <a:headEnd/>
            <a:tailEnd/>
          </a:ln>
          <a:effectLst/>
        </p:spPr>
      </p:pic>
      <p:pic>
        <p:nvPicPr>
          <p:cNvPr id="5127" name="Picture 7"/>
          <p:cNvPicPr>
            <a:picLocks noChangeAspect="1" noChangeArrowheads="1"/>
          </p:cNvPicPr>
          <p:nvPr/>
        </p:nvPicPr>
        <p:blipFill>
          <a:blip r:embed="rId8" cstate="print"/>
          <a:srcRect/>
          <a:stretch>
            <a:fillRect/>
          </a:stretch>
        </p:blipFill>
        <p:spPr bwMode="auto">
          <a:xfrm>
            <a:off x="6574808" y="4126176"/>
            <a:ext cx="2857500" cy="1727200"/>
          </a:xfrm>
          <a:prstGeom prst="rect">
            <a:avLst/>
          </a:prstGeom>
          <a:noFill/>
          <a:ln w="9525">
            <a:noFill/>
            <a:miter lim="800000"/>
            <a:headEnd/>
            <a:tailEnd/>
          </a:ln>
          <a:effectLst/>
        </p:spPr>
      </p:pic>
      <p:sp>
        <p:nvSpPr>
          <p:cNvPr id="11" name="TextBox 10"/>
          <p:cNvSpPr txBox="1"/>
          <p:nvPr/>
        </p:nvSpPr>
        <p:spPr>
          <a:xfrm>
            <a:off x="426488" y="3265224"/>
            <a:ext cx="3124200" cy="646331"/>
          </a:xfrm>
          <a:prstGeom prst="rect">
            <a:avLst/>
          </a:prstGeom>
          <a:noFill/>
        </p:spPr>
        <p:txBody>
          <a:bodyPr wrap="square" rtlCol="0">
            <a:spAutoFit/>
          </a:bodyPr>
          <a:lstStyle/>
          <a:p>
            <a:pPr algn="ctr"/>
            <a:r>
              <a:rPr lang="ar-EG" dirty="0"/>
              <a:t>إخراج وإدخال قواطع التيار</a:t>
            </a:r>
            <a:endParaRPr lang="en-US" dirty="0"/>
          </a:p>
          <a:p>
            <a:pPr algn="ctr" rtl="1"/>
            <a:endParaRPr lang="en-US" dirty="0"/>
          </a:p>
        </p:txBody>
      </p:sp>
      <p:sp>
        <p:nvSpPr>
          <p:cNvPr id="12" name="TextBox 11"/>
          <p:cNvSpPr txBox="1"/>
          <p:nvPr/>
        </p:nvSpPr>
        <p:spPr>
          <a:xfrm>
            <a:off x="3458568" y="3269437"/>
            <a:ext cx="3124200" cy="369332"/>
          </a:xfrm>
          <a:prstGeom prst="rect">
            <a:avLst/>
          </a:prstGeom>
          <a:noFill/>
        </p:spPr>
        <p:txBody>
          <a:bodyPr wrap="square" rtlCol="0">
            <a:spAutoFit/>
          </a:bodyPr>
          <a:lstStyle/>
          <a:p>
            <a:pPr algn="ctr"/>
            <a:r>
              <a:rPr lang="ar-EG" dirty="0"/>
              <a:t>إزالة أو تركيب قواطع التيار</a:t>
            </a:r>
            <a:r>
              <a:rPr lang="en-US" dirty="0"/>
              <a:t> </a:t>
            </a:r>
          </a:p>
        </p:txBody>
      </p:sp>
      <p:sp>
        <p:nvSpPr>
          <p:cNvPr id="13" name="TextBox 12"/>
          <p:cNvSpPr txBox="1"/>
          <p:nvPr/>
        </p:nvSpPr>
        <p:spPr>
          <a:xfrm>
            <a:off x="6463352" y="3270912"/>
            <a:ext cx="3124200" cy="646331"/>
          </a:xfrm>
          <a:prstGeom prst="rect">
            <a:avLst/>
          </a:prstGeom>
          <a:noFill/>
        </p:spPr>
        <p:txBody>
          <a:bodyPr wrap="square" rtlCol="0">
            <a:spAutoFit/>
          </a:bodyPr>
          <a:lstStyle/>
          <a:p>
            <a:pPr algn="ctr"/>
            <a:r>
              <a:rPr lang="ar-EG" dirty="0"/>
              <a:t>إزالة أغطية اللوحات من أجل عمليات التفتيش</a:t>
            </a:r>
            <a:endParaRPr lang="en-US" dirty="0"/>
          </a:p>
        </p:txBody>
      </p:sp>
      <p:sp>
        <p:nvSpPr>
          <p:cNvPr id="14" name="TextBox 13"/>
          <p:cNvSpPr txBox="1"/>
          <p:nvPr/>
        </p:nvSpPr>
        <p:spPr>
          <a:xfrm>
            <a:off x="429904" y="5820768"/>
            <a:ext cx="3124200" cy="369332"/>
          </a:xfrm>
          <a:prstGeom prst="rect">
            <a:avLst/>
          </a:prstGeom>
          <a:noFill/>
        </p:spPr>
        <p:txBody>
          <a:bodyPr wrap="square" rtlCol="0">
            <a:spAutoFit/>
          </a:bodyPr>
          <a:lstStyle/>
          <a:p>
            <a:pPr algn="ctr"/>
            <a:r>
              <a:rPr lang="ar-EG" dirty="0"/>
              <a:t>إزالة أو تركيب الصمامة الكهربائية</a:t>
            </a:r>
            <a:endParaRPr lang="en-US" dirty="0"/>
          </a:p>
        </p:txBody>
      </p:sp>
      <p:sp>
        <p:nvSpPr>
          <p:cNvPr id="15" name="TextBox 14"/>
          <p:cNvSpPr txBox="1"/>
          <p:nvPr/>
        </p:nvSpPr>
        <p:spPr>
          <a:xfrm>
            <a:off x="3450608" y="5823040"/>
            <a:ext cx="3124200" cy="369332"/>
          </a:xfrm>
          <a:prstGeom prst="rect">
            <a:avLst/>
          </a:prstGeom>
          <a:noFill/>
        </p:spPr>
        <p:txBody>
          <a:bodyPr wrap="square" rtlCol="0">
            <a:spAutoFit/>
          </a:bodyPr>
          <a:lstStyle/>
          <a:p>
            <a:pPr algn="ctr"/>
            <a:r>
              <a:rPr lang="ar-EG" dirty="0"/>
              <a:t>تركيب واقيات السلامة</a:t>
            </a:r>
            <a:endParaRPr lang="en-US" dirty="0"/>
          </a:p>
        </p:txBody>
      </p:sp>
      <p:sp>
        <p:nvSpPr>
          <p:cNvPr id="18" name="TextBox 17"/>
          <p:cNvSpPr txBox="1"/>
          <p:nvPr/>
        </p:nvSpPr>
        <p:spPr>
          <a:xfrm>
            <a:off x="6422408" y="5826456"/>
            <a:ext cx="3124200" cy="369332"/>
          </a:xfrm>
          <a:prstGeom prst="rect">
            <a:avLst/>
          </a:prstGeom>
          <a:noFill/>
        </p:spPr>
        <p:txBody>
          <a:bodyPr wrap="square" rtlCol="0">
            <a:spAutoFit/>
          </a:bodyPr>
          <a:lstStyle/>
          <a:p>
            <a:pPr algn="ctr"/>
            <a:r>
              <a:rPr lang="ar-EG" dirty="0"/>
              <a:t>اختبار وتشخيص الجهد المنخفض</a:t>
            </a:r>
            <a:endParaRPr lang="en-US" dirty="0"/>
          </a:p>
        </p:txBody>
      </p:sp>
    </p:spTree>
    <p:extLst>
      <p:ext uri="{BB962C8B-B14F-4D97-AF65-F5344CB8AC3E}">
        <p14:creationId xmlns:p14="http://schemas.microsoft.com/office/powerpoint/2010/main" val="1956483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533400"/>
            <a:ext cx="8915400" cy="1143000"/>
          </a:xfrm>
        </p:spPr>
        <p:txBody>
          <a:bodyPr>
            <a:normAutofit/>
          </a:bodyPr>
          <a:lstStyle/>
          <a:p>
            <a:r>
              <a:rPr lang="ar-EG" sz="3000" b="1" dirty="0">
                <a:solidFill>
                  <a:srgbClr val="FF0000"/>
                </a:solidFill>
              </a:rPr>
              <a:t>ما هي الأخطار الكامنة؟</a:t>
            </a:r>
            <a:r>
              <a:rPr lang="en-US" sz="3000" b="1" dirty="0">
                <a:solidFill>
                  <a:srgbClr val="FF0000"/>
                </a:solidFill>
              </a:rPr>
              <a:t>  </a:t>
            </a:r>
            <a:br>
              <a:rPr lang="en-US" sz="3000" b="1" dirty="0">
                <a:solidFill>
                  <a:srgbClr val="FF0000"/>
                </a:solidFill>
              </a:rPr>
            </a:br>
            <a:r>
              <a:rPr lang="ar-EG" sz="2600" b="1" dirty="0">
                <a:solidFill>
                  <a:srgbClr val="0070C0"/>
                </a:solidFill>
              </a:rPr>
              <a:t>القوس الكهربائي</a:t>
            </a:r>
            <a:endParaRPr lang="en-US" sz="2600" b="1" dirty="0">
              <a:solidFill>
                <a:srgbClr val="0070C0"/>
              </a:solidFill>
            </a:endParaRPr>
          </a:p>
        </p:txBody>
      </p:sp>
      <p:pic>
        <p:nvPicPr>
          <p:cNvPr id="6146" name="Picture 2"/>
          <p:cNvPicPr>
            <a:picLocks noChangeAspect="1" noChangeArrowheads="1"/>
          </p:cNvPicPr>
          <p:nvPr/>
        </p:nvPicPr>
        <p:blipFill>
          <a:blip r:embed="rId3" cstate="print"/>
          <a:srcRect/>
          <a:stretch>
            <a:fillRect/>
          </a:stretch>
        </p:blipFill>
        <p:spPr bwMode="auto">
          <a:xfrm>
            <a:off x="1676400" y="1823112"/>
            <a:ext cx="6553200" cy="2665023"/>
          </a:xfrm>
          <a:prstGeom prst="rect">
            <a:avLst/>
          </a:prstGeom>
          <a:noFill/>
          <a:ln w="9525">
            <a:noFill/>
            <a:miter lim="800000"/>
            <a:headEnd/>
            <a:tailEnd/>
          </a:ln>
          <a:effectLst/>
        </p:spPr>
      </p:pic>
      <p:sp>
        <p:nvSpPr>
          <p:cNvPr id="6" name="TextBox 5"/>
          <p:cNvSpPr txBox="1"/>
          <p:nvPr/>
        </p:nvSpPr>
        <p:spPr>
          <a:xfrm>
            <a:off x="1143000" y="4699376"/>
            <a:ext cx="7620000" cy="369332"/>
          </a:xfrm>
          <a:prstGeom prst="rect">
            <a:avLst/>
          </a:prstGeom>
          <a:noFill/>
        </p:spPr>
        <p:txBody>
          <a:bodyPr wrap="square" rtlCol="0">
            <a:spAutoFit/>
          </a:bodyPr>
          <a:lstStyle/>
          <a:p>
            <a:pPr algn="ctr" rtl="1"/>
            <a:r>
              <a:rPr lang="ar-EG" b="1" dirty="0"/>
              <a:t>يمكن أن يمثل الخطر الناجم عن وميض القوس الكهربائي إحدى المخاطر المختلفة والمتعددة أو أكثر.</a:t>
            </a:r>
            <a:endParaRPr lang="en-US" b="1" dirty="0"/>
          </a:p>
        </p:txBody>
      </p:sp>
      <p:sp>
        <p:nvSpPr>
          <p:cNvPr id="7" name="TextBox 6"/>
          <p:cNvSpPr txBox="1"/>
          <p:nvPr/>
        </p:nvSpPr>
        <p:spPr>
          <a:xfrm>
            <a:off x="334368" y="5132696"/>
            <a:ext cx="4800600" cy="1515800"/>
          </a:xfrm>
          <a:prstGeom prst="rect">
            <a:avLst/>
          </a:prstGeom>
          <a:noFill/>
        </p:spPr>
        <p:txBody>
          <a:bodyPr wrap="square" rtlCol="0">
            <a:spAutoFit/>
          </a:bodyPr>
          <a:lstStyle/>
          <a:p>
            <a:pPr algn="r" rtl="1">
              <a:spcAft>
                <a:spcPts val="500"/>
              </a:spcAft>
              <a:buClr>
                <a:srgbClr val="FF0000"/>
              </a:buClr>
              <a:buFont typeface="Wingdings" pitchFamily="2" charset="2"/>
              <a:buChar char="Ø"/>
            </a:pPr>
            <a:r>
              <a:rPr lang="ar-EG" sz="1600" dirty="0"/>
              <a:t>درجات الحرارة القصوى تصل إلى 12000 درجة مئوية في منتصف الشعلة.</a:t>
            </a:r>
          </a:p>
          <a:p>
            <a:pPr algn="r" rtl="1">
              <a:spcAft>
                <a:spcPts val="500"/>
              </a:spcAft>
              <a:buClr>
                <a:srgbClr val="FF0000"/>
              </a:buClr>
              <a:buFont typeface="Wingdings" pitchFamily="2" charset="2"/>
              <a:buChar char="Ø"/>
            </a:pPr>
            <a:r>
              <a:rPr lang="ar-EG" sz="1600" dirty="0"/>
              <a:t>القوى المتفجرة (موجة الضغط)</a:t>
            </a:r>
          </a:p>
          <a:p>
            <a:pPr algn="r" rtl="1">
              <a:spcAft>
                <a:spcPts val="500"/>
              </a:spcAft>
              <a:buClr>
                <a:srgbClr val="FF0000"/>
              </a:buClr>
              <a:buFont typeface="Wingdings" pitchFamily="2" charset="2"/>
              <a:buChar char="Ø"/>
            </a:pPr>
            <a:r>
              <a:rPr lang="ar-EG" sz="1600" dirty="0"/>
              <a:t>مستويات ضوضاء عالية</a:t>
            </a:r>
          </a:p>
          <a:p>
            <a:pPr algn="r" rtl="1">
              <a:spcAft>
                <a:spcPts val="500"/>
              </a:spcAft>
              <a:buClr>
                <a:srgbClr val="FF0000"/>
              </a:buClr>
              <a:buFont typeface="Wingdings" pitchFamily="2" charset="2"/>
              <a:buChar char="Ø"/>
            </a:pPr>
            <a:r>
              <a:rPr lang="ar-EG" sz="1600" dirty="0"/>
              <a:t>ضوء ساطع جداً، بما في ذلك الأشعة فوق البنفسجية</a:t>
            </a:r>
            <a:endParaRPr lang="en-US" sz="1600" dirty="0"/>
          </a:p>
        </p:txBody>
      </p:sp>
      <p:sp>
        <p:nvSpPr>
          <p:cNvPr id="8" name="TextBox 7"/>
          <p:cNvSpPr txBox="1"/>
          <p:nvPr/>
        </p:nvSpPr>
        <p:spPr>
          <a:xfrm>
            <a:off x="5235048" y="5132696"/>
            <a:ext cx="4572000" cy="1269578"/>
          </a:xfrm>
          <a:prstGeom prst="rect">
            <a:avLst/>
          </a:prstGeom>
          <a:noFill/>
        </p:spPr>
        <p:txBody>
          <a:bodyPr wrap="square" rtlCol="0">
            <a:spAutoFit/>
          </a:bodyPr>
          <a:lstStyle/>
          <a:p>
            <a:pPr algn="r" rtl="1">
              <a:spcAft>
                <a:spcPts val="500"/>
              </a:spcAft>
              <a:buClr>
                <a:srgbClr val="FF0000"/>
              </a:buClr>
              <a:buFont typeface="Wingdings" pitchFamily="2" charset="2"/>
              <a:buChar char="Ø"/>
            </a:pPr>
            <a:r>
              <a:rPr lang="ar-EG" sz="1600" dirty="0"/>
              <a:t>انبعاث البلازما</a:t>
            </a:r>
          </a:p>
          <a:p>
            <a:pPr algn="r" rtl="1">
              <a:spcAft>
                <a:spcPts val="500"/>
              </a:spcAft>
              <a:buClr>
                <a:srgbClr val="FF0000"/>
              </a:buClr>
              <a:buFont typeface="Wingdings" pitchFamily="2" charset="2"/>
              <a:buChar char="Ø"/>
            </a:pPr>
            <a:r>
              <a:rPr lang="ar-EG" sz="1600" dirty="0"/>
              <a:t>الأدخنة والأبخرة السامة</a:t>
            </a:r>
          </a:p>
          <a:p>
            <a:pPr algn="r" rtl="1">
              <a:spcAft>
                <a:spcPts val="500"/>
              </a:spcAft>
              <a:buClr>
                <a:srgbClr val="FF0000"/>
              </a:buClr>
              <a:buFont typeface="Wingdings" pitchFamily="2" charset="2"/>
              <a:buChar char="Ø"/>
            </a:pPr>
            <a:r>
              <a:rPr lang="ar-EG" sz="1600" dirty="0"/>
              <a:t>الحطام سريع الحركة</a:t>
            </a:r>
          </a:p>
          <a:p>
            <a:pPr algn="r" rtl="1">
              <a:spcAft>
                <a:spcPts val="500"/>
              </a:spcAft>
              <a:buClr>
                <a:srgbClr val="FF0000"/>
              </a:buClr>
              <a:buFont typeface="Wingdings" pitchFamily="2" charset="2"/>
              <a:buChar char="Ø"/>
            </a:pPr>
            <a:r>
              <a:rPr lang="ar-EG" sz="1600" dirty="0"/>
              <a:t>السوائل الساخنة (في معدات عزل أو تبريد الزيوت)</a:t>
            </a:r>
          </a:p>
        </p:txBody>
      </p:sp>
      <p:sp>
        <p:nvSpPr>
          <p:cNvPr id="9" name="TextBox 8"/>
          <p:cNvSpPr txBox="1"/>
          <p:nvPr/>
        </p:nvSpPr>
        <p:spPr>
          <a:xfrm>
            <a:off x="1740096" y="1961094"/>
            <a:ext cx="1981200" cy="307777"/>
          </a:xfrm>
          <a:prstGeom prst="rect">
            <a:avLst/>
          </a:prstGeom>
          <a:noFill/>
        </p:spPr>
        <p:txBody>
          <a:bodyPr wrap="square" rtlCol="0">
            <a:spAutoFit/>
          </a:bodyPr>
          <a:lstStyle/>
          <a:p>
            <a:pPr algn="ctr"/>
            <a:r>
              <a:rPr lang="ar-EG" sz="1400" b="1" dirty="0"/>
              <a:t>12.000 درجة مئوية</a:t>
            </a:r>
            <a:endParaRPr lang="en-US" sz="1400" b="1" dirty="0"/>
          </a:p>
        </p:txBody>
      </p:sp>
      <p:sp>
        <p:nvSpPr>
          <p:cNvPr id="10" name="TextBox 9"/>
          <p:cNvSpPr txBox="1"/>
          <p:nvPr/>
        </p:nvSpPr>
        <p:spPr>
          <a:xfrm>
            <a:off x="4827896" y="1801504"/>
            <a:ext cx="2209800" cy="338554"/>
          </a:xfrm>
          <a:prstGeom prst="rect">
            <a:avLst/>
          </a:prstGeom>
          <a:noFill/>
        </p:spPr>
        <p:txBody>
          <a:bodyPr wrap="square" rtlCol="0">
            <a:spAutoFit/>
          </a:bodyPr>
          <a:lstStyle/>
          <a:p>
            <a:pPr algn="ctr"/>
            <a:r>
              <a:rPr lang="ar-EG" sz="1600" b="1" dirty="0">
                <a:solidFill>
                  <a:schemeClr val="bg1"/>
                </a:solidFill>
              </a:rPr>
              <a:t>معدن منصهر</a:t>
            </a:r>
            <a:endParaRPr lang="en-US" sz="1600" b="1" dirty="0">
              <a:solidFill>
                <a:schemeClr val="bg1"/>
              </a:solidFill>
            </a:endParaRPr>
          </a:p>
        </p:txBody>
      </p:sp>
      <p:sp>
        <p:nvSpPr>
          <p:cNvPr id="11" name="TextBox 10"/>
          <p:cNvSpPr txBox="1"/>
          <p:nvPr/>
        </p:nvSpPr>
        <p:spPr>
          <a:xfrm>
            <a:off x="5445456" y="2299648"/>
            <a:ext cx="2590800" cy="338554"/>
          </a:xfrm>
          <a:prstGeom prst="rect">
            <a:avLst/>
          </a:prstGeom>
          <a:noFill/>
        </p:spPr>
        <p:txBody>
          <a:bodyPr wrap="square" rtlCol="0">
            <a:spAutoFit/>
          </a:bodyPr>
          <a:lstStyle/>
          <a:p>
            <a:pPr algn="ctr"/>
            <a:r>
              <a:rPr lang="ar-EG" sz="1600" b="1" dirty="0">
                <a:solidFill>
                  <a:schemeClr val="bg1"/>
                </a:solidFill>
              </a:rPr>
              <a:t>موجات صدمات الضغط</a:t>
            </a:r>
            <a:endParaRPr lang="en-US" sz="1600" b="1" dirty="0">
              <a:solidFill>
                <a:schemeClr val="bg1"/>
              </a:solidFill>
            </a:endParaRPr>
          </a:p>
        </p:txBody>
      </p:sp>
      <p:sp>
        <p:nvSpPr>
          <p:cNvPr id="12" name="TextBox 11"/>
          <p:cNvSpPr txBox="1"/>
          <p:nvPr/>
        </p:nvSpPr>
        <p:spPr>
          <a:xfrm>
            <a:off x="5542120" y="2807254"/>
            <a:ext cx="2971800" cy="338554"/>
          </a:xfrm>
          <a:prstGeom prst="rect">
            <a:avLst/>
          </a:prstGeom>
          <a:noFill/>
        </p:spPr>
        <p:txBody>
          <a:bodyPr wrap="square" rtlCol="0">
            <a:spAutoFit/>
          </a:bodyPr>
          <a:lstStyle/>
          <a:p>
            <a:pPr algn="ctr"/>
            <a:r>
              <a:rPr lang="ar-EG" sz="1600" b="1" dirty="0">
                <a:solidFill>
                  <a:schemeClr val="bg1"/>
                </a:solidFill>
              </a:rPr>
              <a:t>موجات عازلة للصوت</a:t>
            </a:r>
            <a:endParaRPr lang="en-US" sz="1600" b="1" dirty="0">
              <a:solidFill>
                <a:schemeClr val="bg1"/>
              </a:solidFill>
            </a:endParaRPr>
          </a:p>
        </p:txBody>
      </p:sp>
      <p:sp>
        <p:nvSpPr>
          <p:cNvPr id="13" name="TextBox 12"/>
          <p:cNvSpPr txBox="1"/>
          <p:nvPr/>
        </p:nvSpPr>
        <p:spPr>
          <a:xfrm>
            <a:off x="6125568" y="3380096"/>
            <a:ext cx="1447800" cy="338554"/>
          </a:xfrm>
          <a:prstGeom prst="rect">
            <a:avLst/>
          </a:prstGeom>
          <a:noFill/>
        </p:spPr>
        <p:txBody>
          <a:bodyPr wrap="square" rtlCol="0">
            <a:spAutoFit/>
          </a:bodyPr>
          <a:lstStyle/>
          <a:p>
            <a:pPr algn="ctr"/>
            <a:r>
              <a:rPr lang="ar-EG" sz="1600" b="1" dirty="0">
                <a:solidFill>
                  <a:schemeClr val="bg1"/>
                </a:solidFill>
              </a:rPr>
              <a:t>شظايا</a:t>
            </a:r>
            <a:endParaRPr lang="en-US" sz="1600" b="1" dirty="0">
              <a:solidFill>
                <a:schemeClr val="bg1"/>
              </a:solidFill>
            </a:endParaRPr>
          </a:p>
        </p:txBody>
      </p:sp>
      <p:sp>
        <p:nvSpPr>
          <p:cNvPr id="14" name="TextBox 13"/>
          <p:cNvSpPr txBox="1"/>
          <p:nvPr/>
        </p:nvSpPr>
        <p:spPr>
          <a:xfrm>
            <a:off x="4781264" y="3796352"/>
            <a:ext cx="3200400" cy="323165"/>
          </a:xfrm>
          <a:prstGeom prst="rect">
            <a:avLst/>
          </a:prstGeom>
          <a:noFill/>
        </p:spPr>
        <p:txBody>
          <a:bodyPr wrap="square" rtlCol="0">
            <a:spAutoFit/>
          </a:bodyPr>
          <a:lstStyle/>
          <a:p>
            <a:pPr algn="ctr"/>
            <a:r>
              <a:rPr lang="ar-EG" sz="1500" b="1" dirty="0"/>
              <a:t>هواء سام وساخن – سريع الانتشار</a:t>
            </a:r>
            <a:endParaRPr lang="en-US" sz="1500" b="1" dirty="0"/>
          </a:p>
        </p:txBody>
      </p:sp>
      <p:sp>
        <p:nvSpPr>
          <p:cNvPr id="15" name="TextBox 14"/>
          <p:cNvSpPr txBox="1"/>
          <p:nvPr/>
        </p:nvSpPr>
        <p:spPr>
          <a:xfrm>
            <a:off x="4218296" y="4163704"/>
            <a:ext cx="1905000" cy="338554"/>
          </a:xfrm>
          <a:prstGeom prst="rect">
            <a:avLst/>
          </a:prstGeom>
          <a:noFill/>
        </p:spPr>
        <p:txBody>
          <a:bodyPr wrap="square" rtlCol="0">
            <a:spAutoFit/>
          </a:bodyPr>
          <a:lstStyle/>
          <a:p>
            <a:pPr algn="ctr"/>
            <a:r>
              <a:rPr lang="ar-EG" sz="1600" b="1" dirty="0"/>
              <a:t>ضوء مسبب للعمى</a:t>
            </a:r>
            <a:endParaRPr lang="en-US" sz="1600" b="1" dirty="0"/>
          </a:p>
        </p:txBody>
      </p:sp>
      <p:sp>
        <p:nvSpPr>
          <p:cNvPr id="16" name="TextBox 15"/>
          <p:cNvSpPr txBox="1"/>
          <p:nvPr/>
        </p:nvSpPr>
        <p:spPr>
          <a:xfrm>
            <a:off x="1575176" y="3657600"/>
            <a:ext cx="1828800" cy="738664"/>
          </a:xfrm>
          <a:prstGeom prst="rect">
            <a:avLst/>
          </a:prstGeom>
          <a:noFill/>
        </p:spPr>
        <p:txBody>
          <a:bodyPr wrap="square" rtlCol="0">
            <a:spAutoFit/>
          </a:bodyPr>
          <a:lstStyle/>
          <a:p>
            <a:pPr algn="ctr"/>
            <a:r>
              <a:rPr lang="ar-EG" sz="1400" b="1" dirty="0"/>
              <a:t>بخار النحاس</a:t>
            </a:r>
          </a:p>
          <a:p>
            <a:pPr algn="ctr"/>
            <a:r>
              <a:rPr lang="ar-EG" sz="1400" b="1" dirty="0"/>
              <a:t>من صلب إلى بخار</a:t>
            </a:r>
          </a:p>
          <a:p>
            <a:pPr algn="ctr"/>
            <a:r>
              <a:rPr lang="ar-EG" sz="1400" b="1" dirty="0"/>
              <a:t>يتمدد 67.000 مرة</a:t>
            </a:r>
            <a:endParaRPr lang="en-US" sz="1400" b="1" dirty="0"/>
          </a:p>
        </p:txBody>
      </p:sp>
    </p:spTree>
    <p:extLst>
      <p:ext uri="{BB962C8B-B14F-4D97-AF65-F5344CB8AC3E}">
        <p14:creationId xmlns:p14="http://schemas.microsoft.com/office/powerpoint/2010/main" val="173771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extBox 4"/>
          <p:cNvSpPr txBox="1"/>
          <p:nvPr/>
        </p:nvSpPr>
        <p:spPr>
          <a:xfrm>
            <a:off x="0" y="838200"/>
            <a:ext cx="5867400" cy="3262432"/>
          </a:xfrm>
          <a:prstGeom prst="rect">
            <a:avLst/>
          </a:prstGeom>
          <a:noFill/>
        </p:spPr>
        <p:txBody>
          <a:bodyPr wrap="square" rtlCol="0">
            <a:spAutoFit/>
          </a:bodyPr>
          <a:lstStyle/>
          <a:p>
            <a:pPr algn="r" rtl="1"/>
            <a:r>
              <a:rPr lang="ar-EG" sz="2000" b="1" dirty="0">
                <a:solidFill>
                  <a:srgbClr val="FF0000"/>
                </a:solidFill>
              </a:rPr>
              <a:t>الرئيسي – الحرارة والضوء</a:t>
            </a:r>
            <a:endParaRPr lang="en-US" sz="2000" b="1" dirty="0">
              <a:solidFill>
                <a:srgbClr val="FF0000"/>
              </a:solidFill>
            </a:endParaRPr>
          </a:p>
          <a:p>
            <a:pPr algn="r" rtl="1">
              <a:buClr>
                <a:srgbClr val="0000FF"/>
              </a:buClr>
              <a:buSzPct val="100000"/>
              <a:buFont typeface="Wingdings" pitchFamily="2" charset="2"/>
              <a:buChar char="Ø"/>
            </a:pPr>
            <a:r>
              <a:rPr lang="en-US" sz="1600" dirty="0"/>
              <a:t>    </a:t>
            </a:r>
            <a:r>
              <a:rPr lang="ar-EG" sz="1600" dirty="0"/>
              <a:t>الأشعة فوق البنفسجية المكثفة – العمى</a:t>
            </a:r>
          </a:p>
          <a:p>
            <a:pPr algn="r" rtl="1">
              <a:buClr>
                <a:srgbClr val="0000FF"/>
              </a:buClr>
              <a:buSzPct val="100000"/>
              <a:buFont typeface="Wingdings" pitchFamily="2" charset="2"/>
              <a:buChar char="Ø"/>
            </a:pPr>
            <a:r>
              <a:rPr lang="ar-EG" sz="1600" dirty="0"/>
              <a:t>الحرارة المفرطة –الحروق الخطيرة وتلف الرئة بسبب استنشاق الهواء الساخن والمعدن المنصهر والأبخرة السامة.</a:t>
            </a:r>
          </a:p>
          <a:p>
            <a:endParaRPr lang="en-US" sz="2000" b="1" dirty="0">
              <a:solidFill>
                <a:srgbClr val="FF0000"/>
              </a:solidFill>
            </a:endParaRPr>
          </a:p>
          <a:p>
            <a:pPr algn="r" rtl="1"/>
            <a:r>
              <a:rPr lang="ar-EG" sz="2000" b="1" dirty="0">
                <a:solidFill>
                  <a:srgbClr val="FF0000"/>
                </a:solidFill>
              </a:rPr>
              <a:t>الثانوي – الضغط والانبعاثات السمعية والمقذوفات</a:t>
            </a:r>
            <a:endParaRPr lang="en-US" sz="2000" b="1" dirty="0">
              <a:solidFill>
                <a:srgbClr val="FF0000"/>
              </a:solidFill>
            </a:endParaRPr>
          </a:p>
          <a:p>
            <a:pPr algn="r" rtl="1">
              <a:buClr>
                <a:srgbClr val="0000FF"/>
              </a:buClr>
              <a:buFont typeface="Wingdings" pitchFamily="2" charset="2"/>
              <a:buChar char="Ø"/>
            </a:pPr>
            <a:r>
              <a:rPr lang="ar-EG" sz="1600" dirty="0"/>
              <a:t>الضغط الشديد (2000 بوصة / قدم مربع)</a:t>
            </a:r>
          </a:p>
          <a:p>
            <a:pPr algn="r" rtl="1">
              <a:buClr>
                <a:srgbClr val="0000FF"/>
              </a:buClr>
              <a:buFont typeface="Wingdings" pitchFamily="2" charset="2"/>
              <a:buChar char="Ø"/>
            </a:pPr>
            <a:r>
              <a:rPr lang="ar-EG" sz="1600" dirty="0"/>
              <a:t>يلقي العمال في جميع أنحاء الغرفة</a:t>
            </a:r>
          </a:p>
          <a:p>
            <a:pPr algn="r" rtl="1">
              <a:buClr>
                <a:srgbClr val="0000FF"/>
              </a:buClr>
              <a:buFont typeface="Wingdings" pitchFamily="2" charset="2"/>
              <a:buChar char="Ø"/>
            </a:pPr>
            <a:r>
              <a:rPr lang="ar-EG" sz="1600" dirty="0"/>
              <a:t> انفجار عالي الصوت (160 ديسيبل)</a:t>
            </a:r>
          </a:p>
          <a:p>
            <a:pPr algn="r" rtl="1">
              <a:buClr>
                <a:srgbClr val="0000FF"/>
              </a:buClr>
              <a:buFont typeface="Wingdings" pitchFamily="2" charset="2"/>
              <a:buChar char="Ø"/>
            </a:pPr>
            <a:r>
              <a:rPr lang="ar-EG" sz="1600" dirty="0"/>
              <a:t>الصمم وفقد الذاكرة وتلف المخ</a:t>
            </a:r>
          </a:p>
          <a:p>
            <a:pPr algn="r" rtl="1">
              <a:buClr>
                <a:srgbClr val="0000FF"/>
              </a:buClr>
              <a:buFont typeface="Wingdings" pitchFamily="2" charset="2"/>
              <a:buChar char="Ø"/>
            </a:pPr>
            <a:r>
              <a:rPr lang="ar-EG" sz="1600" dirty="0"/>
              <a:t>مقذوفات عالية السرعة (700 متر في الساعة)</a:t>
            </a:r>
          </a:p>
          <a:p>
            <a:pPr algn="r" rtl="1">
              <a:buClr>
                <a:srgbClr val="0000FF"/>
              </a:buClr>
              <a:buFont typeface="Wingdings" pitchFamily="2" charset="2"/>
              <a:buChar char="Ø"/>
            </a:pPr>
            <a:r>
              <a:rPr lang="ar-EG" sz="1600" dirty="0"/>
              <a:t>يمكن أن تخترق شظايا الانفجار الجسم</a:t>
            </a:r>
            <a:r>
              <a:rPr lang="en-US" dirty="0"/>
              <a:t>.</a:t>
            </a:r>
          </a:p>
        </p:txBody>
      </p:sp>
      <p:sp>
        <p:nvSpPr>
          <p:cNvPr id="6" name="Rounded Rectangle 5"/>
          <p:cNvSpPr/>
          <p:nvPr/>
        </p:nvSpPr>
        <p:spPr>
          <a:xfrm>
            <a:off x="5791200" y="1365912"/>
            <a:ext cx="3810000" cy="281940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62600" y="846160"/>
            <a:ext cx="4191000" cy="563562"/>
          </a:xfrm>
        </p:spPr>
        <p:txBody>
          <a:bodyPr>
            <a:normAutofit fontScale="90000"/>
          </a:bodyPr>
          <a:lstStyle/>
          <a:p>
            <a:r>
              <a:rPr lang="ar-EG" sz="2600" b="1" dirty="0">
                <a:solidFill>
                  <a:srgbClr val="FF0000"/>
                </a:solidFill>
              </a:rPr>
              <a:t>اختبار وميض القوس الكهربائي المنظم</a:t>
            </a:r>
            <a:endParaRPr lang="en-US" sz="2600" b="1" dirty="0">
              <a:solidFill>
                <a:srgbClr val="FF0000"/>
              </a:solidFill>
            </a:endParaRPr>
          </a:p>
        </p:txBody>
      </p:sp>
      <p:pic>
        <p:nvPicPr>
          <p:cNvPr id="7170" name="Picture 2"/>
          <p:cNvPicPr>
            <a:picLocks noChangeAspect="1" noChangeArrowheads="1"/>
          </p:cNvPicPr>
          <p:nvPr/>
        </p:nvPicPr>
        <p:blipFill>
          <a:blip cstate="print"/>
          <a:srcRect/>
          <a:stretch>
            <a:fillRect/>
          </a:stretch>
        </p:blipFill>
        <p:spPr bwMode="auto">
          <a:xfrm>
            <a:off x="6087426" y="1594512"/>
            <a:ext cx="1608774" cy="1748613"/>
          </a:xfrm>
          <a:prstGeom prst="rect">
            <a:avLst/>
          </a:prstGeom>
          <a:noFill/>
          <a:ln w="9525">
            <a:noFill/>
            <a:miter lim="800000"/>
            <a:headEnd/>
            <a:tailEnd/>
          </a:ln>
          <a:effectLst/>
        </p:spPr>
      </p:pic>
      <p:pic>
        <p:nvPicPr>
          <p:cNvPr id="7171" name="Picture 3"/>
          <p:cNvPicPr>
            <a:picLocks noChangeAspect="1" noChangeArrowheads="1"/>
          </p:cNvPicPr>
          <p:nvPr/>
        </p:nvPicPr>
        <p:blipFill>
          <a:blip cstate="print"/>
          <a:srcRect/>
          <a:stretch>
            <a:fillRect/>
          </a:stretch>
        </p:blipFill>
        <p:spPr bwMode="auto">
          <a:xfrm>
            <a:off x="7903192" y="1594512"/>
            <a:ext cx="1447800" cy="1762052"/>
          </a:xfrm>
          <a:prstGeom prst="rect">
            <a:avLst/>
          </a:prstGeom>
          <a:noFill/>
          <a:ln w="9525">
            <a:noFill/>
            <a:miter lim="800000"/>
            <a:headEnd/>
            <a:tailEnd/>
          </a:ln>
          <a:effectLst/>
        </p:spPr>
      </p:pic>
      <p:sp>
        <p:nvSpPr>
          <p:cNvPr id="9" name="TextBox 8"/>
          <p:cNvSpPr txBox="1"/>
          <p:nvPr/>
        </p:nvSpPr>
        <p:spPr>
          <a:xfrm>
            <a:off x="5867400" y="3347112"/>
            <a:ext cx="2058110" cy="738664"/>
          </a:xfrm>
          <a:prstGeom prst="rect">
            <a:avLst/>
          </a:prstGeom>
          <a:noFill/>
        </p:spPr>
        <p:txBody>
          <a:bodyPr wrap="square" rtlCol="0">
            <a:spAutoFit/>
          </a:bodyPr>
          <a:lstStyle/>
          <a:p>
            <a:pPr algn="ctr"/>
            <a:r>
              <a:rPr lang="ar-EG" sz="1400" b="1" dirty="0"/>
              <a:t>وميض ساطع وشديد يغمر العامل الذي يتعرض لانفجار القوس الكهربائي</a:t>
            </a:r>
            <a:endParaRPr lang="en-US" sz="1400" b="1" dirty="0"/>
          </a:p>
        </p:txBody>
      </p:sp>
      <p:sp>
        <p:nvSpPr>
          <p:cNvPr id="10" name="TextBox 9"/>
          <p:cNvSpPr txBox="1"/>
          <p:nvPr/>
        </p:nvSpPr>
        <p:spPr>
          <a:xfrm>
            <a:off x="7848600" y="3347112"/>
            <a:ext cx="1850408" cy="738664"/>
          </a:xfrm>
          <a:prstGeom prst="rect">
            <a:avLst/>
          </a:prstGeom>
          <a:noFill/>
        </p:spPr>
        <p:txBody>
          <a:bodyPr wrap="square" rtlCol="0">
            <a:spAutoFit/>
          </a:bodyPr>
          <a:lstStyle/>
          <a:p>
            <a:pPr algn="ctr"/>
            <a:r>
              <a:rPr lang="ar-EG" sz="1400" b="1" dirty="0"/>
              <a:t>حروق جراء عدم ارتداء ملابس مقاومة للحريق بعد انفجار القوس الكهربائي</a:t>
            </a:r>
            <a:endParaRPr lang="en-US" sz="1400" b="1" dirty="0"/>
          </a:p>
        </p:txBody>
      </p:sp>
      <p:pic>
        <p:nvPicPr>
          <p:cNvPr id="7172" name="Picture 4"/>
          <p:cNvPicPr>
            <a:picLocks noChangeAspect="1" noChangeArrowheads="1"/>
          </p:cNvPicPr>
          <p:nvPr/>
        </p:nvPicPr>
        <p:blipFill>
          <a:blip r:embed="rId3" cstate="print"/>
          <a:srcRect/>
          <a:stretch>
            <a:fillRect/>
          </a:stretch>
        </p:blipFill>
        <p:spPr bwMode="auto">
          <a:xfrm>
            <a:off x="1098270" y="4435427"/>
            <a:ext cx="1828800" cy="1413833"/>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cstate="print"/>
          <a:srcRect/>
          <a:stretch>
            <a:fillRect/>
          </a:stretch>
        </p:blipFill>
        <p:spPr bwMode="auto">
          <a:xfrm>
            <a:off x="3962400" y="4435520"/>
            <a:ext cx="1828800" cy="1413647"/>
          </a:xfrm>
          <a:prstGeom prst="rect">
            <a:avLst/>
          </a:prstGeom>
          <a:noFill/>
          <a:ln w="9525">
            <a:noFill/>
            <a:miter lim="800000"/>
            <a:headEnd/>
            <a:tailEnd/>
          </a:ln>
          <a:effectLst/>
        </p:spPr>
      </p:pic>
      <p:pic>
        <p:nvPicPr>
          <p:cNvPr id="7174" name="Picture 6"/>
          <p:cNvPicPr>
            <a:picLocks noChangeAspect="1" noChangeArrowheads="1"/>
          </p:cNvPicPr>
          <p:nvPr/>
        </p:nvPicPr>
        <p:blipFill>
          <a:blip r:embed="rId5" cstate="print"/>
          <a:srcRect/>
          <a:stretch>
            <a:fillRect/>
          </a:stretch>
        </p:blipFill>
        <p:spPr bwMode="auto">
          <a:xfrm>
            <a:off x="6858000" y="4435520"/>
            <a:ext cx="1828800" cy="1413874"/>
          </a:xfrm>
          <a:prstGeom prst="rect">
            <a:avLst/>
          </a:prstGeom>
          <a:noFill/>
          <a:ln w="9525">
            <a:noFill/>
            <a:miter lim="800000"/>
            <a:headEnd/>
            <a:tailEnd/>
          </a:ln>
          <a:effectLst/>
        </p:spPr>
      </p:pic>
      <p:sp>
        <p:nvSpPr>
          <p:cNvPr id="14" name="TextBox 13"/>
          <p:cNvSpPr txBox="1"/>
          <p:nvPr/>
        </p:nvSpPr>
        <p:spPr>
          <a:xfrm>
            <a:off x="892792" y="5848064"/>
            <a:ext cx="2209800" cy="623248"/>
          </a:xfrm>
          <a:prstGeom prst="rect">
            <a:avLst/>
          </a:prstGeom>
          <a:noFill/>
        </p:spPr>
        <p:txBody>
          <a:bodyPr wrap="square" rtlCol="0">
            <a:spAutoFit/>
          </a:bodyPr>
          <a:lstStyle/>
          <a:p>
            <a:pPr algn="ctr"/>
            <a:r>
              <a:rPr lang="ar-EG" sz="1150" dirty="0"/>
              <a:t>ضغط الهواء من الدوائر الكهربائية والمعدات الأخرى يمكن أن يسبب الإصابة عبر تلف طلبة الأذن</a:t>
            </a:r>
            <a:endParaRPr lang="en-US" sz="1150" dirty="0"/>
          </a:p>
        </p:txBody>
      </p:sp>
      <p:sp>
        <p:nvSpPr>
          <p:cNvPr id="15" name="TextBox 14"/>
          <p:cNvSpPr txBox="1"/>
          <p:nvPr/>
        </p:nvSpPr>
        <p:spPr>
          <a:xfrm>
            <a:off x="3761096" y="5848064"/>
            <a:ext cx="2209800" cy="446276"/>
          </a:xfrm>
          <a:prstGeom prst="rect">
            <a:avLst/>
          </a:prstGeom>
          <a:noFill/>
        </p:spPr>
        <p:txBody>
          <a:bodyPr wrap="square" rtlCol="0">
            <a:spAutoFit/>
          </a:bodyPr>
          <a:lstStyle/>
          <a:p>
            <a:pPr algn="ctr"/>
            <a:r>
              <a:rPr lang="ar-EG" sz="1150" dirty="0"/>
              <a:t>الطاقة المنبعثة من وميض القوس الكهربائي تتسبب في إصابات خطيرة</a:t>
            </a:r>
            <a:endParaRPr lang="en-US" sz="1150" dirty="0"/>
          </a:p>
        </p:txBody>
      </p:sp>
      <p:sp>
        <p:nvSpPr>
          <p:cNvPr id="16" name="TextBox 15"/>
          <p:cNvSpPr txBox="1"/>
          <p:nvPr/>
        </p:nvSpPr>
        <p:spPr>
          <a:xfrm>
            <a:off x="6656696" y="5848064"/>
            <a:ext cx="2209800" cy="446276"/>
          </a:xfrm>
          <a:prstGeom prst="rect">
            <a:avLst/>
          </a:prstGeom>
          <a:noFill/>
        </p:spPr>
        <p:txBody>
          <a:bodyPr wrap="square" rtlCol="0">
            <a:spAutoFit/>
          </a:bodyPr>
          <a:lstStyle/>
          <a:p>
            <a:pPr algn="ctr"/>
            <a:r>
              <a:rPr lang="ar-EG" sz="1150" dirty="0"/>
              <a:t>المواد البركانية المنبعثة من وميض القوس الكهربائي يصل مدى إصابتها إلى 20 قدماً</a:t>
            </a:r>
            <a:endParaRPr lang="en-US" sz="1150" dirty="0"/>
          </a:p>
        </p:txBody>
      </p:sp>
      <p:sp>
        <p:nvSpPr>
          <p:cNvPr id="17" name="TextBox 16"/>
          <p:cNvSpPr txBox="1"/>
          <p:nvPr/>
        </p:nvSpPr>
        <p:spPr>
          <a:xfrm rot="18220509">
            <a:off x="667816" y="4800600"/>
            <a:ext cx="1447800" cy="400110"/>
          </a:xfrm>
          <a:prstGeom prst="rect">
            <a:avLst/>
          </a:prstGeom>
          <a:noFill/>
        </p:spPr>
        <p:txBody>
          <a:bodyPr wrap="square" rtlCol="0">
            <a:spAutoFit/>
          </a:bodyPr>
          <a:lstStyle/>
          <a:p>
            <a:pPr algn="ctr"/>
            <a:r>
              <a:rPr lang="ar-EG" sz="2000" b="1" dirty="0"/>
              <a:t>موجة الصدمة:</a:t>
            </a:r>
            <a:endParaRPr lang="en-US" sz="2000" b="1" dirty="0"/>
          </a:p>
        </p:txBody>
      </p:sp>
      <p:sp>
        <p:nvSpPr>
          <p:cNvPr id="18" name="TextBox 17"/>
          <p:cNvSpPr txBox="1"/>
          <p:nvPr/>
        </p:nvSpPr>
        <p:spPr>
          <a:xfrm rot="18220509">
            <a:off x="3411013" y="4810481"/>
            <a:ext cx="1699858" cy="369332"/>
          </a:xfrm>
          <a:prstGeom prst="rect">
            <a:avLst/>
          </a:prstGeom>
          <a:noFill/>
        </p:spPr>
        <p:txBody>
          <a:bodyPr wrap="square" rtlCol="0">
            <a:spAutoFit/>
          </a:bodyPr>
          <a:lstStyle/>
          <a:p>
            <a:pPr algn="ctr"/>
            <a:r>
              <a:rPr lang="ar-EG" b="1" dirty="0"/>
              <a:t>الصعق بالكهرباء:</a:t>
            </a:r>
            <a:endParaRPr lang="en-US" b="1" dirty="0"/>
          </a:p>
        </p:txBody>
      </p:sp>
      <p:sp>
        <p:nvSpPr>
          <p:cNvPr id="19" name="TextBox 18"/>
          <p:cNvSpPr txBox="1"/>
          <p:nvPr/>
        </p:nvSpPr>
        <p:spPr>
          <a:xfrm rot="18220509">
            <a:off x="6459726" y="4766851"/>
            <a:ext cx="1447800" cy="400110"/>
          </a:xfrm>
          <a:prstGeom prst="rect">
            <a:avLst/>
          </a:prstGeom>
          <a:noFill/>
        </p:spPr>
        <p:txBody>
          <a:bodyPr wrap="square" rtlCol="0">
            <a:spAutoFit/>
          </a:bodyPr>
          <a:lstStyle/>
          <a:p>
            <a:pPr algn="ctr"/>
            <a:r>
              <a:rPr lang="ar-EG" sz="2000" b="1" dirty="0"/>
              <a:t>الحرق</a:t>
            </a:r>
            <a:endParaRPr lang="en-US" sz="2000" b="1" dirty="0"/>
          </a:p>
        </p:txBody>
      </p:sp>
    </p:spTree>
    <p:extLst>
      <p:ext uri="{BB962C8B-B14F-4D97-AF65-F5344CB8AC3E}">
        <p14:creationId xmlns:p14="http://schemas.microsoft.com/office/powerpoint/2010/main" val="2217950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4" name="Rounded Rectangle 23"/>
          <p:cNvSpPr/>
          <p:nvPr/>
        </p:nvSpPr>
        <p:spPr>
          <a:xfrm>
            <a:off x="609600" y="2057400"/>
            <a:ext cx="2971800" cy="34290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5300" y="381000"/>
            <a:ext cx="8915400" cy="1143000"/>
          </a:xfrm>
        </p:spPr>
        <p:txBody>
          <a:bodyPr>
            <a:normAutofit/>
          </a:bodyPr>
          <a:lstStyle/>
          <a:p>
            <a:r>
              <a:rPr lang="ar-EG" sz="3000" b="1" dirty="0">
                <a:solidFill>
                  <a:srgbClr val="FF0000"/>
                </a:solidFill>
              </a:rPr>
              <a:t>أين يمكن أن يظهر وميض القوس الكهربائي؟</a:t>
            </a:r>
            <a:endParaRPr lang="en-US" sz="3000" b="1" dirty="0">
              <a:solidFill>
                <a:srgbClr val="FF0000"/>
              </a:solidFill>
            </a:endParaRPr>
          </a:p>
        </p:txBody>
      </p:sp>
      <p:sp>
        <p:nvSpPr>
          <p:cNvPr id="5" name="TextBox 4"/>
          <p:cNvSpPr txBox="1"/>
          <p:nvPr/>
        </p:nvSpPr>
        <p:spPr>
          <a:xfrm>
            <a:off x="685800" y="2209800"/>
            <a:ext cx="2819400" cy="2862322"/>
          </a:xfrm>
          <a:prstGeom prst="rect">
            <a:avLst/>
          </a:prstGeom>
          <a:noFill/>
        </p:spPr>
        <p:txBody>
          <a:bodyPr wrap="square" rtlCol="0">
            <a:spAutoFit/>
          </a:bodyPr>
          <a:lstStyle/>
          <a:p>
            <a:pPr algn="just"/>
            <a:r>
              <a:rPr lang="en-US" sz="2000" dirty="0"/>
              <a:t> </a:t>
            </a:r>
          </a:p>
          <a:p>
            <a:pPr algn="just" rtl="1"/>
            <a:r>
              <a:rPr lang="ar-EG" sz="2000" dirty="0"/>
              <a:t>يمكن أن يظهر وميض القوس الكهربائي في أي مكان به كهرباء عالية الجهد تكفي لحدوث القوس الكهربائي.</a:t>
            </a:r>
          </a:p>
          <a:p>
            <a:pPr algn="just" rtl="1"/>
            <a:endParaRPr lang="ar-EG" sz="2000" dirty="0"/>
          </a:p>
          <a:p>
            <a:pPr algn="just" rtl="1"/>
            <a:r>
              <a:rPr lang="ar-EG" sz="2000" dirty="0"/>
              <a:t>وهذا يعني وجود الكثير من الأماكن التي يلزمك حماية نفسك فيها.</a:t>
            </a:r>
            <a:endParaRPr lang="en-US" sz="2000" dirty="0"/>
          </a:p>
        </p:txBody>
      </p:sp>
      <p:pic>
        <p:nvPicPr>
          <p:cNvPr id="8194" name="Picture 2"/>
          <p:cNvPicPr>
            <a:picLocks noChangeAspect="1" noChangeArrowheads="1"/>
          </p:cNvPicPr>
          <p:nvPr/>
        </p:nvPicPr>
        <p:blipFill>
          <a:blip r:embed="rId3"/>
          <a:srcRect/>
          <a:stretch>
            <a:fillRect/>
          </a:stretch>
        </p:blipFill>
        <p:spPr bwMode="auto">
          <a:xfrm>
            <a:off x="4191000" y="1338616"/>
            <a:ext cx="1543050" cy="13716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4"/>
          <a:srcRect/>
          <a:stretch>
            <a:fillRect/>
          </a:stretch>
        </p:blipFill>
        <p:spPr bwMode="auto">
          <a:xfrm>
            <a:off x="6019800" y="1338616"/>
            <a:ext cx="1543050" cy="1371600"/>
          </a:xfrm>
          <a:prstGeom prst="rect">
            <a:avLst/>
          </a:prstGeom>
          <a:noFill/>
          <a:ln w="9525">
            <a:noFill/>
            <a:miter lim="800000"/>
            <a:headEnd/>
            <a:tailEnd/>
          </a:ln>
          <a:effectLst/>
        </p:spPr>
      </p:pic>
      <p:pic>
        <p:nvPicPr>
          <p:cNvPr id="8196" name="Picture 4"/>
          <p:cNvPicPr>
            <a:picLocks noChangeAspect="1" noChangeArrowheads="1"/>
          </p:cNvPicPr>
          <p:nvPr/>
        </p:nvPicPr>
        <p:blipFill>
          <a:blip r:embed="rId5"/>
          <a:srcRect/>
          <a:stretch>
            <a:fillRect/>
          </a:stretch>
        </p:blipFill>
        <p:spPr bwMode="auto">
          <a:xfrm>
            <a:off x="7924800" y="1338616"/>
            <a:ext cx="1543050" cy="1371600"/>
          </a:xfrm>
          <a:prstGeom prst="rect">
            <a:avLst/>
          </a:prstGeom>
          <a:noFill/>
          <a:ln w="9525">
            <a:noFill/>
            <a:miter lim="800000"/>
            <a:headEnd/>
            <a:tailEnd/>
          </a:ln>
          <a:effectLst/>
        </p:spPr>
      </p:pic>
      <p:pic>
        <p:nvPicPr>
          <p:cNvPr id="8197" name="Picture 5"/>
          <p:cNvPicPr>
            <a:picLocks noChangeAspect="1" noChangeArrowheads="1"/>
          </p:cNvPicPr>
          <p:nvPr/>
        </p:nvPicPr>
        <p:blipFill>
          <a:blip r:embed="rId6"/>
          <a:srcRect/>
          <a:stretch>
            <a:fillRect/>
          </a:stretch>
        </p:blipFill>
        <p:spPr bwMode="auto">
          <a:xfrm>
            <a:off x="4191000" y="3091216"/>
            <a:ext cx="1543050" cy="1371600"/>
          </a:xfrm>
          <a:prstGeom prst="rect">
            <a:avLst/>
          </a:prstGeom>
          <a:noFill/>
          <a:ln w="9525">
            <a:noFill/>
            <a:miter lim="800000"/>
            <a:headEnd/>
            <a:tailEnd/>
          </a:ln>
          <a:effectLst/>
        </p:spPr>
      </p:pic>
      <p:pic>
        <p:nvPicPr>
          <p:cNvPr id="8198" name="Picture 6"/>
          <p:cNvPicPr>
            <a:picLocks noChangeAspect="1" noChangeArrowheads="1"/>
          </p:cNvPicPr>
          <p:nvPr/>
        </p:nvPicPr>
        <p:blipFill>
          <a:blip r:embed="rId7"/>
          <a:srcRect/>
          <a:stretch>
            <a:fillRect/>
          </a:stretch>
        </p:blipFill>
        <p:spPr bwMode="auto">
          <a:xfrm>
            <a:off x="6057900" y="3091216"/>
            <a:ext cx="1543050" cy="1371600"/>
          </a:xfrm>
          <a:prstGeom prst="rect">
            <a:avLst/>
          </a:prstGeom>
          <a:noFill/>
          <a:ln w="9525">
            <a:noFill/>
            <a:miter lim="800000"/>
            <a:headEnd/>
            <a:tailEnd/>
          </a:ln>
          <a:effectLst/>
        </p:spPr>
      </p:pic>
      <p:pic>
        <p:nvPicPr>
          <p:cNvPr id="8199" name="Picture 7"/>
          <p:cNvPicPr>
            <a:picLocks noChangeAspect="1" noChangeArrowheads="1"/>
          </p:cNvPicPr>
          <p:nvPr/>
        </p:nvPicPr>
        <p:blipFill>
          <a:blip r:embed="rId8"/>
          <a:srcRect/>
          <a:stretch>
            <a:fillRect/>
          </a:stretch>
        </p:blipFill>
        <p:spPr bwMode="auto">
          <a:xfrm>
            <a:off x="7924800" y="3091216"/>
            <a:ext cx="1543050" cy="1371600"/>
          </a:xfrm>
          <a:prstGeom prst="rect">
            <a:avLst/>
          </a:prstGeom>
          <a:noFill/>
          <a:ln w="9525">
            <a:noFill/>
            <a:miter lim="800000"/>
            <a:headEnd/>
            <a:tailEnd/>
          </a:ln>
          <a:effectLst/>
        </p:spPr>
      </p:pic>
      <p:pic>
        <p:nvPicPr>
          <p:cNvPr id="8200" name="Picture 8"/>
          <p:cNvPicPr>
            <a:picLocks noChangeAspect="1" noChangeArrowheads="1"/>
          </p:cNvPicPr>
          <p:nvPr/>
        </p:nvPicPr>
        <p:blipFill>
          <a:blip r:embed="rId9"/>
          <a:srcRect/>
          <a:stretch>
            <a:fillRect/>
          </a:stretch>
        </p:blipFill>
        <p:spPr bwMode="auto">
          <a:xfrm>
            <a:off x="4191000" y="4843816"/>
            <a:ext cx="1543050" cy="1371600"/>
          </a:xfrm>
          <a:prstGeom prst="rect">
            <a:avLst/>
          </a:prstGeom>
          <a:noFill/>
          <a:ln w="9525">
            <a:noFill/>
            <a:miter lim="800000"/>
            <a:headEnd/>
            <a:tailEnd/>
          </a:ln>
          <a:effectLst/>
        </p:spPr>
      </p:pic>
      <p:pic>
        <p:nvPicPr>
          <p:cNvPr id="8201" name="Picture 9"/>
          <p:cNvPicPr>
            <a:picLocks noChangeAspect="1" noChangeArrowheads="1"/>
          </p:cNvPicPr>
          <p:nvPr/>
        </p:nvPicPr>
        <p:blipFill>
          <a:blip r:embed="rId10"/>
          <a:srcRect/>
          <a:stretch>
            <a:fillRect/>
          </a:stretch>
        </p:blipFill>
        <p:spPr bwMode="auto">
          <a:xfrm>
            <a:off x="6057900" y="4843816"/>
            <a:ext cx="1543050" cy="1371600"/>
          </a:xfrm>
          <a:prstGeom prst="rect">
            <a:avLst/>
          </a:prstGeom>
          <a:noFill/>
          <a:ln w="9525">
            <a:noFill/>
            <a:miter lim="800000"/>
            <a:headEnd/>
            <a:tailEnd/>
          </a:ln>
          <a:effectLst/>
        </p:spPr>
      </p:pic>
      <p:pic>
        <p:nvPicPr>
          <p:cNvPr id="8202" name="Picture 10"/>
          <p:cNvPicPr>
            <a:picLocks noChangeAspect="1" noChangeArrowheads="1"/>
          </p:cNvPicPr>
          <p:nvPr/>
        </p:nvPicPr>
        <p:blipFill>
          <a:blip r:embed="rId11"/>
          <a:srcRect/>
          <a:stretch>
            <a:fillRect/>
          </a:stretch>
        </p:blipFill>
        <p:spPr bwMode="auto">
          <a:xfrm>
            <a:off x="7924800" y="4843816"/>
            <a:ext cx="1543050" cy="1371600"/>
          </a:xfrm>
          <a:prstGeom prst="rect">
            <a:avLst/>
          </a:prstGeom>
          <a:noFill/>
          <a:ln w="9525">
            <a:noFill/>
            <a:miter lim="800000"/>
            <a:headEnd/>
            <a:tailEnd/>
          </a:ln>
          <a:effectLst/>
        </p:spPr>
      </p:pic>
      <p:sp>
        <p:nvSpPr>
          <p:cNvPr id="15" name="TextBox 14"/>
          <p:cNvSpPr txBox="1"/>
          <p:nvPr/>
        </p:nvSpPr>
        <p:spPr>
          <a:xfrm>
            <a:off x="4122760" y="2682150"/>
            <a:ext cx="1676400" cy="338554"/>
          </a:xfrm>
          <a:prstGeom prst="rect">
            <a:avLst/>
          </a:prstGeom>
          <a:noFill/>
        </p:spPr>
        <p:txBody>
          <a:bodyPr wrap="square" rtlCol="0">
            <a:spAutoFit/>
          </a:bodyPr>
          <a:lstStyle/>
          <a:p>
            <a:pPr algn="ctr"/>
            <a:r>
              <a:rPr lang="ar-EG" sz="1600" b="1" dirty="0"/>
              <a:t>لوحات التحكم</a:t>
            </a:r>
            <a:endParaRPr lang="en-US" sz="1600" b="1" dirty="0"/>
          </a:p>
        </p:txBody>
      </p:sp>
      <p:sp>
        <p:nvSpPr>
          <p:cNvPr id="16" name="TextBox 15"/>
          <p:cNvSpPr txBox="1"/>
          <p:nvPr/>
        </p:nvSpPr>
        <p:spPr>
          <a:xfrm>
            <a:off x="5957248" y="2674960"/>
            <a:ext cx="1676400" cy="338554"/>
          </a:xfrm>
          <a:prstGeom prst="rect">
            <a:avLst/>
          </a:prstGeom>
          <a:noFill/>
        </p:spPr>
        <p:txBody>
          <a:bodyPr wrap="square" rtlCol="0">
            <a:spAutoFit/>
          </a:bodyPr>
          <a:lstStyle/>
          <a:p>
            <a:pPr algn="ctr"/>
            <a:r>
              <a:rPr lang="ar-EG" sz="1600" b="1" dirty="0"/>
              <a:t>لوحات التوزيع</a:t>
            </a:r>
            <a:endParaRPr lang="en-US" sz="1600" b="1" dirty="0"/>
          </a:p>
        </p:txBody>
      </p:sp>
      <p:sp>
        <p:nvSpPr>
          <p:cNvPr id="17" name="TextBox 16"/>
          <p:cNvSpPr txBox="1"/>
          <p:nvPr/>
        </p:nvSpPr>
        <p:spPr>
          <a:xfrm>
            <a:off x="7867936" y="2677180"/>
            <a:ext cx="1961864" cy="307777"/>
          </a:xfrm>
          <a:prstGeom prst="rect">
            <a:avLst/>
          </a:prstGeom>
          <a:noFill/>
        </p:spPr>
        <p:txBody>
          <a:bodyPr wrap="square" rtlCol="0">
            <a:spAutoFit/>
          </a:bodyPr>
          <a:lstStyle/>
          <a:p>
            <a:pPr algn="ctr"/>
            <a:r>
              <a:rPr lang="ar-EG" sz="1400" b="1" dirty="0"/>
              <a:t>وحدات التحكم في المحركات</a:t>
            </a:r>
            <a:endParaRPr lang="en-US" sz="1400" b="1" dirty="0"/>
          </a:p>
        </p:txBody>
      </p:sp>
      <p:sp>
        <p:nvSpPr>
          <p:cNvPr id="18" name="TextBox 17"/>
          <p:cNvSpPr txBox="1"/>
          <p:nvPr/>
        </p:nvSpPr>
        <p:spPr>
          <a:xfrm>
            <a:off x="4120488" y="4433248"/>
            <a:ext cx="1676400" cy="584775"/>
          </a:xfrm>
          <a:prstGeom prst="rect">
            <a:avLst/>
          </a:prstGeom>
          <a:noFill/>
        </p:spPr>
        <p:txBody>
          <a:bodyPr wrap="square" rtlCol="0">
            <a:spAutoFit/>
          </a:bodyPr>
          <a:lstStyle/>
          <a:p>
            <a:pPr algn="ctr"/>
            <a:r>
              <a:rPr lang="ar-EG" sz="1600" b="1" dirty="0"/>
              <a:t>مجموعة المفاتيح الكهربائية</a:t>
            </a:r>
            <a:endParaRPr lang="en-US" sz="1600" b="1" dirty="0"/>
          </a:p>
        </p:txBody>
      </p:sp>
      <p:sp>
        <p:nvSpPr>
          <p:cNvPr id="19" name="TextBox 18"/>
          <p:cNvSpPr txBox="1"/>
          <p:nvPr/>
        </p:nvSpPr>
        <p:spPr>
          <a:xfrm>
            <a:off x="5992504" y="4419600"/>
            <a:ext cx="1676400" cy="338554"/>
          </a:xfrm>
          <a:prstGeom prst="rect">
            <a:avLst/>
          </a:prstGeom>
          <a:noFill/>
        </p:spPr>
        <p:txBody>
          <a:bodyPr wrap="square" rtlCol="0">
            <a:spAutoFit/>
          </a:bodyPr>
          <a:lstStyle/>
          <a:p>
            <a:pPr algn="ctr"/>
            <a:r>
              <a:rPr lang="ar-EG" sz="1600" b="1" dirty="0"/>
              <a:t>المحولات الكهربائية</a:t>
            </a:r>
            <a:endParaRPr lang="en-US" sz="1600" b="1" dirty="0"/>
          </a:p>
        </p:txBody>
      </p:sp>
      <p:sp>
        <p:nvSpPr>
          <p:cNvPr id="20" name="TextBox 19"/>
          <p:cNvSpPr txBox="1"/>
          <p:nvPr/>
        </p:nvSpPr>
        <p:spPr>
          <a:xfrm>
            <a:off x="7867936" y="4433248"/>
            <a:ext cx="1676400" cy="338554"/>
          </a:xfrm>
          <a:prstGeom prst="rect">
            <a:avLst/>
          </a:prstGeom>
          <a:noFill/>
        </p:spPr>
        <p:txBody>
          <a:bodyPr wrap="square" rtlCol="0">
            <a:spAutoFit/>
          </a:bodyPr>
          <a:lstStyle/>
          <a:p>
            <a:pPr algn="ctr"/>
            <a:r>
              <a:rPr lang="ar-EG" sz="1600" b="1" dirty="0"/>
              <a:t>بادئ دوران المحرك</a:t>
            </a:r>
            <a:endParaRPr lang="en-US" sz="1600" b="1" dirty="0"/>
          </a:p>
        </p:txBody>
      </p:sp>
      <p:sp>
        <p:nvSpPr>
          <p:cNvPr id="21" name="TextBox 20"/>
          <p:cNvSpPr txBox="1"/>
          <p:nvPr/>
        </p:nvSpPr>
        <p:spPr>
          <a:xfrm>
            <a:off x="7862248" y="6172200"/>
            <a:ext cx="1676400" cy="338554"/>
          </a:xfrm>
          <a:prstGeom prst="rect">
            <a:avLst/>
          </a:prstGeom>
          <a:noFill/>
        </p:spPr>
        <p:txBody>
          <a:bodyPr wrap="square" rtlCol="0">
            <a:spAutoFit/>
          </a:bodyPr>
          <a:lstStyle/>
          <a:p>
            <a:pPr algn="ctr"/>
            <a:r>
              <a:rPr lang="ar-EG" sz="1600" b="1" dirty="0"/>
              <a:t>المقابس / الوصلات</a:t>
            </a:r>
            <a:endParaRPr lang="en-US" sz="1600" b="1" dirty="0"/>
          </a:p>
        </p:txBody>
      </p:sp>
      <p:sp>
        <p:nvSpPr>
          <p:cNvPr id="22" name="TextBox 21"/>
          <p:cNvSpPr txBox="1"/>
          <p:nvPr/>
        </p:nvSpPr>
        <p:spPr>
          <a:xfrm>
            <a:off x="5873088" y="6180160"/>
            <a:ext cx="1926608" cy="523220"/>
          </a:xfrm>
          <a:prstGeom prst="rect">
            <a:avLst/>
          </a:prstGeom>
          <a:noFill/>
        </p:spPr>
        <p:txBody>
          <a:bodyPr wrap="square" rtlCol="0">
            <a:spAutoFit/>
          </a:bodyPr>
          <a:lstStyle/>
          <a:p>
            <a:pPr algn="ctr"/>
            <a:r>
              <a:rPr lang="ar-EG" sz="1400" b="1" dirty="0"/>
              <a:t>صمامات قطع الاتصال المنصهرة</a:t>
            </a:r>
            <a:endParaRPr lang="en-US" sz="1400" b="1" dirty="0"/>
          </a:p>
        </p:txBody>
      </p:sp>
      <p:sp>
        <p:nvSpPr>
          <p:cNvPr id="23" name="TextBox 22"/>
          <p:cNvSpPr txBox="1"/>
          <p:nvPr/>
        </p:nvSpPr>
        <p:spPr>
          <a:xfrm>
            <a:off x="3984008" y="6172200"/>
            <a:ext cx="1926608" cy="338554"/>
          </a:xfrm>
          <a:prstGeom prst="rect">
            <a:avLst/>
          </a:prstGeom>
          <a:noFill/>
        </p:spPr>
        <p:txBody>
          <a:bodyPr wrap="square" rtlCol="0">
            <a:spAutoFit/>
          </a:bodyPr>
          <a:lstStyle/>
          <a:p>
            <a:pPr algn="ctr"/>
            <a:r>
              <a:rPr lang="ar-EG" sz="1600" b="1" dirty="0"/>
              <a:t>مقصورات التدوير</a:t>
            </a:r>
            <a:endParaRPr lang="en-US" sz="1600" b="1" dirty="0"/>
          </a:p>
        </p:txBody>
      </p:sp>
    </p:spTree>
    <p:extLst>
      <p:ext uri="{BB962C8B-B14F-4D97-AF65-F5344CB8AC3E}">
        <p14:creationId xmlns:p14="http://schemas.microsoft.com/office/powerpoint/2010/main" val="4093323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381000" y="304800"/>
            <a:ext cx="8915400" cy="944562"/>
          </a:xfrm>
        </p:spPr>
        <p:txBody>
          <a:bodyPr>
            <a:normAutofit/>
          </a:bodyPr>
          <a:lstStyle/>
          <a:p>
            <a:r>
              <a:rPr lang="ar-EG" sz="3000" b="1" dirty="0">
                <a:solidFill>
                  <a:srgbClr val="FF0000"/>
                </a:solidFill>
              </a:rPr>
              <a:t>مخلفات الإصابة بالحروق</a:t>
            </a:r>
            <a:endParaRPr lang="en-US" sz="3000" b="1" dirty="0">
              <a:solidFill>
                <a:srgbClr val="FF0000"/>
              </a:solidFill>
            </a:endParaRPr>
          </a:p>
        </p:txBody>
      </p:sp>
      <p:pic>
        <p:nvPicPr>
          <p:cNvPr id="9218" name="Picture 2"/>
          <p:cNvPicPr>
            <a:picLocks noChangeAspect="1" noChangeArrowheads="1"/>
          </p:cNvPicPr>
          <p:nvPr/>
        </p:nvPicPr>
        <p:blipFill>
          <a:blip r:embed="rId4" cstate="print"/>
          <a:srcRect/>
          <a:stretch>
            <a:fillRect/>
          </a:stretch>
        </p:blipFill>
        <p:spPr bwMode="auto">
          <a:xfrm>
            <a:off x="1972469" y="2930856"/>
            <a:ext cx="5961063" cy="3498850"/>
          </a:xfrm>
          <a:prstGeom prst="rect">
            <a:avLst/>
          </a:prstGeom>
          <a:noFill/>
          <a:ln w="9525">
            <a:noFill/>
            <a:miter lim="800000"/>
            <a:headEnd/>
            <a:tailEnd/>
          </a:ln>
          <a:effectLst/>
        </p:spPr>
      </p:pic>
      <p:sp>
        <p:nvSpPr>
          <p:cNvPr id="6" name="TextBox 5"/>
          <p:cNvSpPr txBox="1"/>
          <p:nvPr/>
        </p:nvSpPr>
        <p:spPr>
          <a:xfrm>
            <a:off x="647128" y="980701"/>
            <a:ext cx="8610600" cy="1846659"/>
          </a:xfrm>
          <a:prstGeom prst="rect">
            <a:avLst/>
          </a:prstGeom>
          <a:noFill/>
        </p:spPr>
        <p:txBody>
          <a:bodyPr wrap="square" rtlCol="0">
            <a:spAutoFit/>
          </a:bodyPr>
          <a:lstStyle/>
          <a:p>
            <a:pPr algn="r" rtl="1"/>
            <a:r>
              <a:rPr lang="ar-EG" sz="2400" dirty="0"/>
              <a:t>المخلفات الشخصية والمالية</a:t>
            </a:r>
            <a:endParaRPr lang="en-US" sz="2400" dirty="0"/>
          </a:p>
          <a:p>
            <a:pPr algn="r" rtl="1">
              <a:buClr>
                <a:srgbClr val="FF0000"/>
              </a:buClr>
              <a:buSzPct val="120000"/>
              <a:buFont typeface="Wingdings" pitchFamily="2" charset="2"/>
              <a:buChar char="Ø"/>
            </a:pPr>
            <a:r>
              <a:rPr lang="ar-EG" dirty="0"/>
              <a:t>يمكن أن تؤدي إصابات الحروق الناجمة عن الكهرباء إلى وفاة العامل أو إصابته إصابة بالغة.</a:t>
            </a:r>
          </a:p>
          <a:p>
            <a:pPr algn="r" rtl="1">
              <a:buClr>
                <a:srgbClr val="FF0000"/>
              </a:buClr>
              <a:buSzPct val="120000"/>
              <a:buFont typeface="Wingdings" pitchFamily="2" charset="2"/>
              <a:buChar char="Ø"/>
            </a:pPr>
            <a:r>
              <a:rPr lang="ar-EG" dirty="0"/>
              <a:t>تعد الحروق من أكثر الإصابات إيلاماً للمرء.</a:t>
            </a:r>
          </a:p>
          <a:p>
            <a:pPr algn="r" rtl="1">
              <a:buClr>
                <a:srgbClr val="FF0000"/>
              </a:buClr>
              <a:buSzPct val="120000"/>
              <a:buFont typeface="Wingdings" pitchFamily="2" charset="2"/>
              <a:buChar char="Ø"/>
            </a:pPr>
            <a:r>
              <a:rPr lang="ar-EG" dirty="0"/>
              <a:t>يحتاج ضحايا الحروق غالباً إلى الرعاية النفسية.</a:t>
            </a:r>
          </a:p>
          <a:p>
            <a:pPr algn="r" rtl="1">
              <a:buClr>
                <a:srgbClr val="FF0000"/>
              </a:buClr>
              <a:buSzPct val="120000"/>
              <a:buFont typeface="Wingdings" pitchFamily="2" charset="2"/>
              <a:buChar char="Ø"/>
            </a:pPr>
            <a:r>
              <a:rPr lang="ar-EG" dirty="0"/>
              <a:t>تتسم عملية إعادة التأهيل بالبطء والصعوبة</a:t>
            </a:r>
          </a:p>
          <a:p>
            <a:pPr algn="r" rtl="1">
              <a:buClr>
                <a:srgbClr val="FF0000"/>
              </a:buClr>
              <a:buSzPct val="120000"/>
              <a:buFont typeface="Wingdings" pitchFamily="2" charset="2"/>
              <a:buChar char="Ø"/>
            </a:pPr>
            <a:r>
              <a:rPr lang="ar-EG" dirty="0"/>
              <a:t>تتراكم التكاليف الطبية بسرعة نظراً لسنوات العلاج.</a:t>
            </a:r>
          </a:p>
        </p:txBody>
      </p:sp>
      <p:sp>
        <p:nvSpPr>
          <p:cNvPr id="7" name="TextBox 6"/>
          <p:cNvSpPr txBox="1"/>
          <p:nvPr/>
        </p:nvSpPr>
        <p:spPr>
          <a:xfrm>
            <a:off x="2272352" y="2897872"/>
            <a:ext cx="2819400" cy="707886"/>
          </a:xfrm>
          <a:prstGeom prst="rect">
            <a:avLst/>
          </a:prstGeom>
          <a:noFill/>
        </p:spPr>
        <p:txBody>
          <a:bodyPr wrap="square" rtlCol="0">
            <a:spAutoFit/>
          </a:bodyPr>
          <a:lstStyle/>
          <a:p>
            <a:pPr algn="ctr"/>
            <a:r>
              <a:rPr lang="ar-EG" sz="2000" b="1" dirty="0"/>
              <a:t>إصابة الحروق</a:t>
            </a:r>
          </a:p>
          <a:p>
            <a:pPr algn="ctr"/>
            <a:r>
              <a:rPr lang="ar-EG" sz="2000" b="1" dirty="0"/>
              <a:t>فرص النجاة</a:t>
            </a:r>
            <a:endParaRPr lang="en-US" sz="2000" b="1" dirty="0"/>
          </a:p>
        </p:txBody>
      </p:sp>
      <p:sp>
        <p:nvSpPr>
          <p:cNvPr id="8" name="TextBox 7"/>
          <p:cNvSpPr txBox="1"/>
          <p:nvPr/>
        </p:nvSpPr>
        <p:spPr>
          <a:xfrm rot="16200000">
            <a:off x="1178111" y="4282735"/>
            <a:ext cx="2209800" cy="338554"/>
          </a:xfrm>
          <a:prstGeom prst="rect">
            <a:avLst/>
          </a:prstGeom>
          <a:noFill/>
        </p:spPr>
        <p:txBody>
          <a:bodyPr wrap="square" rtlCol="0">
            <a:spAutoFit/>
          </a:bodyPr>
          <a:lstStyle/>
          <a:p>
            <a:pPr algn="ctr"/>
            <a:r>
              <a:rPr lang="ar-EG" sz="1600" b="1" dirty="0"/>
              <a:t>النسبة المئوية لفرص النجاة</a:t>
            </a:r>
            <a:endParaRPr lang="en-US" sz="1600" b="1" dirty="0"/>
          </a:p>
        </p:txBody>
      </p:sp>
      <p:sp>
        <p:nvSpPr>
          <p:cNvPr id="9" name="TextBox 8"/>
          <p:cNvSpPr txBox="1"/>
          <p:nvPr/>
        </p:nvSpPr>
        <p:spPr>
          <a:xfrm>
            <a:off x="2574880" y="5486400"/>
            <a:ext cx="2667000" cy="338554"/>
          </a:xfrm>
          <a:prstGeom prst="rect">
            <a:avLst/>
          </a:prstGeom>
          <a:noFill/>
        </p:spPr>
        <p:txBody>
          <a:bodyPr wrap="square" rtlCol="0">
            <a:spAutoFit/>
          </a:bodyPr>
          <a:lstStyle/>
          <a:p>
            <a:pPr algn="ctr"/>
            <a:r>
              <a:rPr lang="ar-EG" sz="1600" b="1" dirty="0"/>
              <a:t>المدى العمري، بالسنوات</a:t>
            </a:r>
            <a:endParaRPr lang="en-US" sz="1600" b="1" dirty="0"/>
          </a:p>
        </p:txBody>
      </p:sp>
      <p:sp>
        <p:nvSpPr>
          <p:cNvPr id="10" name="TextBox 9"/>
          <p:cNvSpPr txBox="1"/>
          <p:nvPr/>
        </p:nvSpPr>
        <p:spPr>
          <a:xfrm>
            <a:off x="2245056" y="6154579"/>
            <a:ext cx="2971800" cy="246221"/>
          </a:xfrm>
          <a:prstGeom prst="rect">
            <a:avLst/>
          </a:prstGeom>
          <a:noFill/>
        </p:spPr>
        <p:txBody>
          <a:bodyPr wrap="square" rtlCol="0">
            <a:spAutoFit/>
          </a:bodyPr>
          <a:lstStyle/>
          <a:p>
            <a:pPr algn="just" rtl="1"/>
            <a:r>
              <a:rPr lang="ar-EG" sz="1000" dirty="0"/>
              <a:t>المصدر: جمعية الحروق الأمريكية (دراسة 1991 – 1993)</a:t>
            </a:r>
            <a:endParaRPr lang="en-US" sz="1000" dirty="0"/>
          </a:p>
        </p:txBody>
      </p:sp>
      <p:sp>
        <p:nvSpPr>
          <p:cNvPr id="11" name="TextBox 10"/>
          <p:cNvSpPr txBox="1"/>
          <p:nvPr/>
        </p:nvSpPr>
        <p:spPr>
          <a:xfrm>
            <a:off x="2193880" y="5845792"/>
            <a:ext cx="3200400" cy="246221"/>
          </a:xfrm>
          <a:prstGeom prst="rect">
            <a:avLst/>
          </a:prstGeom>
          <a:noFill/>
        </p:spPr>
        <p:txBody>
          <a:bodyPr wrap="square" rtlCol="0">
            <a:spAutoFit/>
          </a:bodyPr>
          <a:lstStyle/>
          <a:p>
            <a:pPr algn="r" rtl="1"/>
            <a:r>
              <a:rPr lang="ar-EG" sz="1000" b="1" dirty="0"/>
              <a:t>25% إصابة جسدية	     50% إصابة جسدية 75% إصابة جسدية </a:t>
            </a:r>
            <a:endParaRPr lang="en-US" sz="1000" b="1" dirty="0"/>
          </a:p>
        </p:txBody>
      </p:sp>
      <p:sp>
        <p:nvSpPr>
          <p:cNvPr id="12" name="Rectangle 11"/>
          <p:cNvSpPr/>
          <p:nvPr/>
        </p:nvSpPr>
        <p:spPr>
          <a:xfrm>
            <a:off x="4267200" y="5882186"/>
            <a:ext cx="193344" cy="1933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19" name="Rectangle 18"/>
          <p:cNvSpPr/>
          <p:nvPr/>
        </p:nvSpPr>
        <p:spPr>
          <a:xfrm>
            <a:off x="3228832" y="5886160"/>
            <a:ext cx="193344" cy="19334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0" name="Rectangle 19"/>
          <p:cNvSpPr/>
          <p:nvPr/>
        </p:nvSpPr>
        <p:spPr>
          <a:xfrm>
            <a:off x="2247477" y="5840115"/>
            <a:ext cx="193344" cy="19334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1" name="TextBox 20"/>
          <p:cNvSpPr txBox="1"/>
          <p:nvPr/>
        </p:nvSpPr>
        <p:spPr>
          <a:xfrm>
            <a:off x="5396552" y="2936544"/>
            <a:ext cx="2743200" cy="307777"/>
          </a:xfrm>
          <a:prstGeom prst="rect">
            <a:avLst/>
          </a:prstGeom>
          <a:noFill/>
        </p:spPr>
        <p:txBody>
          <a:bodyPr wrap="square" rtlCol="0">
            <a:spAutoFit/>
          </a:bodyPr>
          <a:lstStyle/>
          <a:p>
            <a:pPr algn="ctr" rtl="1"/>
            <a:r>
              <a:rPr lang="ar-EG" sz="1400" b="1" dirty="0"/>
              <a:t>توزيع الإصابات الحرارية</a:t>
            </a:r>
            <a:endParaRPr lang="en-US" sz="1400" b="1" dirty="0"/>
          </a:p>
        </p:txBody>
      </p:sp>
    </p:spTree>
    <p:extLst>
      <p:ext uri="{BB962C8B-B14F-4D97-AF65-F5344CB8AC3E}">
        <p14:creationId xmlns:p14="http://schemas.microsoft.com/office/powerpoint/2010/main" val="248671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76200"/>
            <a:ext cx="8915400" cy="1143000"/>
          </a:xfrm>
        </p:spPr>
        <p:txBody>
          <a:bodyPr>
            <a:normAutofit/>
          </a:bodyPr>
          <a:lstStyle/>
          <a:p>
            <a:r>
              <a:rPr lang="ar-EG" sz="3000" b="1" dirty="0">
                <a:solidFill>
                  <a:srgbClr val="FF0000"/>
                </a:solidFill>
              </a:rPr>
              <a:t>تكلفة الحوادث -  نموذج جبل الجليد</a:t>
            </a:r>
            <a:endParaRPr lang="en-US" sz="3000" b="1" dirty="0">
              <a:solidFill>
                <a:srgbClr val="FF0000"/>
              </a:solidFill>
            </a:endParaRPr>
          </a:p>
        </p:txBody>
      </p:sp>
      <p:pic>
        <p:nvPicPr>
          <p:cNvPr id="10242" name="Picture 2"/>
          <p:cNvPicPr>
            <a:picLocks noChangeAspect="1" noChangeArrowheads="1"/>
          </p:cNvPicPr>
          <p:nvPr/>
        </p:nvPicPr>
        <p:blipFill>
          <a:blip r:embed="rId3" cstate="print"/>
          <a:srcRect/>
          <a:stretch>
            <a:fillRect/>
          </a:stretch>
        </p:blipFill>
        <p:spPr bwMode="auto">
          <a:xfrm>
            <a:off x="407300" y="1025856"/>
            <a:ext cx="3326499" cy="5334000"/>
          </a:xfrm>
          <a:prstGeom prst="rect">
            <a:avLst/>
          </a:prstGeom>
          <a:noFill/>
          <a:ln w="9525">
            <a:noFill/>
            <a:miter lim="800000"/>
            <a:headEnd/>
            <a:tailEnd/>
          </a:ln>
          <a:effectLst/>
        </p:spPr>
      </p:pic>
      <p:sp>
        <p:nvSpPr>
          <p:cNvPr id="6" name="Rectangle 5"/>
          <p:cNvSpPr/>
          <p:nvPr/>
        </p:nvSpPr>
        <p:spPr>
          <a:xfrm>
            <a:off x="3894160" y="1025856"/>
            <a:ext cx="5562600" cy="381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894160" y="1483056"/>
            <a:ext cx="5562600" cy="304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894160" y="1864056"/>
            <a:ext cx="5562600" cy="3048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3894160" y="2245056"/>
            <a:ext cx="5562600" cy="3048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3886200" y="2930856"/>
            <a:ext cx="5562600" cy="381000"/>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3886200" y="3388056"/>
            <a:ext cx="5562600" cy="3048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3886200" y="3769056"/>
            <a:ext cx="5562600" cy="304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886200" y="4150056"/>
            <a:ext cx="5562600" cy="304800"/>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886200" y="4531056"/>
            <a:ext cx="5562600" cy="3048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3886200" y="4912056"/>
            <a:ext cx="55626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886200" y="5293056"/>
            <a:ext cx="5562600" cy="304800"/>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3886200" y="5674056"/>
            <a:ext cx="5562600" cy="304800"/>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3886200" y="6055056"/>
            <a:ext cx="5562600" cy="304800"/>
          </a:xfrm>
          <a:prstGeom prst="rect">
            <a:avLst/>
          </a:prstGeom>
          <a:solidFill>
            <a:srgbClr val="CC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p:nvCxnSpPr>
        <p:spPr>
          <a:xfrm>
            <a:off x="457200" y="2702256"/>
            <a:ext cx="8991600" cy="1588"/>
          </a:xfrm>
          <a:prstGeom prst="line">
            <a:avLst/>
          </a:prstGeom>
          <a:ln cap="sq">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003344" y="1025856"/>
            <a:ext cx="5334000" cy="400110"/>
          </a:xfrm>
          <a:prstGeom prst="rect">
            <a:avLst/>
          </a:prstGeom>
          <a:noFill/>
        </p:spPr>
        <p:txBody>
          <a:bodyPr wrap="square" rtlCol="0">
            <a:spAutoFit/>
          </a:bodyPr>
          <a:lstStyle/>
          <a:p>
            <a:pPr algn="ctr"/>
            <a:r>
              <a:rPr lang="ar-EG" sz="2000" b="1" dirty="0"/>
              <a:t>تكلفة المؤمن عليه – التكلفة على الشركة</a:t>
            </a:r>
          </a:p>
        </p:txBody>
      </p:sp>
      <p:sp>
        <p:nvSpPr>
          <p:cNvPr id="28" name="TextBox 27"/>
          <p:cNvSpPr txBox="1"/>
          <p:nvPr/>
        </p:nvSpPr>
        <p:spPr>
          <a:xfrm>
            <a:off x="4011304" y="1409354"/>
            <a:ext cx="5334000" cy="400110"/>
          </a:xfrm>
          <a:prstGeom prst="rect">
            <a:avLst/>
          </a:prstGeom>
          <a:noFill/>
        </p:spPr>
        <p:txBody>
          <a:bodyPr wrap="square" rtlCol="0">
            <a:spAutoFit/>
          </a:bodyPr>
          <a:lstStyle/>
          <a:p>
            <a:pPr algn="ctr"/>
            <a:r>
              <a:rPr lang="ar-EG" sz="2000" b="1" dirty="0"/>
              <a:t>تغطية الإصابة</a:t>
            </a:r>
            <a:endParaRPr lang="en-US" sz="2000" b="1" dirty="0"/>
          </a:p>
        </p:txBody>
      </p:sp>
      <p:sp>
        <p:nvSpPr>
          <p:cNvPr id="29" name="TextBox 28"/>
          <p:cNvSpPr txBox="1"/>
          <p:nvPr/>
        </p:nvSpPr>
        <p:spPr>
          <a:xfrm>
            <a:off x="3989696" y="1809690"/>
            <a:ext cx="5334000" cy="400110"/>
          </a:xfrm>
          <a:prstGeom prst="rect">
            <a:avLst/>
          </a:prstGeom>
          <a:noFill/>
        </p:spPr>
        <p:txBody>
          <a:bodyPr wrap="square" rtlCol="0">
            <a:spAutoFit/>
          </a:bodyPr>
          <a:lstStyle/>
          <a:p>
            <a:pPr algn="ctr"/>
            <a:r>
              <a:rPr lang="ar-EG" sz="2000" b="1" dirty="0"/>
              <a:t>اعتلال الصحة</a:t>
            </a:r>
            <a:endParaRPr lang="en-US" sz="2000" b="1" dirty="0"/>
          </a:p>
        </p:txBody>
      </p:sp>
      <p:sp>
        <p:nvSpPr>
          <p:cNvPr id="30" name="TextBox 29"/>
          <p:cNvSpPr txBox="1"/>
          <p:nvPr/>
        </p:nvSpPr>
        <p:spPr>
          <a:xfrm>
            <a:off x="4019264" y="2198650"/>
            <a:ext cx="5334000" cy="400110"/>
          </a:xfrm>
          <a:prstGeom prst="rect">
            <a:avLst/>
          </a:prstGeom>
          <a:noFill/>
        </p:spPr>
        <p:txBody>
          <a:bodyPr wrap="square" rtlCol="0">
            <a:spAutoFit/>
          </a:bodyPr>
          <a:lstStyle/>
          <a:p>
            <a:pPr lvl="1" algn="ctr"/>
            <a:r>
              <a:rPr lang="ar-EG" sz="2000" b="1" dirty="0"/>
              <a:t>الضرر</a:t>
            </a:r>
            <a:endParaRPr lang="en-US" sz="2000" b="1" dirty="0"/>
          </a:p>
        </p:txBody>
      </p:sp>
      <p:sp>
        <p:nvSpPr>
          <p:cNvPr id="31" name="TextBox 30"/>
          <p:cNvSpPr txBox="1"/>
          <p:nvPr/>
        </p:nvSpPr>
        <p:spPr>
          <a:xfrm>
            <a:off x="3962400" y="2903560"/>
            <a:ext cx="5410200" cy="400110"/>
          </a:xfrm>
          <a:prstGeom prst="rect">
            <a:avLst/>
          </a:prstGeom>
          <a:noFill/>
        </p:spPr>
        <p:txBody>
          <a:bodyPr wrap="square" rtlCol="0">
            <a:spAutoFit/>
          </a:bodyPr>
          <a:lstStyle/>
          <a:p>
            <a:pPr algn="ctr"/>
            <a:r>
              <a:rPr lang="ar-EG" sz="2000" b="1" dirty="0"/>
              <a:t>تكلفة غير المؤمن عليه – التكلفة على الشركة</a:t>
            </a:r>
          </a:p>
        </p:txBody>
      </p:sp>
      <p:sp>
        <p:nvSpPr>
          <p:cNvPr id="32" name="TextBox 31"/>
          <p:cNvSpPr txBox="1"/>
          <p:nvPr/>
        </p:nvSpPr>
        <p:spPr>
          <a:xfrm>
            <a:off x="3989696" y="3320042"/>
            <a:ext cx="5334000" cy="400110"/>
          </a:xfrm>
          <a:prstGeom prst="rect">
            <a:avLst/>
          </a:prstGeom>
          <a:noFill/>
        </p:spPr>
        <p:txBody>
          <a:bodyPr wrap="square" rtlCol="0">
            <a:spAutoFit/>
          </a:bodyPr>
          <a:lstStyle/>
          <a:p>
            <a:pPr algn="ctr"/>
            <a:r>
              <a:rPr lang="ar-EG" sz="2000" b="1" dirty="0"/>
              <a:t>أجور العامل المصاب خلال الفترة</a:t>
            </a:r>
            <a:endParaRPr lang="en-US" sz="2000" b="1" dirty="0"/>
          </a:p>
        </p:txBody>
      </p:sp>
      <p:sp>
        <p:nvSpPr>
          <p:cNvPr id="33" name="TextBox 32"/>
          <p:cNvSpPr txBox="1"/>
          <p:nvPr/>
        </p:nvSpPr>
        <p:spPr>
          <a:xfrm>
            <a:off x="3989696" y="3709002"/>
            <a:ext cx="5334000" cy="400110"/>
          </a:xfrm>
          <a:prstGeom prst="rect">
            <a:avLst/>
          </a:prstGeom>
          <a:noFill/>
        </p:spPr>
        <p:txBody>
          <a:bodyPr wrap="square" rtlCol="0">
            <a:spAutoFit/>
          </a:bodyPr>
          <a:lstStyle/>
          <a:p>
            <a:pPr algn="ctr"/>
            <a:r>
              <a:rPr lang="ar-EG" sz="2000" b="1" dirty="0"/>
              <a:t>خسارة الإنتاج / ضرورة العمل التعويضي</a:t>
            </a:r>
            <a:endParaRPr lang="en-US" sz="2000" b="1" dirty="0"/>
          </a:p>
        </p:txBody>
      </p:sp>
      <p:sp>
        <p:nvSpPr>
          <p:cNvPr id="34" name="TextBox 33"/>
          <p:cNvSpPr txBox="1"/>
          <p:nvPr/>
        </p:nvSpPr>
        <p:spPr>
          <a:xfrm>
            <a:off x="3989696" y="4103650"/>
            <a:ext cx="5334000" cy="400110"/>
          </a:xfrm>
          <a:prstGeom prst="rect">
            <a:avLst/>
          </a:prstGeom>
          <a:noFill/>
        </p:spPr>
        <p:txBody>
          <a:bodyPr wrap="square" rtlCol="0">
            <a:spAutoFit/>
          </a:bodyPr>
          <a:lstStyle/>
          <a:p>
            <a:pPr algn="ctr"/>
            <a:r>
              <a:rPr lang="ar-EG" sz="2000" b="1" dirty="0"/>
              <a:t>أجور الأوقات الإضافية لتغطية خسارة الإنتاج</a:t>
            </a:r>
            <a:endParaRPr lang="en-US" sz="2000" b="1" dirty="0"/>
          </a:p>
        </p:txBody>
      </p:sp>
      <p:sp>
        <p:nvSpPr>
          <p:cNvPr id="35" name="TextBox 34"/>
          <p:cNvSpPr txBox="1"/>
          <p:nvPr/>
        </p:nvSpPr>
        <p:spPr>
          <a:xfrm>
            <a:off x="3989696" y="4471002"/>
            <a:ext cx="5334000" cy="400110"/>
          </a:xfrm>
          <a:prstGeom prst="rect">
            <a:avLst/>
          </a:prstGeom>
          <a:noFill/>
        </p:spPr>
        <p:txBody>
          <a:bodyPr wrap="square" rtlCol="0">
            <a:spAutoFit/>
          </a:bodyPr>
          <a:lstStyle/>
          <a:p>
            <a:pPr algn="ctr"/>
            <a:r>
              <a:rPr lang="ar-EG" sz="2000" b="1" dirty="0"/>
              <a:t>أجور استبدال العمال</a:t>
            </a:r>
            <a:endParaRPr lang="en-US" sz="2000" b="1" dirty="0"/>
          </a:p>
        </p:txBody>
      </p:sp>
      <p:sp>
        <p:nvSpPr>
          <p:cNvPr id="36" name="TextBox 35"/>
          <p:cNvSpPr txBox="1"/>
          <p:nvPr/>
        </p:nvSpPr>
        <p:spPr>
          <a:xfrm>
            <a:off x="3989696" y="4863152"/>
            <a:ext cx="5334000" cy="400110"/>
          </a:xfrm>
          <a:prstGeom prst="rect">
            <a:avLst/>
          </a:prstGeom>
          <a:noFill/>
        </p:spPr>
        <p:txBody>
          <a:bodyPr wrap="square" rtlCol="0">
            <a:spAutoFit/>
          </a:bodyPr>
          <a:lstStyle/>
          <a:p>
            <a:pPr algn="ctr"/>
            <a:r>
              <a:rPr lang="ar-EG" sz="2000" b="1" dirty="0"/>
              <a:t>ضياع وقت المدير / العضو المنتدب</a:t>
            </a:r>
            <a:endParaRPr lang="en-US" sz="2000" b="1" dirty="0"/>
          </a:p>
        </p:txBody>
      </p:sp>
      <p:sp>
        <p:nvSpPr>
          <p:cNvPr id="37" name="TextBox 36"/>
          <p:cNvSpPr txBox="1"/>
          <p:nvPr/>
        </p:nvSpPr>
        <p:spPr>
          <a:xfrm>
            <a:off x="3989696" y="5233002"/>
            <a:ext cx="5334000" cy="400110"/>
          </a:xfrm>
          <a:prstGeom prst="rect">
            <a:avLst/>
          </a:prstGeom>
          <a:noFill/>
        </p:spPr>
        <p:txBody>
          <a:bodyPr wrap="square" rtlCol="0">
            <a:spAutoFit/>
          </a:bodyPr>
          <a:lstStyle/>
          <a:p>
            <a:pPr algn="ctr"/>
            <a:r>
              <a:rPr lang="ar-EG" sz="2000" b="1" dirty="0"/>
              <a:t>المصاريف القانونية</a:t>
            </a:r>
            <a:endParaRPr lang="en-US" sz="2000" b="1" dirty="0"/>
          </a:p>
        </p:txBody>
      </p:sp>
      <p:sp>
        <p:nvSpPr>
          <p:cNvPr id="38" name="TextBox 37"/>
          <p:cNvSpPr txBox="1"/>
          <p:nvPr/>
        </p:nvSpPr>
        <p:spPr>
          <a:xfrm>
            <a:off x="3989696" y="5625152"/>
            <a:ext cx="5334000" cy="400110"/>
          </a:xfrm>
          <a:prstGeom prst="rect">
            <a:avLst/>
          </a:prstGeom>
          <a:noFill/>
        </p:spPr>
        <p:txBody>
          <a:bodyPr wrap="square" rtlCol="0">
            <a:spAutoFit/>
          </a:bodyPr>
          <a:lstStyle/>
          <a:p>
            <a:pPr algn="ctr"/>
            <a:r>
              <a:rPr lang="ar-EG" sz="2000" b="1" dirty="0"/>
              <a:t>تكاليف المحاكم والغرامات</a:t>
            </a:r>
            <a:endParaRPr lang="en-US" sz="2000" b="1" dirty="0"/>
          </a:p>
        </p:txBody>
      </p:sp>
      <p:sp>
        <p:nvSpPr>
          <p:cNvPr id="39" name="TextBox 38"/>
          <p:cNvSpPr txBox="1"/>
          <p:nvPr/>
        </p:nvSpPr>
        <p:spPr>
          <a:xfrm>
            <a:off x="3989696" y="5995002"/>
            <a:ext cx="5334000" cy="400110"/>
          </a:xfrm>
          <a:prstGeom prst="rect">
            <a:avLst/>
          </a:prstGeom>
          <a:noFill/>
        </p:spPr>
        <p:txBody>
          <a:bodyPr wrap="square" rtlCol="0">
            <a:spAutoFit/>
          </a:bodyPr>
          <a:lstStyle/>
          <a:p>
            <a:pPr algn="ctr"/>
            <a:r>
              <a:rPr lang="ar-EG" sz="2000" b="1" dirty="0"/>
              <a:t>أقساط التأمين</a:t>
            </a:r>
            <a:endParaRPr lang="en-US" sz="2000" b="1" dirty="0"/>
          </a:p>
        </p:txBody>
      </p:sp>
      <p:sp>
        <p:nvSpPr>
          <p:cNvPr id="40" name="TextBox 39"/>
          <p:cNvSpPr txBox="1"/>
          <p:nvPr/>
        </p:nvSpPr>
        <p:spPr>
          <a:xfrm>
            <a:off x="914400" y="1254456"/>
            <a:ext cx="2362200" cy="707886"/>
          </a:xfrm>
          <a:prstGeom prst="rect">
            <a:avLst/>
          </a:prstGeom>
          <a:noFill/>
        </p:spPr>
        <p:txBody>
          <a:bodyPr wrap="square" rtlCol="0">
            <a:spAutoFit/>
          </a:bodyPr>
          <a:lstStyle/>
          <a:p>
            <a:pPr algn="ctr"/>
            <a:r>
              <a:rPr lang="ar-EG" sz="2000" b="1" dirty="0">
                <a:solidFill>
                  <a:srgbClr val="FF0000"/>
                </a:solidFill>
              </a:rPr>
              <a:t>تكلفة المؤمن عليه</a:t>
            </a:r>
            <a:endParaRPr lang="en-US" sz="2000" b="1" dirty="0">
              <a:solidFill>
                <a:srgbClr val="FF0000"/>
              </a:solidFill>
            </a:endParaRPr>
          </a:p>
          <a:p>
            <a:pPr algn="ctr"/>
            <a:endParaRPr lang="en-US" sz="2000" b="1" dirty="0">
              <a:solidFill>
                <a:srgbClr val="FF0000"/>
              </a:solidFill>
            </a:endParaRPr>
          </a:p>
        </p:txBody>
      </p:sp>
      <p:sp>
        <p:nvSpPr>
          <p:cNvPr id="41" name="TextBox 40"/>
          <p:cNvSpPr txBox="1"/>
          <p:nvPr/>
        </p:nvSpPr>
        <p:spPr>
          <a:xfrm>
            <a:off x="914400" y="5521656"/>
            <a:ext cx="2438400" cy="369332"/>
          </a:xfrm>
          <a:prstGeom prst="rect">
            <a:avLst/>
          </a:prstGeom>
          <a:noFill/>
        </p:spPr>
        <p:txBody>
          <a:bodyPr wrap="square" rtlCol="0">
            <a:spAutoFit/>
          </a:bodyPr>
          <a:lstStyle/>
          <a:p>
            <a:pPr algn="ctr"/>
            <a:r>
              <a:rPr lang="ar-EG" b="1" dirty="0">
                <a:solidFill>
                  <a:srgbClr val="FF0000"/>
                </a:solidFill>
              </a:rPr>
              <a:t>تكلفة غير المؤمن عليه</a:t>
            </a:r>
            <a:endParaRPr lang="en-US" b="1" dirty="0">
              <a:solidFill>
                <a:srgbClr val="FF0000"/>
              </a:solidFill>
            </a:endParaRPr>
          </a:p>
        </p:txBody>
      </p:sp>
      <p:sp>
        <p:nvSpPr>
          <p:cNvPr id="42" name="TextBox 41"/>
          <p:cNvSpPr txBox="1"/>
          <p:nvPr/>
        </p:nvSpPr>
        <p:spPr>
          <a:xfrm>
            <a:off x="1229432" y="6396335"/>
            <a:ext cx="1752600" cy="461665"/>
          </a:xfrm>
          <a:prstGeom prst="rect">
            <a:avLst/>
          </a:prstGeom>
          <a:noFill/>
        </p:spPr>
        <p:txBody>
          <a:bodyPr wrap="square" rtlCol="0">
            <a:spAutoFit/>
          </a:bodyPr>
          <a:lstStyle/>
          <a:p>
            <a:pPr algn="ctr"/>
            <a:r>
              <a:rPr lang="ar-EG" sz="1200" dirty="0"/>
              <a:t>المصدر: إتش إس سي المملكة المتحدة</a:t>
            </a:r>
            <a:endParaRPr lang="en-US" sz="1200" dirty="0"/>
          </a:p>
        </p:txBody>
      </p:sp>
    </p:spTree>
    <p:extLst>
      <p:ext uri="{BB962C8B-B14F-4D97-AF65-F5344CB8AC3E}">
        <p14:creationId xmlns:p14="http://schemas.microsoft.com/office/powerpoint/2010/main" val="1861149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8" name="Rectangle 7"/>
          <p:cNvSpPr/>
          <p:nvPr/>
        </p:nvSpPr>
        <p:spPr>
          <a:xfrm>
            <a:off x="4343400" y="1447800"/>
            <a:ext cx="4876800" cy="472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5300" y="457200"/>
            <a:ext cx="8915400" cy="1143000"/>
          </a:xfrm>
        </p:spPr>
        <p:txBody>
          <a:bodyPr>
            <a:normAutofit/>
          </a:bodyPr>
          <a:lstStyle/>
          <a:p>
            <a:r>
              <a:rPr lang="ar-EG" sz="3000" b="1" dirty="0">
                <a:solidFill>
                  <a:srgbClr val="FF0000"/>
                </a:solidFill>
              </a:rPr>
              <a:t>ما الذي ينبغي عليك فعله حتى تحمي نفسك؟</a:t>
            </a:r>
            <a:endParaRPr lang="en-US" sz="3000" b="1" dirty="0">
              <a:solidFill>
                <a:srgbClr val="FF0000"/>
              </a:solidFill>
            </a:endParaRPr>
          </a:p>
        </p:txBody>
      </p:sp>
      <p:pic>
        <p:nvPicPr>
          <p:cNvPr id="11266" name="Picture 2"/>
          <p:cNvPicPr>
            <a:picLocks noChangeAspect="1" noChangeArrowheads="1"/>
          </p:cNvPicPr>
          <p:nvPr/>
        </p:nvPicPr>
        <p:blipFill>
          <a:blip r:embed="rId3"/>
          <a:srcRect/>
          <a:stretch>
            <a:fillRect/>
          </a:stretch>
        </p:blipFill>
        <p:spPr bwMode="auto">
          <a:xfrm>
            <a:off x="4419601" y="1500771"/>
            <a:ext cx="2209800" cy="2209800"/>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a:srcRect/>
          <a:stretch>
            <a:fillRect/>
          </a:stretch>
        </p:blipFill>
        <p:spPr bwMode="auto">
          <a:xfrm>
            <a:off x="6920553" y="1500771"/>
            <a:ext cx="2209800" cy="2209800"/>
          </a:xfrm>
          <a:prstGeom prst="rect">
            <a:avLst/>
          </a:prstGeom>
          <a:noFill/>
          <a:ln w="9525">
            <a:noFill/>
            <a:miter lim="800000"/>
            <a:headEnd/>
            <a:tailEnd/>
          </a:ln>
          <a:effectLst/>
        </p:spPr>
      </p:pic>
      <p:pic>
        <p:nvPicPr>
          <p:cNvPr id="11268" name="Picture 4"/>
          <p:cNvPicPr>
            <a:picLocks noChangeAspect="1" noChangeArrowheads="1"/>
          </p:cNvPicPr>
          <p:nvPr/>
        </p:nvPicPr>
        <p:blipFill>
          <a:blip r:embed="rId5"/>
          <a:srcRect/>
          <a:stretch>
            <a:fillRect/>
          </a:stretch>
        </p:blipFill>
        <p:spPr bwMode="auto">
          <a:xfrm>
            <a:off x="4423701" y="4282092"/>
            <a:ext cx="4720299" cy="1819452"/>
          </a:xfrm>
          <a:prstGeom prst="rect">
            <a:avLst/>
          </a:prstGeom>
          <a:noFill/>
          <a:ln w="9525">
            <a:noFill/>
            <a:miter lim="800000"/>
            <a:headEnd/>
            <a:tailEnd/>
          </a:ln>
          <a:effectLst/>
        </p:spPr>
      </p:pic>
      <p:sp>
        <p:nvSpPr>
          <p:cNvPr id="9" name="TextBox 8"/>
          <p:cNvSpPr txBox="1"/>
          <p:nvPr/>
        </p:nvSpPr>
        <p:spPr>
          <a:xfrm>
            <a:off x="762000" y="2108576"/>
            <a:ext cx="3200400" cy="2446824"/>
          </a:xfrm>
          <a:prstGeom prst="rect">
            <a:avLst/>
          </a:prstGeom>
          <a:noFill/>
        </p:spPr>
        <p:txBody>
          <a:bodyPr wrap="square" rtlCol="0">
            <a:spAutoFit/>
          </a:bodyPr>
          <a:lstStyle/>
          <a:p>
            <a:pPr algn="just" rtl="1"/>
            <a:r>
              <a:rPr lang="ar-EG" sz="1700" dirty="0"/>
              <a:t>يلزمك إجراء تحليل لخطر وميض القوس الكهربائي في أي مكان ترى احتمالية وقوع خطر وميض القوس الكهربائي فيه. وينبغي وضع ملصقات على لوحة التوزيع أو المحول أو لوحة المفاتيح وفقاً لمستوى وميض القوس الكهربائي.</a:t>
            </a:r>
            <a:endParaRPr lang="en-US" sz="1700" dirty="0"/>
          </a:p>
          <a:p>
            <a:pPr algn="just"/>
            <a:endParaRPr lang="en-US" sz="1700" dirty="0"/>
          </a:p>
          <a:p>
            <a:pPr algn="just" rtl="1"/>
            <a:r>
              <a:rPr lang="ar-EG" sz="1700" dirty="0"/>
              <a:t>وضع قواعد سلامة مناسبة من أجل حماية أي شخص يعمل في منطقة الخطر.</a:t>
            </a:r>
            <a:endParaRPr lang="en-US" sz="1700" dirty="0"/>
          </a:p>
        </p:txBody>
      </p:sp>
      <p:sp>
        <p:nvSpPr>
          <p:cNvPr id="12" name="TextBox 11"/>
          <p:cNvSpPr txBox="1"/>
          <p:nvPr/>
        </p:nvSpPr>
        <p:spPr>
          <a:xfrm>
            <a:off x="4459400" y="3657600"/>
            <a:ext cx="4648200" cy="738664"/>
          </a:xfrm>
          <a:prstGeom prst="rect">
            <a:avLst/>
          </a:prstGeom>
          <a:noFill/>
        </p:spPr>
        <p:txBody>
          <a:bodyPr wrap="square" rtlCol="0">
            <a:spAutoFit/>
          </a:bodyPr>
          <a:lstStyle/>
          <a:p>
            <a:pPr algn="ctr" rtl="1"/>
            <a:r>
              <a:rPr lang="ar-EG" sz="2100" b="1" dirty="0">
                <a:solidFill>
                  <a:srgbClr val="FF0000"/>
                </a:solidFill>
              </a:rPr>
              <a:t>تحليل خطر وميض القوس الكهربائي ووضع الملصقات المناسبة</a:t>
            </a:r>
            <a:endParaRPr lang="en-US" sz="2100" b="1" dirty="0">
              <a:solidFill>
                <a:srgbClr val="FF0000"/>
              </a:solidFill>
            </a:endParaRPr>
          </a:p>
        </p:txBody>
      </p:sp>
    </p:spTree>
    <p:extLst>
      <p:ext uri="{BB962C8B-B14F-4D97-AF65-F5344CB8AC3E}">
        <p14:creationId xmlns:p14="http://schemas.microsoft.com/office/powerpoint/2010/main" val="2196528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547598"/>
            <a:ext cx="8915400" cy="897930"/>
          </a:xfrm>
        </p:spPr>
        <p:txBody>
          <a:bodyPr>
            <a:normAutofit/>
          </a:bodyPr>
          <a:lstStyle/>
          <a:p>
            <a:r>
              <a:rPr lang="ar-EG" sz="3000" b="1" dirty="0">
                <a:solidFill>
                  <a:srgbClr val="FF0000"/>
                </a:solidFill>
              </a:rPr>
              <a:t>ما الذي ينبغي عليك فعله حتى تحمي نفسك؟</a:t>
            </a:r>
            <a:endParaRPr lang="en-US" sz="3000" b="1" dirty="0">
              <a:solidFill>
                <a:srgbClr val="FF0000"/>
              </a:solidFill>
            </a:endParaRPr>
          </a:p>
        </p:txBody>
      </p:sp>
      <p:pic>
        <p:nvPicPr>
          <p:cNvPr id="12290" name="Picture 2"/>
          <p:cNvPicPr>
            <a:picLocks noChangeAspect="1" noChangeArrowheads="1"/>
          </p:cNvPicPr>
          <p:nvPr/>
        </p:nvPicPr>
        <p:blipFill>
          <a:blip r:embed="rId3" cstate="print"/>
          <a:srcRect/>
          <a:stretch>
            <a:fillRect/>
          </a:stretch>
        </p:blipFill>
        <p:spPr bwMode="auto">
          <a:xfrm>
            <a:off x="636896" y="4597135"/>
            <a:ext cx="2441281" cy="1830961"/>
          </a:xfrm>
          <a:prstGeom prst="rect">
            <a:avLst/>
          </a:prstGeom>
          <a:noFill/>
          <a:ln w="9525">
            <a:noFill/>
            <a:miter lim="800000"/>
            <a:headEnd/>
            <a:tailEnd/>
          </a:ln>
          <a:effectLst/>
        </p:spPr>
      </p:pic>
      <p:pic>
        <p:nvPicPr>
          <p:cNvPr id="12291" name="Picture 3"/>
          <p:cNvPicPr>
            <a:picLocks noChangeAspect="1" noChangeArrowheads="1"/>
          </p:cNvPicPr>
          <p:nvPr/>
        </p:nvPicPr>
        <p:blipFill>
          <a:blip r:embed="rId4"/>
          <a:srcRect/>
          <a:stretch>
            <a:fillRect/>
          </a:stretch>
        </p:blipFill>
        <p:spPr bwMode="auto">
          <a:xfrm>
            <a:off x="3307865" y="4597135"/>
            <a:ext cx="3253489" cy="1830961"/>
          </a:xfrm>
          <a:prstGeom prst="rect">
            <a:avLst/>
          </a:prstGeom>
          <a:noFill/>
          <a:ln w="9525">
            <a:noFill/>
            <a:miter lim="800000"/>
            <a:headEnd/>
            <a:tailEnd/>
          </a:ln>
          <a:effectLst/>
        </p:spPr>
      </p:pic>
      <p:pic>
        <p:nvPicPr>
          <p:cNvPr id="12292" name="Picture 4"/>
          <p:cNvPicPr>
            <a:picLocks noChangeAspect="1" noChangeArrowheads="1"/>
          </p:cNvPicPr>
          <p:nvPr/>
        </p:nvPicPr>
        <p:blipFill>
          <a:blip r:embed="rId5" cstate="print"/>
          <a:srcRect/>
          <a:stretch>
            <a:fillRect/>
          </a:stretch>
        </p:blipFill>
        <p:spPr bwMode="auto">
          <a:xfrm>
            <a:off x="6809096" y="4597135"/>
            <a:ext cx="2528248" cy="1830961"/>
          </a:xfrm>
          <a:prstGeom prst="rect">
            <a:avLst/>
          </a:prstGeom>
          <a:noFill/>
          <a:ln w="9525">
            <a:noFill/>
            <a:miter lim="800000"/>
            <a:headEnd/>
            <a:tailEnd/>
          </a:ln>
          <a:effectLst/>
        </p:spPr>
      </p:pic>
      <p:sp>
        <p:nvSpPr>
          <p:cNvPr id="8" name="TextBox 7"/>
          <p:cNvSpPr txBox="1"/>
          <p:nvPr/>
        </p:nvSpPr>
        <p:spPr>
          <a:xfrm>
            <a:off x="762000" y="1295400"/>
            <a:ext cx="4191000" cy="3000821"/>
          </a:xfrm>
          <a:prstGeom prst="rect">
            <a:avLst/>
          </a:prstGeom>
          <a:noFill/>
        </p:spPr>
        <p:txBody>
          <a:bodyPr wrap="square" rtlCol="0">
            <a:spAutoFit/>
          </a:bodyPr>
          <a:lstStyle/>
          <a:p>
            <a:pPr algn="just" rtl="1"/>
            <a:r>
              <a:rPr lang="ar-EG" sz="1700" dirty="0"/>
              <a:t>بناءً على الضوابط الكهربائية وممارسات العمل المعروفة، يمكن تقييم كثافة التعرض للقوس الكهربائي من أجل التمكن من اختيار الملابس المناسبة للوقاية من الأخطار لتقليل مستويات إصابة العامل بالحروق في حالة وقوع حادث القوس الكهربائي.</a:t>
            </a:r>
          </a:p>
          <a:p>
            <a:pPr algn="just" rtl="1"/>
            <a:endParaRPr lang="ar-EG" sz="1700" dirty="0"/>
          </a:p>
          <a:p>
            <a:pPr algn="just" rtl="1"/>
            <a:r>
              <a:rPr lang="ar-EG" sz="1700" dirty="0"/>
              <a:t>ارتدي دائماً معدات الوقاية الشخصية من وميض القوس الكهربائي المناسبة لمستوى وميض القوس الكهربائي الحالي. وينبغي اتباع معيار </a:t>
            </a:r>
            <a:r>
              <a:rPr lang="ar-EG" sz="1600" dirty="0"/>
              <a:t>لجمعية الوطنية للحماية من الحرائق </a:t>
            </a:r>
            <a:r>
              <a:rPr lang="ar-EG" sz="1700" dirty="0"/>
              <a:t>70-هـ أو المعيار </a:t>
            </a:r>
            <a:r>
              <a:rPr lang="en-US" sz="1700" dirty="0"/>
              <a:t>EN 61482-1-1</a:t>
            </a:r>
            <a:r>
              <a:rPr lang="ar-EG" sz="1700" dirty="0"/>
              <a:t> الخاص بالحماية من وميض القوس الكهربائي.</a:t>
            </a:r>
            <a:endParaRPr lang="en-US" sz="1700" dirty="0"/>
          </a:p>
        </p:txBody>
      </p:sp>
      <p:sp>
        <p:nvSpPr>
          <p:cNvPr id="9" name="TextBox 8"/>
          <p:cNvSpPr txBox="1"/>
          <p:nvPr/>
        </p:nvSpPr>
        <p:spPr>
          <a:xfrm>
            <a:off x="2057400" y="4163704"/>
            <a:ext cx="2438400" cy="215444"/>
          </a:xfrm>
          <a:prstGeom prst="rect">
            <a:avLst/>
          </a:prstGeom>
          <a:noFill/>
        </p:spPr>
        <p:txBody>
          <a:bodyPr wrap="square" rtlCol="0">
            <a:spAutoFit/>
          </a:bodyPr>
          <a:lstStyle/>
          <a:p>
            <a:pPr algn="r" rtl="1"/>
            <a:r>
              <a:rPr lang="ar-EG" sz="800" dirty="0"/>
              <a:t>مصدر النص: المجلس الوطني للسلامة</a:t>
            </a:r>
            <a:endParaRPr lang="en-US" sz="800" dirty="0"/>
          </a:p>
        </p:txBody>
      </p:sp>
      <p:pic>
        <p:nvPicPr>
          <p:cNvPr id="12293" name="Picture 5"/>
          <p:cNvPicPr>
            <a:picLocks noChangeAspect="1" noChangeArrowheads="1"/>
          </p:cNvPicPr>
          <p:nvPr/>
        </p:nvPicPr>
        <p:blipFill>
          <a:blip cstate="print"/>
          <a:srcRect/>
          <a:stretch>
            <a:fillRect/>
          </a:stretch>
        </p:blipFill>
        <p:spPr bwMode="auto">
          <a:xfrm>
            <a:off x="6516800" y="1600200"/>
            <a:ext cx="1207448" cy="2676986"/>
          </a:xfrm>
          <a:prstGeom prst="rect">
            <a:avLst/>
          </a:prstGeom>
          <a:noFill/>
          <a:ln w="9525">
            <a:noFill/>
            <a:miter lim="800000"/>
            <a:headEnd/>
            <a:tailEnd/>
          </a:ln>
          <a:effectLst/>
        </p:spPr>
      </p:pic>
      <p:sp>
        <p:nvSpPr>
          <p:cNvPr id="11" name="Rectangle 10"/>
          <p:cNvSpPr/>
          <p:nvPr/>
        </p:nvSpPr>
        <p:spPr>
          <a:xfrm>
            <a:off x="5867400" y="1295400"/>
            <a:ext cx="3429000" cy="3200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7924800" y="1490991"/>
            <a:ext cx="1219200" cy="261609"/>
          </a:xfrm>
          <a:prstGeom prst="rect">
            <a:avLst/>
          </a:prstGeom>
          <a:noFill/>
        </p:spPr>
        <p:txBody>
          <a:bodyPr wrap="square" rtlCol="0">
            <a:spAutoFit/>
          </a:bodyPr>
          <a:lstStyle/>
          <a:p>
            <a:pPr algn="r" rtl="1"/>
            <a:r>
              <a:rPr lang="ar-EG" sz="1050" dirty="0"/>
              <a:t>قبعة مقاومة للهب</a:t>
            </a:r>
            <a:endParaRPr lang="en-US" sz="1050" dirty="0"/>
          </a:p>
        </p:txBody>
      </p:sp>
      <p:sp>
        <p:nvSpPr>
          <p:cNvPr id="13" name="TextBox 12"/>
          <p:cNvSpPr txBox="1"/>
          <p:nvPr/>
        </p:nvSpPr>
        <p:spPr>
          <a:xfrm>
            <a:off x="7912145" y="1676400"/>
            <a:ext cx="1384255" cy="430887"/>
          </a:xfrm>
          <a:prstGeom prst="rect">
            <a:avLst/>
          </a:prstGeom>
          <a:noFill/>
        </p:spPr>
        <p:txBody>
          <a:bodyPr wrap="square" rtlCol="0">
            <a:spAutoFit/>
          </a:bodyPr>
          <a:lstStyle/>
          <a:p>
            <a:pPr algn="r" rtl="1"/>
            <a:r>
              <a:rPr lang="ar-EG" sz="1050" dirty="0"/>
              <a:t>قناع الوجه المقاوم للقوس الكهربائي</a:t>
            </a:r>
            <a:endParaRPr lang="en-US" sz="1050" dirty="0"/>
          </a:p>
        </p:txBody>
      </p:sp>
      <p:sp>
        <p:nvSpPr>
          <p:cNvPr id="14" name="TextBox 13"/>
          <p:cNvSpPr txBox="1"/>
          <p:nvPr/>
        </p:nvSpPr>
        <p:spPr>
          <a:xfrm>
            <a:off x="8073220" y="1946702"/>
            <a:ext cx="1223180" cy="415498"/>
          </a:xfrm>
          <a:prstGeom prst="rect">
            <a:avLst/>
          </a:prstGeom>
          <a:noFill/>
        </p:spPr>
        <p:txBody>
          <a:bodyPr wrap="square" rtlCol="0">
            <a:spAutoFit/>
          </a:bodyPr>
          <a:lstStyle/>
          <a:p>
            <a:pPr algn="just" rtl="1"/>
            <a:r>
              <a:rPr lang="ar-EG" sz="1050" dirty="0"/>
              <a:t>قناع بالاكلافا المقاوم للقوس الكهربائي</a:t>
            </a:r>
            <a:endParaRPr lang="en-US" sz="1050" dirty="0"/>
          </a:p>
        </p:txBody>
      </p:sp>
      <p:sp>
        <p:nvSpPr>
          <p:cNvPr id="15" name="TextBox 14"/>
          <p:cNvSpPr txBox="1"/>
          <p:nvPr/>
        </p:nvSpPr>
        <p:spPr>
          <a:xfrm>
            <a:off x="7924800" y="2483763"/>
            <a:ext cx="1524000" cy="430887"/>
          </a:xfrm>
          <a:prstGeom prst="rect">
            <a:avLst/>
          </a:prstGeom>
          <a:noFill/>
        </p:spPr>
        <p:txBody>
          <a:bodyPr wrap="square" rtlCol="0">
            <a:spAutoFit/>
          </a:bodyPr>
          <a:lstStyle/>
          <a:p>
            <a:pPr algn="r" rtl="1"/>
            <a:r>
              <a:rPr lang="ar-EG" sz="1100" dirty="0"/>
              <a:t>قفازات واقية عازلة مصنوعة من الجلد</a:t>
            </a:r>
            <a:endParaRPr lang="en-US" sz="1100" dirty="0"/>
          </a:p>
        </p:txBody>
      </p:sp>
      <p:sp>
        <p:nvSpPr>
          <p:cNvPr id="17" name="TextBox 16"/>
          <p:cNvSpPr txBox="1"/>
          <p:nvPr/>
        </p:nvSpPr>
        <p:spPr>
          <a:xfrm>
            <a:off x="7915275" y="3067050"/>
            <a:ext cx="1524000" cy="261610"/>
          </a:xfrm>
          <a:prstGeom prst="rect">
            <a:avLst/>
          </a:prstGeom>
          <a:noFill/>
        </p:spPr>
        <p:txBody>
          <a:bodyPr wrap="square" rtlCol="0">
            <a:spAutoFit/>
          </a:bodyPr>
          <a:lstStyle/>
          <a:p>
            <a:r>
              <a:rPr lang="en-US" sz="1100" dirty="0"/>
              <a:t>Arc Flash Coverall</a:t>
            </a:r>
          </a:p>
        </p:txBody>
      </p:sp>
      <p:sp>
        <p:nvSpPr>
          <p:cNvPr id="19" name="TextBox 18"/>
          <p:cNvSpPr txBox="1"/>
          <p:nvPr/>
        </p:nvSpPr>
        <p:spPr>
          <a:xfrm>
            <a:off x="7915275" y="3810000"/>
            <a:ext cx="1381125" cy="600164"/>
          </a:xfrm>
          <a:prstGeom prst="rect">
            <a:avLst/>
          </a:prstGeom>
          <a:noFill/>
        </p:spPr>
        <p:txBody>
          <a:bodyPr wrap="square" rtlCol="0">
            <a:spAutoFit/>
          </a:bodyPr>
          <a:lstStyle/>
          <a:p>
            <a:pPr algn="just" rtl="1"/>
            <a:r>
              <a:rPr lang="ar-EG" sz="1100" dirty="0"/>
              <a:t>أحذية سلامة مصنوعة من الجلد مقاومة للصدمة الكهربائية</a:t>
            </a:r>
            <a:endParaRPr lang="en-US" sz="1100" dirty="0"/>
          </a:p>
        </p:txBody>
      </p:sp>
      <p:sp>
        <p:nvSpPr>
          <p:cNvPr id="20" name="TextBox 19"/>
          <p:cNvSpPr txBox="1"/>
          <p:nvPr/>
        </p:nvSpPr>
        <p:spPr>
          <a:xfrm>
            <a:off x="5915025" y="1552575"/>
            <a:ext cx="838200" cy="261610"/>
          </a:xfrm>
          <a:prstGeom prst="rect">
            <a:avLst/>
          </a:prstGeom>
          <a:noFill/>
        </p:spPr>
        <p:txBody>
          <a:bodyPr wrap="square" rtlCol="0">
            <a:spAutoFit/>
          </a:bodyPr>
          <a:lstStyle/>
          <a:p>
            <a:pPr algn="r" rtl="1"/>
            <a:r>
              <a:rPr lang="ar-EG" sz="1100" dirty="0"/>
              <a:t>حماية الأذن</a:t>
            </a:r>
            <a:endParaRPr lang="en-US" sz="1100" dirty="0"/>
          </a:p>
        </p:txBody>
      </p:sp>
      <p:cxnSp>
        <p:nvCxnSpPr>
          <p:cNvPr id="33" name="Straight Arrow Connector 32"/>
          <p:cNvCxnSpPr/>
          <p:nvPr/>
        </p:nvCxnSpPr>
        <p:spPr>
          <a:xfrm>
            <a:off x="6629400" y="1771650"/>
            <a:ext cx="381000" cy="76200"/>
          </a:xfrm>
          <a:prstGeom prst="straightConnector1">
            <a:avLst/>
          </a:prstGeom>
          <a:ln>
            <a:solidFill>
              <a:schemeClr val="tx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315200" y="1676400"/>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315200" y="1847850"/>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315200" y="2009775"/>
            <a:ext cx="6096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15" idx="1"/>
          </p:cNvCxnSpPr>
          <p:nvPr/>
        </p:nvCxnSpPr>
        <p:spPr>
          <a:xfrm>
            <a:off x="7620000" y="2590800"/>
            <a:ext cx="304800" cy="10840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endCxn id="15" idx="1"/>
          </p:cNvCxnSpPr>
          <p:nvPr/>
        </p:nvCxnSpPr>
        <p:spPr>
          <a:xfrm flipV="1">
            <a:off x="7543800" y="2699207"/>
            <a:ext cx="381000" cy="120195"/>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391400" y="3200400"/>
            <a:ext cx="5334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7620000" y="4091032"/>
            <a:ext cx="295275" cy="471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578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762000"/>
            <a:ext cx="8915400" cy="533400"/>
          </a:xfrm>
        </p:spPr>
        <p:txBody>
          <a:bodyPr>
            <a:normAutofit/>
          </a:bodyPr>
          <a:lstStyle/>
          <a:p>
            <a:pPr algn="r" rtl="1"/>
            <a:r>
              <a:rPr lang="ar-EG" sz="2200" b="1" dirty="0">
                <a:solidFill>
                  <a:srgbClr val="0070C0"/>
                </a:solidFill>
              </a:rPr>
              <a:t>يجب على أي منشأة امتلاك وتقديم برنامج سلامة يتضمن:</a:t>
            </a:r>
            <a:endParaRPr lang="en-US" sz="2200" b="1" dirty="0">
              <a:solidFill>
                <a:srgbClr val="0070C0"/>
              </a:solidFill>
            </a:endParaRPr>
          </a:p>
        </p:txBody>
      </p:sp>
      <p:sp>
        <p:nvSpPr>
          <p:cNvPr id="5" name="TextBox 4"/>
          <p:cNvSpPr txBox="1"/>
          <p:nvPr/>
        </p:nvSpPr>
        <p:spPr>
          <a:xfrm>
            <a:off x="914400" y="1219200"/>
            <a:ext cx="7924800" cy="2477601"/>
          </a:xfrm>
          <a:prstGeom prst="rect">
            <a:avLst/>
          </a:prstGeom>
          <a:noFill/>
        </p:spPr>
        <p:txBody>
          <a:bodyPr wrap="square" rtlCol="0">
            <a:spAutoFit/>
          </a:bodyPr>
          <a:lstStyle/>
          <a:p>
            <a:pPr algn="just" rtl="1">
              <a:lnSpc>
                <a:spcPct val="150000"/>
              </a:lnSpc>
              <a:spcAft>
                <a:spcPts val="600"/>
              </a:spcAft>
            </a:pPr>
            <a:r>
              <a:rPr lang="ar-EG" dirty="0">
                <a:cs typeface="+mj-cs"/>
              </a:rPr>
              <a:t>الحسابات الخاصة بدرجة خطر وميض القوس الكهربائي.</a:t>
            </a:r>
          </a:p>
          <a:p>
            <a:pPr algn="just" rtl="1">
              <a:lnSpc>
                <a:spcPct val="150000"/>
              </a:lnSpc>
              <a:spcAft>
                <a:spcPts val="600"/>
              </a:spcAft>
            </a:pPr>
            <a:r>
              <a:rPr lang="ar-EG" dirty="0">
                <a:cs typeface="+mj-cs"/>
              </a:rPr>
              <a:t>معدات الوقاية الشخصية المناسبة للعمال.</a:t>
            </a:r>
          </a:p>
          <a:p>
            <a:pPr algn="just" rtl="1">
              <a:lnSpc>
                <a:spcPct val="150000"/>
              </a:lnSpc>
              <a:spcAft>
                <a:spcPts val="600"/>
              </a:spcAft>
            </a:pPr>
            <a:r>
              <a:rPr lang="ar-EG" dirty="0">
                <a:cs typeface="+mj-cs"/>
              </a:rPr>
              <a:t>تدريب العمال على أخطار وميض القوس الكهربائي.</a:t>
            </a:r>
          </a:p>
          <a:p>
            <a:pPr algn="just" rtl="1">
              <a:lnSpc>
                <a:spcPct val="150000"/>
              </a:lnSpc>
              <a:spcAft>
                <a:spcPts val="600"/>
              </a:spcAft>
            </a:pPr>
            <a:r>
              <a:rPr lang="ar-EG" dirty="0">
                <a:cs typeface="+mj-cs"/>
              </a:rPr>
              <a:t>الأدوات المناسبة للعمل الآمن.</a:t>
            </a:r>
          </a:p>
          <a:p>
            <a:pPr algn="just" rtl="1">
              <a:lnSpc>
                <a:spcPct val="150000"/>
              </a:lnSpc>
              <a:spcAft>
                <a:spcPts val="600"/>
              </a:spcAft>
            </a:pPr>
            <a:r>
              <a:rPr lang="ar-EG" dirty="0">
                <a:cs typeface="+mj-cs"/>
              </a:rPr>
              <a:t>الملصقات التحذيرية على المعدات.</a:t>
            </a:r>
            <a:endParaRPr lang="en-US" dirty="0">
              <a:cs typeface="+mj-cs"/>
            </a:endParaRPr>
          </a:p>
        </p:txBody>
      </p:sp>
      <p:sp>
        <p:nvSpPr>
          <p:cNvPr id="6" name="Title 1"/>
          <p:cNvSpPr txBox="1">
            <a:spLocks/>
          </p:cNvSpPr>
          <p:nvPr/>
        </p:nvSpPr>
        <p:spPr>
          <a:xfrm>
            <a:off x="457200" y="3466528"/>
            <a:ext cx="8915400" cy="533400"/>
          </a:xfrm>
          <a:prstGeom prst="rect">
            <a:avLst/>
          </a:prstGeom>
        </p:spPr>
        <p:txBody>
          <a:bodyPr vert="horz" lIns="91440" tIns="45720" rIns="91440" bIns="45720" rtlCol="0" anchor="ctr">
            <a:normAutofit fontScale="97500"/>
          </a:bodyPr>
          <a:lstStyle/>
          <a:p>
            <a:pPr lvl="0" algn="r" rtl="1">
              <a:spcBef>
                <a:spcPct val="0"/>
              </a:spcBef>
            </a:pPr>
            <a:r>
              <a:rPr lang="ar-EG" sz="2200" b="1" noProof="0" dirty="0">
                <a:solidFill>
                  <a:srgbClr val="0070C0"/>
                </a:solidFill>
                <a:latin typeface="+mj-lt"/>
                <a:ea typeface="+mj-ea"/>
                <a:cs typeface="+mj-cs"/>
              </a:rPr>
              <a:t>التعاريف:</a:t>
            </a:r>
            <a:endParaRPr kumimoji="0" lang="en-US" sz="2200" b="1" i="0" u="none" strike="noStrike" kern="1200" cap="none" spc="0" normalizeH="0" baseline="0" noProof="0" dirty="0">
              <a:ln>
                <a:noFill/>
              </a:ln>
              <a:solidFill>
                <a:srgbClr val="0070C0"/>
              </a:solidFill>
              <a:effectLst/>
              <a:uLnTx/>
              <a:uFillTx/>
              <a:latin typeface="+mj-lt"/>
              <a:ea typeface="+mj-ea"/>
              <a:cs typeface="+mj-cs"/>
            </a:endParaRPr>
          </a:p>
        </p:txBody>
      </p:sp>
      <p:sp>
        <p:nvSpPr>
          <p:cNvPr id="7" name="TextBox 6"/>
          <p:cNvSpPr txBox="1"/>
          <p:nvPr/>
        </p:nvSpPr>
        <p:spPr>
          <a:xfrm>
            <a:off x="762000" y="3900314"/>
            <a:ext cx="8610600" cy="2416046"/>
          </a:xfrm>
          <a:prstGeom prst="rect">
            <a:avLst/>
          </a:prstGeom>
          <a:noFill/>
        </p:spPr>
        <p:txBody>
          <a:bodyPr wrap="square" rtlCol="0">
            <a:spAutoFit/>
          </a:bodyPr>
          <a:lstStyle/>
          <a:p>
            <a:pPr algn="just" rtl="1">
              <a:spcAft>
                <a:spcPts val="1000"/>
              </a:spcAft>
            </a:pPr>
            <a:r>
              <a:rPr lang="ar-EG" b="1" dirty="0"/>
              <a:t>تصنيف القوس الكهربائي </a:t>
            </a:r>
            <a:r>
              <a:rPr lang="ar-EG" dirty="0"/>
              <a:t>– هي أقصى مقاومة تبديها أي مادة للطاقة الناجمة عن الحادث قبل الكسر أو في بداية أي حرق من الدرجة الثانية. ويمثل حرق الدرجة الأولى أو ما دونه هو الهدف المنشود أثناء وقوع وميض القوس الكهربائي.</a:t>
            </a:r>
          </a:p>
          <a:p>
            <a:pPr algn="just" rtl="1">
              <a:spcAft>
                <a:spcPts val="1000"/>
              </a:spcAft>
            </a:pPr>
            <a:r>
              <a:rPr lang="ar-EG" b="1" dirty="0"/>
              <a:t>فئة الخطر / المخاطر. الفئات الحالية التي تسري على العمال هي المستويات 0 إلى 4.</a:t>
            </a:r>
          </a:p>
          <a:p>
            <a:pPr algn="just" rtl="1">
              <a:spcAft>
                <a:spcPts val="1000"/>
              </a:spcAft>
            </a:pPr>
            <a:r>
              <a:rPr lang="ar-EG" b="1" dirty="0">
                <a:solidFill>
                  <a:srgbClr val="FF0000"/>
                </a:solidFill>
              </a:rPr>
              <a:t>تذكر 4، 8، 25، 40 كالوري / سم</a:t>
            </a:r>
            <a:endParaRPr lang="en-US" b="1" dirty="0">
              <a:solidFill>
                <a:srgbClr val="FF0000"/>
              </a:solidFill>
            </a:endParaRPr>
          </a:p>
          <a:p>
            <a:pPr algn="just" rtl="1">
              <a:spcAft>
                <a:spcPts val="1000"/>
              </a:spcAft>
            </a:pPr>
            <a:r>
              <a:rPr lang="ar-EG" b="1" dirty="0"/>
              <a:t>كالوري / سم2 – </a:t>
            </a:r>
            <a:r>
              <a:rPr lang="ar-EG" dirty="0"/>
              <a:t>هي وحدة لقياس الطاقة. وتساوي الطاقة المنبعثة من القداحة الموضوعة تحت إصبعك لثانية واحدة حرق قدره 1 كالوري تقريباً.</a:t>
            </a:r>
            <a:endParaRPr lang="en-US" b="1" dirty="0"/>
          </a:p>
        </p:txBody>
      </p:sp>
      <p:sp>
        <p:nvSpPr>
          <p:cNvPr id="20" name="TextBox 19"/>
          <p:cNvSpPr txBox="1"/>
          <p:nvPr/>
        </p:nvSpPr>
        <p:spPr>
          <a:xfrm>
            <a:off x="3684896" y="5086064"/>
            <a:ext cx="304800" cy="246221"/>
          </a:xfrm>
          <a:prstGeom prst="rect">
            <a:avLst/>
          </a:prstGeom>
          <a:noFill/>
        </p:spPr>
        <p:txBody>
          <a:bodyPr wrap="square" rtlCol="0">
            <a:spAutoFit/>
          </a:bodyPr>
          <a:lstStyle/>
          <a:p>
            <a:r>
              <a:rPr lang="ar-EG" sz="1000" b="1" dirty="0">
                <a:solidFill>
                  <a:srgbClr val="FF0000"/>
                </a:solidFill>
              </a:rPr>
              <a:t>2</a:t>
            </a:r>
            <a:endParaRPr lang="en-US" sz="1000" b="1" dirty="0">
              <a:solidFill>
                <a:srgbClr val="FF0000"/>
              </a:solidFill>
            </a:endParaRPr>
          </a:p>
        </p:txBody>
      </p:sp>
    </p:spTree>
    <p:extLst>
      <p:ext uri="{BB962C8B-B14F-4D97-AF65-F5344CB8AC3E}">
        <p14:creationId xmlns:p14="http://schemas.microsoft.com/office/powerpoint/2010/main" val="591438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685800"/>
            <a:ext cx="8915400" cy="1143000"/>
          </a:xfrm>
        </p:spPr>
        <p:txBody>
          <a:bodyPr>
            <a:normAutofit/>
          </a:bodyPr>
          <a:lstStyle/>
          <a:p>
            <a:r>
              <a:rPr lang="ar-EG" sz="3000" b="1" dirty="0">
                <a:solidFill>
                  <a:srgbClr val="0070C0"/>
                </a:solidFill>
              </a:rPr>
              <a:t>مباشرة إجراءات المعدات المتصلة بالطاقة</a:t>
            </a:r>
            <a:endParaRPr lang="en-US" sz="3000" b="1" dirty="0">
              <a:solidFill>
                <a:srgbClr val="0070C0"/>
              </a:solidFill>
            </a:endParaRPr>
          </a:p>
        </p:txBody>
      </p:sp>
      <p:sp>
        <p:nvSpPr>
          <p:cNvPr id="5" name="TextBox 4"/>
          <p:cNvSpPr txBox="1"/>
          <p:nvPr/>
        </p:nvSpPr>
        <p:spPr>
          <a:xfrm>
            <a:off x="729016" y="1682088"/>
            <a:ext cx="4038600" cy="3785652"/>
          </a:xfrm>
          <a:prstGeom prst="rect">
            <a:avLst/>
          </a:prstGeom>
          <a:noFill/>
        </p:spPr>
        <p:txBody>
          <a:bodyPr wrap="square" rtlCol="0">
            <a:spAutoFit/>
          </a:bodyPr>
          <a:lstStyle/>
          <a:p>
            <a:pPr algn="just" rtl="1"/>
            <a:r>
              <a:rPr lang="ar-EG" sz="1600" dirty="0"/>
              <a:t>يبذل كل جهد ممكن من أجل ضمان قطع إمدادات الطاقة عن الأجزاء المتحركة قبل بدء العمل. ويكون العمل على الأجزاء المتحركة أو بالقرب منها هو الملاذ الأخير في محل العمل بعد استنفاذ جميع الفرص الممكنة لتوفير حالة آمنة كهربائياً. ويتمثل الهدف الشامل في العمل على قطع إمدادات الطاقة عن كل شيء. وإذا تعذر القيام بذلك، يتم تعبئة تصريح عمل مباشر واعتماده من أجل العمل على النظام الذي يسري فيه تيار (الإعفاءات والاختبار والاختبار التشخيصي وقياس الجهد).</a:t>
            </a:r>
            <a:endParaRPr lang="en-US" sz="1600" dirty="0"/>
          </a:p>
          <a:p>
            <a:pPr algn="just"/>
            <a:endParaRPr lang="en-US" sz="1600" dirty="0"/>
          </a:p>
          <a:p>
            <a:pPr algn="just" rtl="1"/>
            <a:r>
              <a:rPr lang="ar-EG" sz="1600" dirty="0"/>
              <a:t>يحظر إجراء أي عمل فوق الفئة 2 على المعدات التي يسري بها تيار كهربي من قبل أي عملية باستثناء الفنيين الكهربائيين. ويتضمن جدول الجمعية الوطنية للحماية من الحرائق 130-7 (ج) (15) (أ) و(ب) التفاصيل المتعلقة بهذه المهام.</a:t>
            </a:r>
            <a:endParaRPr lang="en-US" sz="1600" dirty="0"/>
          </a:p>
        </p:txBody>
      </p:sp>
      <p:pic>
        <p:nvPicPr>
          <p:cNvPr id="13315" name="Picture 3"/>
          <p:cNvPicPr>
            <a:picLocks noChangeAspect="1" noChangeArrowheads="1"/>
          </p:cNvPicPr>
          <p:nvPr/>
        </p:nvPicPr>
        <p:blipFill>
          <a:blip r:embed="rId3" cstate="print"/>
          <a:srcRect/>
          <a:stretch>
            <a:fillRect/>
          </a:stretch>
        </p:blipFill>
        <p:spPr bwMode="auto">
          <a:xfrm>
            <a:off x="5410200" y="2493281"/>
            <a:ext cx="3810000" cy="2916919"/>
          </a:xfrm>
          <a:prstGeom prst="rect">
            <a:avLst/>
          </a:prstGeom>
          <a:noFill/>
          <a:ln w="9525">
            <a:noFill/>
            <a:miter lim="800000"/>
            <a:headEnd/>
            <a:tailEnd/>
          </a:ln>
          <a:effectLst/>
        </p:spPr>
      </p:pic>
    </p:spTree>
    <p:extLst>
      <p:ext uri="{BB962C8B-B14F-4D97-AF65-F5344CB8AC3E}">
        <p14:creationId xmlns:p14="http://schemas.microsoft.com/office/powerpoint/2010/main" val="3046308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4338" name="Picture 2"/>
          <p:cNvPicPr>
            <a:picLocks noChangeAspect="1" noChangeArrowheads="1"/>
          </p:cNvPicPr>
          <p:nvPr/>
        </p:nvPicPr>
        <p:blipFill>
          <a:blip r:embed="rId3" cstate="print"/>
          <a:srcRect/>
          <a:stretch>
            <a:fillRect/>
          </a:stretch>
        </p:blipFill>
        <p:spPr bwMode="auto">
          <a:xfrm>
            <a:off x="4724400" y="1980837"/>
            <a:ext cx="4454525" cy="2962637"/>
          </a:xfrm>
          <a:prstGeom prst="rect">
            <a:avLst/>
          </a:prstGeom>
          <a:noFill/>
          <a:ln w="9525">
            <a:noFill/>
            <a:miter lim="800000"/>
            <a:headEnd/>
            <a:tailEnd/>
          </a:ln>
          <a:effectLst/>
        </p:spPr>
      </p:pic>
      <p:sp>
        <p:nvSpPr>
          <p:cNvPr id="6" name="TextBox 5"/>
          <p:cNvSpPr txBox="1"/>
          <p:nvPr/>
        </p:nvSpPr>
        <p:spPr>
          <a:xfrm>
            <a:off x="609600" y="1295400"/>
            <a:ext cx="3657600" cy="3693319"/>
          </a:xfrm>
          <a:prstGeom prst="rect">
            <a:avLst/>
          </a:prstGeom>
          <a:noFill/>
        </p:spPr>
        <p:txBody>
          <a:bodyPr wrap="square" rtlCol="0">
            <a:spAutoFit/>
          </a:bodyPr>
          <a:lstStyle/>
          <a:p>
            <a:pPr algn="just" rtl="1"/>
            <a:r>
              <a:rPr lang="ar-EG" b="1" dirty="0">
                <a:solidFill>
                  <a:srgbClr val="FF0000"/>
                </a:solidFill>
              </a:rPr>
              <a:t>تعتبر المعدات الكهربائية متصلة بالكهرباء حتى:</a:t>
            </a:r>
            <a:endParaRPr lang="en-US" b="1" dirty="0">
              <a:solidFill>
                <a:srgbClr val="FF0000"/>
              </a:solidFill>
            </a:endParaRPr>
          </a:p>
          <a:p>
            <a:pPr algn="just" rtl="1"/>
            <a:endParaRPr lang="ar-EG" dirty="0"/>
          </a:p>
          <a:p>
            <a:pPr algn="just" rtl="1"/>
            <a:r>
              <a:rPr lang="ar-EG" dirty="0"/>
              <a:t>يجري عزلها عن جميع مصادر الطاقة من خلال فتح مفاتيح قطع التيار المصنفة بشكل سليم أو قواطع الدائرة أو القواطع أو مفاتيح  التلامس.</a:t>
            </a:r>
            <a:endParaRPr lang="en-US" dirty="0"/>
          </a:p>
          <a:p>
            <a:pPr algn="just" rtl="1"/>
            <a:r>
              <a:rPr lang="ar-EG" dirty="0"/>
              <a:t>يجري إحضار جهاز استشعار قابل للتشغيل ومصنف بشكل سليم بالقرب من المعدات أو بملامستها من أجل ضمان عدم سريان التيار الكهربي فيها أو استخدام وصلة أرضية مؤقتة مصنفة بشكل سليم أو الامتثال بسياسة إغلاق مصادر الطاقة ووضع لافتات عليها الخاصة بالشركة.</a:t>
            </a:r>
            <a:endParaRPr lang="en-US" dirty="0"/>
          </a:p>
        </p:txBody>
      </p:sp>
    </p:spTree>
    <p:extLst>
      <p:ext uri="{BB962C8B-B14F-4D97-AF65-F5344CB8AC3E}">
        <p14:creationId xmlns:p14="http://schemas.microsoft.com/office/powerpoint/2010/main" val="4106230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381000"/>
            <a:ext cx="8915400" cy="1143000"/>
          </a:xfrm>
        </p:spPr>
        <p:txBody>
          <a:bodyPr>
            <a:normAutofit/>
          </a:bodyPr>
          <a:lstStyle/>
          <a:p>
            <a:r>
              <a:rPr lang="ar-EG" sz="3000" b="1" dirty="0">
                <a:solidFill>
                  <a:srgbClr val="0070C0"/>
                </a:solidFill>
              </a:rPr>
              <a:t>تصريح العمل مع سريان الكهرباء</a:t>
            </a:r>
            <a:endParaRPr lang="en-US" sz="3000" b="1" dirty="0">
              <a:solidFill>
                <a:srgbClr val="0070C0"/>
              </a:solidFill>
            </a:endParaRPr>
          </a:p>
        </p:txBody>
      </p:sp>
      <p:sp>
        <p:nvSpPr>
          <p:cNvPr id="5" name="TextBox 4"/>
          <p:cNvSpPr txBox="1"/>
          <p:nvPr/>
        </p:nvSpPr>
        <p:spPr>
          <a:xfrm>
            <a:off x="457200" y="1219200"/>
            <a:ext cx="4191000" cy="5337359"/>
          </a:xfrm>
          <a:prstGeom prst="rect">
            <a:avLst/>
          </a:prstGeom>
          <a:noFill/>
        </p:spPr>
        <p:txBody>
          <a:bodyPr wrap="square" rtlCol="0">
            <a:spAutoFit/>
          </a:bodyPr>
          <a:lstStyle/>
          <a:p>
            <a:pPr algn="just" rtl="1">
              <a:spcAft>
                <a:spcPts val="500"/>
              </a:spcAft>
            </a:pPr>
            <a:r>
              <a:rPr lang="ar-EG" sz="1600" dirty="0"/>
              <a:t>يلزم الحصول على تصريح عمل مع سريان الكهرباء عند إجراء أي عمل على المعدات التي يسري بها تيار كهربي بخلاف الاختبار واستكشاف العيوب وإصلاحها.</a:t>
            </a:r>
          </a:p>
          <a:p>
            <a:pPr algn="just" rtl="1">
              <a:spcAft>
                <a:spcPts val="500"/>
              </a:spcAft>
            </a:pPr>
            <a:endParaRPr lang="ar-EG" sz="1600" dirty="0"/>
          </a:p>
          <a:p>
            <a:pPr algn="just" rtl="1">
              <a:spcAft>
                <a:spcPts val="500"/>
              </a:spcAft>
            </a:pPr>
            <a:r>
              <a:rPr lang="ar-EG" sz="1600" dirty="0"/>
              <a:t>تحتاج جميع الأعمال المنفذة على العناصر الموصلة للكهرباء أو بالقرب منها إلى تصريح. ويتم توقيع واعتماد تصريح العمل مع سريان الكهرباء عن طريق مشرف المهمة بعد مناقشة المهمة والإجراء مع العامل.</a:t>
            </a:r>
          </a:p>
          <a:p>
            <a:pPr algn="just" rtl="1">
              <a:spcAft>
                <a:spcPts val="500"/>
              </a:spcAft>
            </a:pPr>
            <a:endParaRPr lang="ar-EG" sz="1600" dirty="0"/>
          </a:p>
          <a:p>
            <a:pPr algn="just" rtl="1">
              <a:spcAft>
                <a:spcPts val="500"/>
              </a:spcAft>
            </a:pPr>
            <a:r>
              <a:rPr lang="ar-EG" sz="1600" dirty="0"/>
              <a:t>إذا لم يتم قطع إمدادات الطاقة عن الأجزاء محل العمل التي يسري بها التيار (مثل لأسباب عدم الجدوى أو المخاطر الإضافية أو المتزايدة)، فسوف يتم استخدام ممارسات العمل الإضافية المتعلقة بالسلامة من أجل حماية الموظفين  الذين يكونون عرضة للمخاطر الكهربائية. وتعمل هذه الممارسات على حماية الموظفين الذين يتعاملون مع أجزاء الدائرة التي يسري بها تيار بصورة مباشرة عن طريق أي جزء من أجسامهم أو بصورة غي مباشرة عن طريق العناصر الأخرى الموصلية للكهرباء. </a:t>
            </a:r>
          </a:p>
          <a:p>
            <a:pPr algn="just" rtl="1">
              <a:spcAft>
                <a:spcPts val="500"/>
              </a:spcAft>
            </a:pPr>
            <a:r>
              <a:rPr lang="ar-EG" sz="1600" dirty="0"/>
              <a:t>تكون ممارسات العمل المستخدمة مناسبة للظروف التي من المقرر</a:t>
            </a:r>
          </a:p>
        </p:txBody>
      </p:sp>
      <p:sp>
        <p:nvSpPr>
          <p:cNvPr id="6" name="TextBox 5"/>
          <p:cNvSpPr txBox="1"/>
          <p:nvPr/>
        </p:nvSpPr>
        <p:spPr>
          <a:xfrm>
            <a:off x="5181600" y="1219200"/>
            <a:ext cx="4191000" cy="2190343"/>
          </a:xfrm>
          <a:prstGeom prst="rect">
            <a:avLst/>
          </a:prstGeom>
          <a:noFill/>
        </p:spPr>
        <p:txBody>
          <a:bodyPr wrap="square" rtlCol="0">
            <a:spAutoFit/>
          </a:bodyPr>
          <a:lstStyle/>
          <a:p>
            <a:pPr algn="just" rtl="1">
              <a:spcAft>
                <a:spcPts val="500"/>
              </a:spcAft>
            </a:pPr>
            <a:r>
              <a:rPr lang="ar-EG" sz="1600" dirty="0"/>
              <a:t>أداء العمل في ظلها بالإضافة إلى مستوى الجهد الكهربي لأجزاء الدائرة أو الموصلات الكهربائية التي يتم التعامل معها.</a:t>
            </a:r>
          </a:p>
          <a:p>
            <a:pPr algn="just" rtl="1">
              <a:spcAft>
                <a:spcPts val="500"/>
              </a:spcAft>
            </a:pPr>
            <a:r>
              <a:rPr lang="ar-EG" sz="1600" dirty="0"/>
              <a:t>وينبغي اتباع اللوائح التنظيمية 70 هـ للجمعية الوطنية للحماية من الحرائق أو إجراءات وسياسات السلامة التي تقررها المنظمة أو الدولة التي تتبعها.</a:t>
            </a:r>
          </a:p>
          <a:p>
            <a:pPr algn="just" rtl="1">
              <a:spcAft>
                <a:spcPts val="500"/>
              </a:spcAft>
            </a:pPr>
            <a:r>
              <a:rPr lang="ar-EG" sz="1600" dirty="0"/>
              <a:t>كما ينبغي وضع إرشادات تتيح تحديد تصنيف مخاطر العمل الكهربي بالإضافة إلى حدود الطرق المحيطة بالمعدات التي يسري بها تيار كهربي.</a:t>
            </a:r>
            <a:endParaRPr lang="en-US" sz="1600" dirty="0"/>
          </a:p>
        </p:txBody>
      </p:sp>
      <p:pic>
        <p:nvPicPr>
          <p:cNvPr id="15362" name="Picture 2"/>
          <p:cNvPicPr>
            <a:picLocks noChangeAspect="1" noChangeArrowheads="1"/>
          </p:cNvPicPr>
          <p:nvPr/>
        </p:nvPicPr>
        <p:blipFill>
          <a:blip r:embed="rId3" cstate="print"/>
          <a:srcRect/>
          <a:stretch>
            <a:fillRect/>
          </a:stretch>
        </p:blipFill>
        <p:spPr bwMode="auto">
          <a:xfrm>
            <a:off x="5308975" y="3820868"/>
            <a:ext cx="3987425" cy="2503732"/>
          </a:xfrm>
          <a:prstGeom prst="rect">
            <a:avLst/>
          </a:prstGeom>
          <a:noFill/>
          <a:ln w="9525">
            <a:noFill/>
            <a:miter lim="800000"/>
            <a:headEnd/>
            <a:tailEnd/>
          </a:ln>
          <a:effectLst/>
        </p:spPr>
      </p:pic>
      <p:sp>
        <p:nvSpPr>
          <p:cNvPr id="9" name="TextBox 8"/>
          <p:cNvSpPr txBox="1"/>
          <p:nvPr/>
        </p:nvSpPr>
        <p:spPr>
          <a:xfrm>
            <a:off x="5048250" y="4486275"/>
            <a:ext cx="1009650" cy="253916"/>
          </a:xfrm>
          <a:prstGeom prst="rect">
            <a:avLst/>
          </a:prstGeom>
          <a:noFill/>
        </p:spPr>
        <p:txBody>
          <a:bodyPr wrap="square" rtlCol="0">
            <a:spAutoFit/>
          </a:bodyPr>
          <a:lstStyle/>
          <a:p>
            <a:pPr algn="ctr"/>
            <a:r>
              <a:rPr lang="ar-EG" sz="1050" b="1" dirty="0"/>
              <a:t>حامل تصريح العمل</a:t>
            </a:r>
            <a:endParaRPr lang="en-US" sz="1050" b="1" dirty="0"/>
          </a:p>
        </p:txBody>
      </p:sp>
      <p:sp>
        <p:nvSpPr>
          <p:cNvPr id="10" name="TextBox 9"/>
          <p:cNvSpPr txBox="1"/>
          <p:nvPr/>
        </p:nvSpPr>
        <p:spPr>
          <a:xfrm>
            <a:off x="5048250" y="5460712"/>
            <a:ext cx="1066800" cy="261610"/>
          </a:xfrm>
          <a:prstGeom prst="rect">
            <a:avLst/>
          </a:prstGeom>
          <a:noFill/>
        </p:spPr>
        <p:txBody>
          <a:bodyPr wrap="square" rtlCol="0">
            <a:spAutoFit/>
          </a:bodyPr>
          <a:lstStyle/>
          <a:p>
            <a:pPr algn="ctr"/>
            <a:r>
              <a:rPr lang="ar-EG" sz="1100" b="1" dirty="0"/>
              <a:t>حاجز</a:t>
            </a:r>
            <a:endParaRPr lang="en-US" sz="1200" b="1" dirty="0"/>
          </a:p>
        </p:txBody>
      </p:sp>
      <p:sp>
        <p:nvSpPr>
          <p:cNvPr id="11" name="TextBox 10"/>
          <p:cNvSpPr txBox="1"/>
          <p:nvPr/>
        </p:nvSpPr>
        <p:spPr>
          <a:xfrm>
            <a:off x="5848350" y="6139190"/>
            <a:ext cx="1066800" cy="261610"/>
          </a:xfrm>
          <a:prstGeom prst="rect">
            <a:avLst/>
          </a:prstGeom>
          <a:noFill/>
        </p:spPr>
        <p:txBody>
          <a:bodyPr wrap="square" rtlCol="0">
            <a:spAutoFit/>
          </a:bodyPr>
          <a:lstStyle/>
          <a:p>
            <a:pPr algn="ctr"/>
            <a:r>
              <a:rPr lang="ar-EG" sz="1100" b="1" dirty="0"/>
              <a:t>لافتة</a:t>
            </a:r>
            <a:endParaRPr lang="en-US" sz="1300" b="1" dirty="0"/>
          </a:p>
        </p:txBody>
      </p:sp>
      <p:sp>
        <p:nvSpPr>
          <p:cNvPr id="12" name="TextBox 11"/>
          <p:cNvSpPr txBox="1"/>
          <p:nvPr/>
        </p:nvSpPr>
        <p:spPr>
          <a:xfrm>
            <a:off x="6096000" y="5791200"/>
            <a:ext cx="609600" cy="338554"/>
          </a:xfrm>
          <a:prstGeom prst="rect">
            <a:avLst/>
          </a:prstGeom>
          <a:noFill/>
        </p:spPr>
        <p:txBody>
          <a:bodyPr wrap="square" rtlCol="0">
            <a:spAutoFit/>
          </a:bodyPr>
          <a:lstStyle/>
          <a:p>
            <a:pPr algn="ctr" rtl="1"/>
            <a:r>
              <a:rPr lang="ar-EG" sz="800" b="1" dirty="0"/>
              <a:t>ممنوع الدخول</a:t>
            </a:r>
            <a:endParaRPr lang="en-US" sz="800" b="1" dirty="0"/>
          </a:p>
        </p:txBody>
      </p:sp>
      <p:sp>
        <p:nvSpPr>
          <p:cNvPr id="13" name="TextBox 12"/>
          <p:cNvSpPr txBox="1"/>
          <p:nvPr/>
        </p:nvSpPr>
        <p:spPr>
          <a:xfrm>
            <a:off x="6629400" y="6248400"/>
            <a:ext cx="1219200" cy="430887"/>
          </a:xfrm>
          <a:prstGeom prst="rect">
            <a:avLst/>
          </a:prstGeom>
          <a:noFill/>
        </p:spPr>
        <p:txBody>
          <a:bodyPr wrap="square" rtlCol="0">
            <a:spAutoFit/>
          </a:bodyPr>
          <a:lstStyle/>
          <a:p>
            <a:pPr algn="ctr"/>
            <a:r>
              <a:rPr lang="ar-EG" sz="1100" b="1" dirty="0"/>
              <a:t>إغلاق مصادر الطاقة ووضع لافتات عليها</a:t>
            </a:r>
            <a:endParaRPr lang="en-US" sz="1100" b="1" dirty="0"/>
          </a:p>
        </p:txBody>
      </p:sp>
      <p:sp>
        <p:nvSpPr>
          <p:cNvPr id="14" name="TextBox 13"/>
          <p:cNvSpPr txBox="1"/>
          <p:nvPr/>
        </p:nvSpPr>
        <p:spPr>
          <a:xfrm>
            <a:off x="7686675" y="6070312"/>
            <a:ext cx="1066800" cy="461665"/>
          </a:xfrm>
          <a:prstGeom prst="rect">
            <a:avLst/>
          </a:prstGeom>
          <a:noFill/>
        </p:spPr>
        <p:txBody>
          <a:bodyPr wrap="square" rtlCol="0">
            <a:spAutoFit/>
          </a:bodyPr>
          <a:lstStyle/>
          <a:p>
            <a:pPr algn="ctr"/>
            <a:r>
              <a:rPr lang="ar-EG" sz="1200" b="1" dirty="0"/>
              <a:t>معدات الوقاية الشخصية</a:t>
            </a:r>
            <a:endParaRPr lang="en-US" sz="1200" b="1" dirty="0"/>
          </a:p>
        </p:txBody>
      </p:sp>
      <p:sp>
        <p:nvSpPr>
          <p:cNvPr id="15" name="TextBox 14"/>
          <p:cNvSpPr txBox="1"/>
          <p:nvPr/>
        </p:nvSpPr>
        <p:spPr>
          <a:xfrm>
            <a:off x="8391525" y="5489287"/>
            <a:ext cx="1066800" cy="292388"/>
          </a:xfrm>
          <a:prstGeom prst="rect">
            <a:avLst/>
          </a:prstGeom>
          <a:noFill/>
        </p:spPr>
        <p:txBody>
          <a:bodyPr wrap="square" rtlCol="0">
            <a:spAutoFit/>
          </a:bodyPr>
          <a:lstStyle/>
          <a:p>
            <a:pPr algn="ctr"/>
            <a:r>
              <a:rPr lang="ar-EG" sz="1300" b="1" dirty="0"/>
              <a:t>إنقاذ</a:t>
            </a:r>
            <a:endParaRPr lang="en-US" sz="1300" b="1" dirty="0"/>
          </a:p>
        </p:txBody>
      </p:sp>
      <p:sp>
        <p:nvSpPr>
          <p:cNvPr id="16" name="TextBox 15"/>
          <p:cNvSpPr txBox="1"/>
          <p:nvPr/>
        </p:nvSpPr>
        <p:spPr>
          <a:xfrm>
            <a:off x="8305800" y="4538990"/>
            <a:ext cx="1228725" cy="261610"/>
          </a:xfrm>
          <a:prstGeom prst="rect">
            <a:avLst/>
          </a:prstGeom>
          <a:noFill/>
        </p:spPr>
        <p:txBody>
          <a:bodyPr wrap="square" rtlCol="0">
            <a:spAutoFit/>
          </a:bodyPr>
          <a:lstStyle/>
          <a:p>
            <a:pPr algn="ctr"/>
            <a:r>
              <a:rPr lang="ar-EG" sz="1100" b="1" dirty="0"/>
              <a:t>الإسعافات الأولية</a:t>
            </a:r>
            <a:endParaRPr lang="en-US" sz="1100" b="1" dirty="0"/>
          </a:p>
        </p:txBody>
      </p:sp>
    </p:spTree>
    <p:extLst>
      <p:ext uri="{BB962C8B-B14F-4D97-AF65-F5344CB8AC3E}">
        <p14:creationId xmlns:p14="http://schemas.microsoft.com/office/powerpoint/2010/main" val="3882883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6386" name="Picture 2"/>
          <p:cNvPicPr>
            <a:picLocks noChangeAspect="1" noChangeArrowheads="1"/>
          </p:cNvPicPr>
          <p:nvPr/>
        </p:nvPicPr>
        <p:blipFill>
          <a:blip r:embed="rId3" cstate="print"/>
          <a:srcRect/>
          <a:stretch>
            <a:fillRect/>
          </a:stretch>
        </p:blipFill>
        <p:spPr bwMode="auto">
          <a:xfrm>
            <a:off x="512763" y="980688"/>
            <a:ext cx="8880475" cy="5572512"/>
          </a:xfrm>
          <a:prstGeom prst="rect">
            <a:avLst/>
          </a:prstGeom>
          <a:noFill/>
          <a:ln w="9525">
            <a:noFill/>
            <a:miter lim="800000"/>
            <a:headEnd/>
            <a:tailEnd/>
          </a:ln>
          <a:effectLst/>
        </p:spPr>
      </p:pic>
    </p:spTree>
    <p:extLst>
      <p:ext uri="{BB962C8B-B14F-4D97-AF65-F5344CB8AC3E}">
        <p14:creationId xmlns:p14="http://schemas.microsoft.com/office/powerpoint/2010/main" val="179492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2" name="Title 1"/>
          <p:cNvSpPr>
            <a:spLocks noGrp="1"/>
          </p:cNvSpPr>
          <p:nvPr>
            <p:ph type="title"/>
          </p:nvPr>
        </p:nvSpPr>
        <p:spPr>
          <a:xfrm>
            <a:off x="495300" y="779064"/>
            <a:ext cx="8915400" cy="1143000"/>
          </a:xfrm>
        </p:spPr>
        <p:txBody>
          <a:bodyPr>
            <a:normAutofit/>
          </a:bodyPr>
          <a:lstStyle/>
          <a:p>
            <a:r>
              <a:rPr lang="ar-EG" sz="2800" b="1" dirty="0">
                <a:solidFill>
                  <a:srgbClr val="0070C0"/>
                </a:solidFill>
              </a:rPr>
              <a:t>تصريح العمل مع سريان الكهرباء - تتمة</a:t>
            </a:r>
            <a:endParaRPr lang="en-US" sz="2800" b="1" dirty="0">
              <a:solidFill>
                <a:srgbClr val="0070C0"/>
              </a:solidFill>
            </a:endParaRPr>
          </a:p>
        </p:txBody>
      </p:sp>
      <p:sp>
        <p:nvSpPr>
          <p:cNvPr id="5" name="TextBox 4"/>
          <p:cNvSpPr txBox="1"/>
          <p:nvPr/>
        </p:nvSpPr>
        <p:spPr>
          <a:xfrm>
            <a:off x="533400" y="1741706"/>
            <a:ext cx="8915400" cy="4016484"/>
          </a:xfrm>
          <a:prstGeom prst="rect">
            <a:avLst/>
          </a:prstGeom>
          <a:noFill/>
        </p:spPr>
        <p:txBody>
          <a:bodyPr wrap="square" rtlCol="0">
            <a:spAutoFit/>
          </a:bodyPr>
          <a:lstStyle/>
          <a:p>
            <a:pPr algn="just" rtl="1"/>
            <a:r>
              <a:rPr lang="ar-EG" sz="1700" dirty="0"/>
              <a:t>يستند ذلك إلى قانون هيئة السلامة والصحة المهنية (أوشا) لوائح المنشآت الصناعية، السجل الفيدرالي  29 سي إف آر الجزء 1910، الجزء الفرعي إس، القانون الوطني للكهرباء، معهد المعايير الوطنية الأمريكية / الجمعية الوطنية للحماية من الحرائق 70، صيانة المعدات الكهربائية، معهد المعايير الوطنية الأمريكية / الجمعية الوطنية للحماية من الحرائق 70 هـ، متطلبات السلامة الكهربائية للموظفين.</a:t>
            </a:r>
            <a:endParaRPr lang="en-US" sz="1700" dirty="0"/>
          </a:p>
          <a:p>
            <a:pPr algn="just" rtl="1"/>
            <a:endParaRPr lang="en-US" sz="1700" dirty="0"/>
          </a:p>
          <a:p>
            <a:pPr algn="just" rtl="1"/>
            <a:r>
              <a:rPr lang="ar-EG" sz="1700" dirty="0"/>
              <a:t>يجري تأهيل أي شخص يتواجد في نطاق وميض القوس الكهربائي الملصق عليه لافته خطر حيث يحتمل تعرضه للعناصر الذي يسري بها تيار كهربي. ويحظر تواجد أي شخص غير مؤهل في هذا النطاق.</a:t>
            </a:r>
            <a:endParaRPr lang="en-US" sz="1700" dirty="0"/>
          </a:p>
          <a:p>
            <a:pPr algn="just" rtl="1"/>
            <a:endParaRPr lang="ar-EG" sz="1700" dirty="0"/>
          </a:p>
          <a:p>
            <a:pPr algn="just" rtl="1"/>
            <a:r>
              <a:rPr lang="ar-EG" sz="1700" dirty="0"/>
              <a:t>ويجوز فتح اللوحات الكهربائية بواسطة الموظفين المؤهلين. وهذا يتضمن على سبيل المثال لا الحصر، لوحات التحكم ولوحات الفصل المحلية ووحدات التحكم في المحركات وصناديق التوصيل.</a:t>
            </a:r>
            <a:endParaRPr lang="en-US" sz="1700" dirty="0"/>
          </a:p>
          <a:p>
            <a:pPr algn="just" rtl="1"/>
            <a:endParaRPr lang="en-US" sz="1700" dirty="0"/>
          </a:p>
          <a:p>
            <a:pPr algn="just" rtl="1"/>
            <a:r>
              <a:rPr lang="ar-EG" sz="1700" dirty="0"/>
              <a:t>تظل اللوحات الكهربائية مغلقة ما لم يتواد شخص مؤهل في منطقة عمل اللوحة بصورة معقولة. وإذا لزم ترك باب اللوحة مفتوحاً دون حراسة، يتم وضع شريط حاجز تحذيري أصفر اللون أو حاجز من السلاسل لا يقل نصف قطره عن 10 قدم. وتوضع لافتة على الحاجز تبين اسم الشخص المسؤول عن تشييد الحاجز والقسم والفرع الذي يتبعه. كما ينبغي أن تتضمن اللافتة تاريخ وضع الحاجز وتاريخ إزالته المقرر.</a:t>
            </a:r>
            <a:endParaRPr lang="en-US" sz="1700" dirty="0"/>
          </a:p>
        </p:txBody>
      </p:sp>
    </p:spTree>
    <p:extLst>
      <p:ext uri="{BB962C8B-B14F-4D97-AF65-F5344CB8AC3E}">
        <p14:creationId xmlns:p14="http://schemas.microsoft.com/office/powerpoint/2010/main" val="651517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533400"/>
            <a:ext cx="8915400" cy="1143000"/>
          </a:xfrm>
        </p:spPr>
        <p:txBody>
          <a:bodyPr>
            <a:normAutofit/>
          </a:bodyPr>
          <a:lstStyle/>
          <a:p>
            <a:r>
              <a:rPr lang="ar-EG" sz="2800" b="1" dirty="0">
                <a:solidFill>
                  <a:srgbClr val="0070C0"/>
                </a:solidFill>
              </a:rPr>
              <a:t>تصريح العمل مع سريان الكهرباء - تتمة</a:t>
            </a:r>
            <a:endParaRPr lang="en-US" sz="2800" b="1" dirty="0">
              <a:solidFill>
                <a:srgbClr val="0070C0"/>
              </a:solidFill>
            </a:endParaRPr>
          </a:p>
        </p:txBody>
      </p:sp>
      <p:sp>
        <p:nvSpPr>
          <p:cNvPr id="6" name="TextBox 5"/>
          <p:cNvSpPr txBox="1"/>
          <p:nvPr/>
        </p:nvSpPr>
        <p:spPr>
          <a:xfrm>
            <a:off x="495300" y="1419842"/>
            <a:ext cx="8915400" cy="4539704"/>
          </a:xfrm>
          <a:prstGeom prst="rect">
            <a:avLst/>
          </a:prstGeom>
          <a:noFill/>
        </p:spPr>
        <p:txBody>
          <a:bodyPr wrap="square" rtlCol="0">
            <a:spAutoFit/>
          </a:bodyPr>
          <a:lstStyle/>
          <a:p>
            <a:pPr algn="just" rtl="1"/>
            <a:r>
              <a:rPr lang="ar-EG" sz="1700" dirty="0"/>
              <a:t>يتولى الفنيين الكهربائيين المؤهلين إعداد حاجز وميض القوس الكهربائي الذي يحمل لافتة للتحذير من الأخطار أثناء أداء العمل الذي يتضمن سريان التيار الكهربي. وإذا كانت طبيعة العمل لا تسمح للموظف بتنفيذ الحاجز، يتم استخدام شريط حاجز تحذيري أو حاجز من السلاسل أو حارس.</a:t>
            </a:r>
            <a:endParaRPr lang="en-US" sz="1700" dirty="0"/>
          </a:p>
          <a:p>
            <a:pPr algn="just" rtl="1"/>
            <a:endParaRPr lang="ar-EG" sz="1700" dirty="0"/>
          </a:p>
          <a:p>
            <a:pPr algn="just" rtl="1"/>
            <a:r>
              <a:rPr lang="ar-EG" sz="1700" dirty="0"/>
              <a:t>وتعد الموصلات التي يتم التعامل معها متصلة بالتيار الكهربي حتى يتم قطع إمدادات الطاقة عنها وعزلها والتحقق من ذلك. ويكون الموظفين المؤهلين على علم بالدوائر التي يسري فيها تيار كهربي عن بعد. </a:t>
            </a:r>
            <a:endParaRPr lang="en-US" sz="1700" dirty="0"/>
          </a:p>
          <a:p>
            <a:pPr algn="just"/>
            <a:r>
              <a:rPr lang="en-US" sz="1700" dirty="0"/>
              <a:t> </a:t>
            </a:r>
          </a:p>
          <a:p>
            <a:pPr algn="just" rtl="1"/>
            <a:r>
              <a:rPr lang="ar-EG" sz="1700" dirty="0"/>
              <a:t>يتم تمييز جميع المعدات الكهربائية بخط موقع فصل الكهرباء عنها. وهذا يتضمن وحدات التحكم في المحركات ولوحات التحكم والمحولات المثبتة عن بعد ولوحات توزيع الطاقة.</a:t>
            </a:r>
            <a:endParaRPr lang="en-US" sz="1700" dirty="0"/>
          </a:p>
          <a:p>
            <a:pPr algn="just" rtl="1"/>
            <a:endParaRPr lang="ar-EG" sz="1700" dirty="0">
              <a:solidFill>
                <a:srgbClr val="FF0000"/>
              </a:solidFill>
            </a:endParaRPr>
          </a:p>
          <a:p>
            <a:pPr algn="just" rtl="1"/>
            <a:r>
              <a:rPr lang="ar-EG" sz="1700" dirty="0">
                <a:solidFill>
                  <a:srgbClr val="FF0000"/>
                </a:solidFill>
              </a:rPr>
              <a:t>يلزم ارتداء معدات الوقاية الشخصية عند مباشرة العمل على المعدات التي يسري أو يتحمل أو أن يسري بها تيار كهربي.</a:t>
            </a:r>
            <a:endParaRPr lang="en-US" sz="1700" dirty="0">
              <a:solidFill>
                <a:srgbClr val="FF0000"/>
              </a:solidFill>
            </a:endParaRPr>
          </a:p>
          <a:p>
            <a:pPr algn="just"/>
            <a:r>
              <a:rPr lang="en-US" sz="1700" dirty="0"/>
              <a:t> </a:t>
            </a:r>
          </a:p>
          <a:p>
            <a:pPr algn="just" rtl="1"/>
            <a:r>
              <a:rPr lang="ar-EG" sz="1700" dirty="0"/>
              <a:t>يتولى الموظفون المؤهلون تحديد الأوقات التي يلزم فيها اختبار المعدات أو استكشاف أخطائها وإصلاحها دون استخدام تصريح العمل مع سريان الكهرباء.</a:t>
            </a:r>
            <a:endParaRPr lang="en-US" sz="1700" dirty="0"/>
          </a:p>
          <a:p>
            <a:pPr algn="just"/>
            <a:r>
              <a:rPr lang="en-US" sz="1700" dirty="0"/>
              <a:t> </a:t>
            </a:r>
          </a:p>
          <a:p>
            <a:pPr algn="just" rtl="1"/>
            <a:r>
              <a:rPr lang="ar-EG" sz="1700" dirty="0"/>
              <a:t>لا يجوز لأي شخص محاولة استخدام أي نوع من معدات الاختبار دون أن يكون مدرباً ومؤهلاً وملماً بالكيفية الصحيحة لاستخدام المعدات والقيود المفروضة على ذلك.</a:t>
            </a:r>
            <a:endParaRPr lang="en-US" sz="1700" dirty="0"/>
          </a:p>
        </p:txBody>
      </p:sp>
    </p:spTree>
    <p:extLst>
      <p:ext uri="{BB962C8B-B14F-4D97-AF65-F5344CB8AC3E}">
        <p14:creationId xmlns:p14="http://schemas.microsoft.com/office/powerpoint/2010/main" val="2491114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847304"/>
            <a:ext cx="8915400" cy="1143000"/>
          </a:xfrm>
        </p:spPr>
        <p:txBody>
          <a:bodyPr>
            <a:normAutofit/>
          </a:bodyPr>
          <a:lstStyle/>
          <a:p>
            <a:r>
              <a:rPr lang="ar-EG" sz="2800" b="1" dirty="0">
                <a:solidFill>
                  <a:srgbClr val="0070C0"/>
                </a:solidFill>
              </a:rPr>
              <a:t>تصريح العمل مع سريان الكهرباء - تتمة</a:t>
            </a:r>
            <a:endParaRPr lang="en-US" sz="2800" b="1" dirty="0">
              <a:solidFill>
                <a:srgbClr val="0070C0"/>
              </a:solidFill>
            </a:endParaRPr>
          </a:p>
        </p:txBody>
      </p:sp>
      <p:sp>
        <p:nvSpPr>
          <p:cNvPr id="6" name="TextBox 5"/>
          <p:cNvSpPr txBox="1"/>
          <p:nvPr/>
        </p:nvSpPr>
        <p:spPr>
          <a:xfrm>
            <a:off x="533400" y="1741706"/>
            <a:ext cx="8915400" cy="3754874"/>
          </a:xfrm>
          <a:prstGeom prst="rect">
            <a:avLst/>
          </a:prstGeom>
          <a:noFill/>
        </p:spPr>
        <p:txBody>
          <a:bodyPr wrap="square" rtlCol="0">
            <a:spAutoFit/>
          </a:bodyPr>
          <a:lstStyle/>
          <a:p>
            <a:pPr algn="just" rtl="1"/>
            <a:r>
              <a:rPr lang="ar-EG" sz="1700" dirty="0"/>
              <a:t>تجري معايرة أدوات ومعدات الاختبار وملحقاتها مع الدوائر الكهربائية التي ستوصل بها، كما يجري تصميمها خصيصاً للبيئة التي ستستخدم فيها.</a:t>
            </a:r>
            <a:endParaRPr lang="en-US" sz="1700" dirty="0"/>
          </a:p>
          <a:p>
            <a:pPr algn="just"/>
            <a:endParaRPr lang="en-US" sz="1700" dirty="0"/>
          </a:p>
          <a:p>
            <a:pPr algn="just" rtl="1"/>
            <a:r>
              <a:rPr lang="ar-EG" sz="1700" dirty="0"/>
              <a:t>عند خدمة بطاريات التخزين الكهربائية، يجب أن يرتدي جميع الموظفين الملابس الوقاية لحمايتهم من الرشاشات الكيميائية والأحذية المطاطية للوقاية من الحروق والمريول المطاطي والنظارات الكيميائية وقناع الوجه والقفازات المطاطية بالإضافة إلى أي معدات وقاية شخصية لازمة بالنسبة إلى وميض القوش الكهربائي.</a:t>
            </a:r>
            <a:endParaRPr lang="en-US" sz="1700" dirty="0"/>
          </a:p>
          <a:p>
            <a:pPr algn="just"/>
            <a:endParaRPr lang="en-US" sz="1700" dirty="0"/>
          </a:p>
          <a:p>
            <a:pPr algn="just" rtl="1"/>
            <a:r>
              <a:rPr lang="ar-EG" sz="1700" dirty="0"/>
              <a:t>يجب استبدال أغطية المقصورة والصندوق الكهربي عند إتمام العمل أو عندما يلزم تركها لفترة طويلة من الوقت. ويجب أن تظل اللافتات المبينة لحاجز وميض القوس الكهربائي المشيد موجودة عندما تنزع الأغطية في جميع الأوقات.</a:t>
            </a:r>
            <a:endParaRPr lang="en-US" sz="1700" dirty="0"/>
          </a:p>
          <a:p>
            <a:pPr algn="just"/>
            <a:endParaRPr lang="en-US" sz="1700" dirty="0"/>
          </a:p>
          <a:p>
            <a:pPr algn="just" rtl="1"/>
            <a:r>
              <a:rPr lang="ar-EG" sz="1700" dirty="0"/>
              <a:t>يمكن الحصول على أي تصريح مطلوب لمباشرة العمل على الأجزاء التي يسري بها تيار كهربي أو بالقرب منها في حالة استيفاء المتطلبات التالية. وقد تسري بعض المتطلبات الإضافية:</a:t>
            </a:r>
            <a:endParaRPr lang="en-US" sz="1700" dirty="0"/>
          </a:p>
          <a:p>
            <a:pPr algn="just"/>
            <a:endParaRPr lang="en-US" sz="1700" dirty="0"/>
          </a:p>
          <a:p>
            <a:pPr algn="just" rtl="1"/>
            <a:r>
              <a:rPr lang="ar-EG" sz="1700" dirty="0"/>
              <a:t>ويلزم إبلاغ المشرف المعني بالحاجة إلى مباشرة أعمال كهربائية حية من أجل الحصول على الموافقة اللازمة.</a:t>
            </a:r>
            <a:endParaRPr lang="en-US" sz="1700" dirty="0"/>
          </a:p>
        </p:txBody>
      </p:sp>
    </p:spTree>
    <p:extLst>
      <p:ext uri="{BB962C8B-B14F-4D97-AF65-F5344CB8AC3E}">
        <p14:creationId xmlns:p14="http://schemas.microsoft.com/office/powerpoint/2010/main" val="2233258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a:spLocks noGrp="1"/>
          </p:cNvSpPr>
          <p:nvPr>
            <p:ph type="title"/>
          </p:nvPr>
        </p:nvSpPr>
        <p:spPr>
          <a:xfrm>
            <a:off x="495300" y="457200"/>
            <a:ext cx="8915400" cy="890520"/>
          </a:xfrm>
        </p:spPr>
        <p:txBody>
          <a:bodyPr>
            <a:normAutofit/>
          </a:bodyPr>
          <a:lstStyle/>
          <a:p>
            <a:r>
              <a:rPr lang="ar-EG" sz="2400" b="1" dirty="0">
                <a:solidFill>
                  <a:srgbClr val="0070C0"/>
                </a:solidFill>
              </a:rPr>
              <a:t>تصريح العمل مع سريان الكهرباء - تتمة</a:t>
            </a:r>
            <a:endParaRPr lang="en-US" sz="2400" b="1" dirty="0">
              <a:solidFill>
                <a:srgbClr val="0070C0"/>
              </a:solidFill>
            </a:endParaRPr>
          </a:p>
        </p:txBody>
      </p:sp>
      <p:sp>
        <p:nvSpPr>
          <p:cNvPr id="6" name="TextBox 5"/>
          <p:cNvSpPr txBox="1"/>
          <p:nvPr/>
        </p:nvSpPr>
        <p:spPr>
          <a:xfrm>
            <a:off x="990600" y="1219200"/>
            <a:ext cx="8077200" cy="5139869"/>
          </a:xfrm>
          <a:prstGeom prst="rect">
            <a:avLst/>
          </a:prstGeom>
          <a:noFill/>
        </p:spPr>
        <p:txBody>
          <a:bodyPr wrap="square" rtlCol="0">
            <a:spAutoFit/>
          </a:bodyPr>
          <a:lstStyle/>
          <a:p>
            <a:pPr lvl="1" algn="just" rtl="1">
              <a:spcAft>
                <a:spcPts val="300"/>
              </a:spcAft>
            </a:pPr>
            <a:r>
              <a:rPr lang="ar-EG" sz="1600" dirty="0"/>
              <a:t>يجب استيفاء جميع المتطلبات التدريبية اللازمة لأي شخص مؤهل.</a:t>
            </a:r>
          </a:p>
          <a:p>
            <a:pPr lvl="1" algn="just" rtl="1">
              <a:spcAft>
                <a:spcPts val="300"/>
              </a:spcAft>
            </a:pPr>
            <a:r>
              <a:rPr lang="ar-EG" sz="1600" dirty="0"/>
              <a:t>يجب الحصول على موافقة خطية على خطة العمل المختصرة للمهمة وتوثيقها.</a:t>
            </a:r>
          </a:p>
          <a:p>
            <a:pPr lvl="1" algn="just" rtl="1">
              <a:spcAft>
                <a:spcPts val="300"/>
              </a:spcAft>
            </a:pPr>
            <a:r>
              <a:rPr lang="ar-EG" sz="1600" dirty="0"/>
              <a:t>تتوافر معدات الوقاية الشخصية المناسبة وفقاً لملصق التحذير من مخاطر وميض القوس الكهربائي.</a:t>
            </a:r>
          </a:p>
          <a:p>
            <a:pPr lvl="1" algn="just" rtl="1">
              <a:spcAft>
                <a:spcPts val="300"/>
              </a:spcAft>
            </a:pPr>
            <a:r>
              <a:rPr lang="ar-EG" sz="1600" dirty="0"/>
              <a:t>يلزم حضور شخص إضافي مؤهل على الأقل.</a:t>
            </a:r>
          </a:p>
          <a:p>
            <a:pPr lvl="1" algn="just" rtl="1">
              <a:spcAft>
                <a:spcPts val="300"/>
              </a:spcAft>
            </a:pPr>
            <a:r>
              <a:rPr lang="ar-EG" sz="1600" dirty="0"/>
              <a:t>التحكم في مصادر الطاقة الخطرة (إغلاق مصادر الطاقة ووضع لافتات عليها) وممارسات العمل الكهربي الآمن.</a:t>
            </a:r>
          </a:p>
          <a:p>
            <a:pPr lvl="1" algn="just" rtl="1">
              <a:spcAft>
                <a:spcPts val="300"/>
              </a:spcAft>
            </a:pPr>
            <a:r>
              <a:rPr lang="ar-EG" sz="1600" dirty="0"/>
              <a:t>تكون معدات الاختبار جاهزة.</a:t>
            </a:r>
          </a:p>
          <a:p>
            <a:pPr lvl="1" algn="just" rtl="1">
              <a:spcAft>
                <a:spcPts val="300"/>
              </a:spcAft>
            </a:pPr>
            <a:r>
              <a:rPr lang="ar-EG" sz="1600" dirty="0"/>
              <a:t>يجري تحديد ووضع حدود الخطر.</a:t>
            </a:r>
          </a:p>
          <a:p>
            <a:pPr lvl="1" algn="just" rtl="1">
              <a:spcAft>
                <a:spcPts val="300"/>
              </a:spcAft>
            </a:pPr>
            <a:r>
              <a:rPr lang="ar-EG" sz="1600" dirty="0"/>
              <a:t>تكون المنطقة جافة وجيدة الإضاءة 5 شمعة \ قدم على الأقل.</a:t>
            </a:r>
          </a:p>
          <a:p>
            <a:pPr lvl="1" algn="just" rtl="1">
              <a:spcAft>
                <a:spcPts val="300"/>
              </a:spcAft>
            </a:pPr>
            <a:r>
              <a:rPr lang="ar-EG" sz="1600" dirty="0"/>
              <a:t>تمت مراجعة الرسوم البيانية الكهربائية المعمول بها، وتمت مراجعة قائمة الفحص المختصرة للمهمة واعتمادها وتوثيقها.</a:t>
            </a:r>
            <a:endParaRPr lang="en-US" sz="1600" dirty="0"/>
          </a:p>
          <a:p>
            <a:pPr algn="just" rtl="1">
              <a:spcAft>
                <a:spcPts val="300"/>
              </a:spcAft>
            </a:pPr>
            <a:r>
              <a:rPr lang="ar-EG" sz="1600" i="1" dirty="0"/>
              <a:t>وظائف / واجبات الموظف المؤهل:</a:t>
            </a:r>
            <a:endParaRPr lang="en-US" sz="1600" i="1" dirty="0"/>
          </a:p>
          <a:p>
            <a:pPr algn="just" rtl="1">
              <a:spcAft>
                <a:spcPts val="300"/>
              </a:spcAft>
            </a:pPr>
            <a:endParaRPr lang="ar-EG" sz="1600" dirty="0"/>
          </a:p>
          <a:p>
            <a:pPr algn="just" rtl="1">
              <a:spcAft>
                <a:spcPts val="300"/>
              </a:spcAft>
            </a:pPr>
            <a:r>
              <a:rPr lang="ar-EG" sz="1600" dirty="0"/>
              <a:t>يجوز أداء الوظائف / الواجبات التالية بواسطة الموظف المؤهل فقط:</a:t>
            </a:r>
          </a:p>
          <a:p>
            <a:pPr algn="just" rtl="1">
              <a:spcAft>
                <a:spcPts val="300"/>
              </a:spcAft>
            </a:pPr>
            <a:r>
              <a:rPr lang="en-US" sz="1600" dirty="0"/>
              <a:t> </a:t>
            </a:r>
            <a:r>
              <a:rPr lang="ar-EG" sz="1600" dirty="0"/>
              <a:t>تشغيل أي جهاز من أجهزة فتح الدائرة يتراوح جهده من 120 إلى 480 فولط أو أكثر.</a:t>
            </a:r>
          </a:p>
          <a:p>
            <a:pPr algn="just" rtl="1">
              <a:spcAft>
                <a:spcPts val="300"/>
              </a:spcAft>
            </a:pPr>
            <a:r>
              <a:rPr lang="ar-EG" sz="1600" dirty="0"/>
              <a:t>اختبار المعدات الكهربائية أو استكشاف أخطائها وإصلاحها.</a:t>
            </a:r>
          </a:p>
          <a:p>
            <a:pPr algn="just" rtl="1">
              <a:spcAft>
                <a:spcPts val="300"/>
              </a:spcAft>
            </a:pPr>
            <a:r>
              <a:rPr lang="ar-EG" sz="1600" dirty="0"/>
              <a:t>إصلاح المعدات الكهربائية أو تغييرها.</a:t>
            </a:r>
          </a:p>
          <a:p>
            <a:pPr algn="just" rtl="1">
              <a:spcAft>
                <a:spcPts val="300"/>
              </a:spcAft>
            </a:pPr>
            <a:r>
              <a:rPr lang="ar-EG" sz="1600" dirty="0"/>
              <a:t>اختبار الصمامة الكهربائية أو إزالتها أو تركيبها.</a:t>
            </a:r>
          </a:p>
          <a:p>
            <a:pPr algn="just" rtl="1">
              <a:spcAft>
                <a:spcPts val="300"/>
              </a:spcAft>
            </a:pPr>
            <a:r>
              <a:rPr lang="ar-EG" sz="1600" dirty="0"/>
              <a:t>أداء العمل على الأجهزة والدوائر غير المعزولة التي يسري بها تيار كهربي يزيد عن 50 فولط.</a:t>
            </a:r>
            <a:endParaRPr lang="en-US" sz="1600" dirty="0"/>
          </a:p>
        </p:txBody>
      </p:sp>
    </p:spTree>
    <p:extLst>
      <p:ext uri="{BB962C8B-B14F-4D97-AF65-F5344CB8AC3E}">
        <p14:creationId xmlns:p14="http://schemas.microsoft.com/office/powerpoint/2010/main" val="1576506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566384"/>
            <a:ext cx="8915400" cy="890520"/>
          </a:xfrm>
          <a:prstGeom prst="rect">
            <a:avLst/>
          </a:prstGeom>
        </p:spPr>
        <p:txBody>
          <a:bodyPr vert="horz" lIns="91440" tIns="45720" rIns="91440" bIns="45720" rtlCol="0" anchor="ctr">
            <a:normAutofit/>
          </a:bodyPr>
          <a:lstStyle/>
          <a:p>
            <a:pPr lvl="0" algn="ctr">
              <a:spcBef>
                <a:spcPct val="0"/>
              </a:spcBef>
              <a:defRPr/>
            </a:pPr>
            <a:r>
              <a:rPr lang="ar-EG" sz="2400" b="1" dirty="0">
                <a:solidFill>
                  <a:srgbClr val="0070C0"/>
                </a:solidFill>
              </a:rPr>
              <a:t>تصريح العمل مع سريان الكهرباء - تتمة</a:t>
            </a:r>
            <a:endParaRPr kumimoji="0" lang="en-US" sz="2400" b="1" i="0" u="none" strike="noStrike" kern="1200" cap="none" spc="0" normalizeH="0" baseline="0" noProof="0" dirty="0">
              <a:ln>
                <a:noFill/>
              </a:ln>
              <a:solidFill>
                <a:srgbClr val="0070C0"/>
              </a:solidFill>
              <a:effectLst/>
              <a:uLnTx/>
              <a:uFillTx/>
              <a:latin typeface="+mj-lt"/>
              <a:ea typeface="+mj-ea"/>
              <a:cs typeface="+mj-cs"/>
            </a:endParaRPr>
          </a:p>
        </p:txBody>
      </p:sp>
      <p:sp>
        <p:nvSpPr>
          <p:cNvPr id="6" name="TextBox 5"/>
          <p:cNvSpPr txBox="1"/>
          <p:nvPr/>
        </p:nvSpPr>
        <p:spPr>
          <a:xfrm>
            <a:off x="762000" y="1327240"/>
            <a:ext cx="8382000" cy="4031873"/>
          </a:xfrm>
          <a:prstGeom prst="rect">
            <a:avLst/>
          </a:prstGeom>
          <a:noFill/>
        </p:spPr>
        <p:txBody>
          <a:bodyPr wrap="square" rtlCol="0">
            <a:spAutoFit/>
          </a:bodyPr>
          <a:lstStyle/>
          <a:p>
            <a:pPr algn="just" rtl="1"/>
            <a:r>
              <a:rPr lang="ar-EG" sz="1600" dirty="0"/>
              <a:t>قم بأداء العمل في نطاق 10 قدم من الأجهزة والدوائر غير المعزولة التي يسري بها تيار كهربي والتي لا يحيط بها حاجز أو غطاء أو خلاف ذلك من الأدوات اللازمة للحماية من أخطار الصدمات الكهربائية، وتعامل معها من خلال الأدوات أو المعدات أو الموظفين.</a:t>
            </a:r>
            <a:endParaRPr lang="en-US" sz="1600" dirty="0"/>
          </a:p>
          <a:p>
            <a:pPr algn="just"/>
            <a:endParaRPr lang="en-US" sz="1600" dirty="0"/>
          </a:p>
          <a:p>
            <a:pPr algn="just" rtl="1"/>
            <a:r>
              <a:rPr lang="ar-EG" sz="1600" dirty="0"/>
              <a:t>يجوز للموظفين المؤهلين فقط دخول المحطات الكهربائية الفرعية ومراكز التحكم في المحركات التي يسري التيار الكهربي فيها.</a:t>
            </a:r>
            <a:endParaRPr lang="en-US" sz="1600" dirty="0"/>
          </a:p>
          <a:p>
            <a:pPr algn="just"/>
            <a:endParaRPr lang="en-US" sz="1600" dirty="0"/>
          </a:p>
          <a:p>
            <a:pPr algn="just" rtl="1"/>
            <a:r>
              <a:rPr lang="ar-EG" sz="1600" b="1" dirty="0"/>
              <a:t>التقنيات التنبيهية</a:t>
            </a:r>
          </a:p>
          <a:p>
            <a:pPr algn="just" rtl="1"/>
            <a:r>
              <a:rPr lang="ar-EG" sz="1600" dirty="0"/>
              <a:t>تُستخدم التقنيات التنبيهية من أجل تحذير الموظفين وحمايتهم من أخطار وميض القوس الكهربائي التي قد تتسبب في إصابات بسبب الصدمة الكهربائية أو حروق القوس الكهربائي أو توقف أجزاء المعدات الكهربائية:</a:t>
            </a:r>
            <a:endParaRPr lang="en-US" sz="1600" dirty="0"/>
          </a:p>
          <a:p>
            <a:pPr algn="just"/>
            <a:endParaRPr lang="en-US" sz="1600" dirty="0"/>
          </a:p>
          <a:p>
            <a:pPr algn="just" rtl="1"/>
            <a:r>
              <a:rPr lang="ar-EG" sz="1600" b="1" dirty="0"/>
              <a:t>لافتات وشارات السلامة</a:t>
            </a:r>
            <a:r>
              <a:rPr lang="ar-EG" sz="1600" dirty="0"/>
              <a:t>: تُستخدم شارات السلامة أو علامات السلامة أو لافتات منع الحوادث عند الضرورة من أجل تحذير الموظفين من أخطار وميض القوس الكهربائي التي قد تضرهم وفقاً لمتطلبات معيار الجمعية الوطنية للحماية من الحرائق 70-هـ.</a:t>
            </a:r>
            <a:endParaRPr lang="en-US" sz="1600" dirty="0"/>
          </a:p>
          <a:p>
            <a:pPr algn="just"/>
            <a:endParaRPr lang="en-US" sz="1600" dirty="0"/>
          </a:p>
          <a:p>
            <a:pPr algn="just" rtl="1"/>
            <a:r>
              <a:rPr lang="ar-EG" sz="1600" b="1" dirty="0"/>
              <a:t>الحواجز</a:t>
            </a:r>
            <a:r>
              <a:rPr lang="ar-EG" sz="1600" dirty="0"/>
              <a:t>: تستخدم الحواجز مع لافتات السلامة عند الحاجة إلى منع أو تقييد وصول الموظفين إلى مناطق العمل التي يتجاوز فيها الموظفون حد حماية الوميض الناجم عن أخطار وميض القوس الكهربائي. ولا يجوز استخدام الحواجز الموصلة للكهرباء والحرارة حيث قد تتسبب في أخطار الماس الكهربي.</a:t>
            </a:r>
            <a:endParaRPr lang="en-US" sz="1600" dirty="0"/>
          </a:p>
        </p:txBody>
      </p:sp>
    </p:spTree>
    <p:extLst>
      <p:ext uri="{BB962C8B-B14F-4D97-AF65-F5344CB8AC3E}">
        <p14:creationId xmlns:p14="http://schemas.microsoft.com/office/powerpoint/2010/main" val="818037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extBox 4"/>
          <p:cNvSpPr txBox="1"/>
          <p:nvPr/>
        </p:nvSpPr>
        <p:spPr>
          <a:xfrm>
            <a:off x="838200" y="1460242"/>
            <a:ext cx="8229600" cy="3742050"/>
          </a:xfrm>
          <a:prstGeom prst="rect">
            <a:avLst/>
          </a:prstGeom>
          <a:noFill/>
        </p:spPr>
        <p:txBody>
          <a:bodyPr wrap="square" rtlCol="0">
            <a:spAutoFit/>
          </a:bodyPr>
          <a:lstStyle/>
          <a:p>
            <a:pPr algn="just" rtl="1"/>
            <a:r>
              <a:rPr lang="ar-EG" sz="1600" b="1" dirty="0"/>
              <a:t>الحراس</a:t>
            </a:r>
            <a:r>
              <a:rPr lang="ar-EG" sz="1600" dirty="0"/>
              <a:t>: إذا لم توفر الحواجز واللافتات التحذير والحماية الكافية من الأخطار الكهربائية، فيجب توظيف حارس من أجل تحذير الموظفين وحمايتهم من دخول منطقة حدود الوميض.</a:t>
            </a:r>
            <a:endParaRPr lang="en-US" sz="1600" dirty="0"/>
          </a:p>
          <a:p>
            <a:pPr algn="just" rtl="1"/>
            <a:endParaRPr lang="en-US" sz="1600" dirty="0"/>
          </a:p>
          <a:p>
            <a:pPr algn="just" rtl="1">
              <a:spcAft>
                <a:spcPts val="500"/>
              </a:spcAft>
            </a:pPr>
            <a:r>
              <a:rPr lang="ar-EG" sz="1600" b="1" dirty="0"/>
              <a:t>إجراء اختبار مع سريان التيار / دون سريان التيار / مع سريان التيار </a:t>
            </a:r>
            <a:endParaRPr lang="en-US" sz="1600" b="1" dirty="0"/>
          </a:p>
          <a:p>
            <a:pPr algn="just" rtl="1">
              <a:spcAft>
                <a:spcPts val="500"/>
              </a:spcAft>
            </a:pPr>
            <a:endParaRPr lang="ar-EG" sz="1600" dirty="0"/>
          </a:p>
          <a:p>
            <a:pPr algn="just" rtl="1">
              <a:spcAft>
                <a:spcPts val="500"/>
              </a:spcAft>
            </a:pPr>
            <a:r>
              <a:rPr lang="ar-EG" sz="1600" dirty="0"/>
              <a:t>يجري اختبار جميع معدات الاختبار على النحو التالي:</a:t>
            </a:r>
            <a:endParaRPr lang="en-US" sz="1600" dirty="0"/>
          </a:p>
          <a:p>
            <a:pPr algn="r" rtl="1">
              <a:spcAft>
                <a:spcPts val="500"/>
              </a:spcAft>
            </a:pPr>
            <a:r>
              <a:rPr lang="ar-EG" sz="1600" b="1" i="1" dirty="0">
                <a:solidFill>
                  <a:srgbClr val="FF0000"/>
                </a:solidFill>
              </a:rPr>
              <a:t>(سريان التيار / دون سريان التيار / مع سريان التيار)</a:t>
            </a:r>
          </a:p>
          <a:p>
            <a:pPr algn="r" rtl="1">
              <a:spcAft>
                <a:spcPts val="500"/>
              </a:spcAft>
            </a:pPr>
            <a:r>
              <a:rPr lang="ar-EG" sz="1600" dirty="0"/>
              <a:t>اختبر المعدات على مصدر جهد مناسب ومعروف من أجل التأكد من عمل معدات الاختبار بشكل سليم.</a:t>
            </a:r>
          </a:p>
          <a:p>
            <a:pPr algn="r" rtl="1">
              <a:spcAft>
                <a:spcPts val="500"/>
              </a:spcAft>
            </a:pPr>
            <a:r>
              <a:rPr lang="ar-EG" sz="1600" dirty="0"/>
              <a:t>اختبر معدات أو أجهزة الموقع اللازم إمدادها بالطاقة أو قطعها عنا.</a:t>
            </a:r>
          </a:p>
          <a:p>
            <a:pPr algn="r" rtl="1">
              <a:spcAft>
                <a:spcPts val="500"/>
              </a:spcAft>
            </a:pPr>
            <a:r>
              <a:rPr lang="ar-EG" sz="1600" dirty="0"/>
              <a:t>أعد اختبار معدات الاختبار على الجهد ذاته المناسب والمعروف من أجل التأكد من استمرار عمل جهاز القياس. ويلزم استخدام هذا الإجراء مع جميع أنواع الجهد التي تزيد عن 50 فولط في كل مرة يلزم فيها إجراء اختبار الجهد الكهربي.</a:t>
            </a:r>
          </a:p>
          <a:p>
            <a:pPr algn="r" rtl="1">
              <a:spcAft>
                <a:spcPts val="500"/>
              </a:spcAft>
            </a:pPr>
            <a:r>
              <a:rPr lang="ar-EG" sz="1600" dirty="0"/>
              <a:t>لا تتم مباشرة العمل على المعدات الكهربائية التي يسري أو يحتمل أن يسري بها تيار كهربي يبلغ 480 فولط أو أكثر ما لم يتم استيفاء الشروط التالية:</a:t>
            </a:r>
            <a:r>
              <a:rPr lang="en-US" sz="1600" dirty="0"/>
              <a:t>	</a:t>
            </a:r>
          </a:p>
        </p:txBody>
      </p:sp>
      <p:sp>
        <p:nvSpPr>
          <p:cNvPr id="6" name="Title 1"/>
          <p:cNvSpPr txBox="1">
            <a:spLocks/>
          </p:cNvSpPr>
          <p:nvPr/>
        </p:nvSpPr>
        <p:spPr>
          <a:xfrm>
            <a:off x="495300" y="633480"/>
            <a:ext cx="8915400" cy="890520"/>
          </a:xfrm>
          <a:prstGeom prst="rect">
            <a:avLst/>
          </a:prstGeom>
        </p:spPr>
        <p:txBody>
          <a:bodyPr vert="horz" lIns="91440" tIns="45720" rIns="91440" bIns="45720" rtlCol="0" anchor="ctr">
            <a:normAutofit/>
          </a:bodyPr>
          <a:lstStyle/>
          <a:p>
            <a:pPr lvl="0" algn="ctr">
              <a:spcBef>
                <a:spcPct val="0"/>
              </a:spcBef>
              <a:defRPr/>
            </a:pPr>
            <a:r>
              <a:rPr lang="ar-EG" sz="2400" b="1" dirty="0">
                <a:solidFill>
                  <a:srgbClr val="0070C0"/>
                </a:solidFill>
              </a:rPr>
              <a:t>تصريح العمل مع سريان الكهرباء - تتمة</a:t>
            </a:r>
            <a:endParaRPr kumimoji="0" lang="en-US" sz="2400" b="1" i="0" u="none" strike="noStrike" kern="1200" cap="none" spc="0" normalizeH="0" baseline="0" noProof="0" dirty="0">
              <a:ln>
                <a:noFill/>
              </a:ln>
              <a:solidFill>
                <a:srgbClr val="0070C0"/>
              </a:solidFill>
              <a:effectLst/>
              <a:uLnTx/>
              <a:uFillTx/>
              <a:latin typeface="+mj-lt"/>
              <a:ea typeface="+mj-ea"/>
              <a:cs typeface="+mj-cs"/>
            </a:endParaRPr>
          </a:p>
        </p:txBody>
      </p:sp>
    </p:spTree>
    <p:extLst>
      <p:ext uri="{BB962C8B-B14F-4D97-AF65-F5344CB8AC3E}">
        <p14:creationId xmlns:p14="http://schemas.microsoft.com/office/powerpoint/2010/main" val="3425617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785880"/>
            <a:ext cx="8915400" cy="890520"/>
          </a:xfrm>
          <a:prstGeom prst="rect">
            <a:avLst/>
          </a:prstGeom>
        </p:spPr>
        <p:txBody>
          <a:bodyPr vert="horz" lIns="91440" tIns="45720" rIns="91440" bIns="45720" rtlCol="0" anchor="ctr">
            <a:normAutofit/>
          </a:bodyPr>
          <a:lstStyle/>
          <a:p>
            <a:pPr lvl="0" algn="ctr">
              <a:spcBef>
                <a:spcPct val="0"/>
              </a:spcBef>
              <a:defRPr/>
            </a:pPr>
            <a:r>
              <a:rPr lang="ar-EG" sz="2400" b="1" dirty="0">
                <a:solidFill>
                  <a:srgbClr val="0070C0"/>
                </a:solidFill>
              </a:rPr>
              <a:t>تصريح العمل مع سريان الكهرباء - تتمة</a:t>
            </a:r>
            <a:endParaRPr kumimoji="0" lang="en-US" sz="2400" b="1" i="0" u="none" strike="noStrike" kern="1200" cap="none" spc="0" normalizeH="0" baseline="0" noProof="0" dirty="0">
              <a:ln>
                <a:noFill/>
              </a:ln>
              <a:solidFill>
                <a:srgbClr val="0070C0"/>
              </a:solidFill>
              <a:effectLst/>
              <a:uLnTx/>
              <a:uFillTx/>
              <a:latin typeface="+mj-lt"/>
              <a:ea typeface="+mj-ea"/>
              <a:cs typeface="+mj-cs"/>
            </a:endParaRPr>
          </a:p>
        </p:txBody>
      </p:sp>
      <p:sp>
        <p:nvSpPr>
          <p:cNvPr id="6" name="TextBox 5"/>
          <p:cNvSpPr txBox="1"/>
          <p:nvPr/>
        </p:nvSpPr>
        <p:spPr>
          <a:xfrm>
            <a:off x="838200" y="1746835"/>
            <a:ext cx="8305800" cy="3144451"/>
          </a:xfrm>
          <a:prstGeom prst="rect">
            <a:avLst/>
          </a:prstGeom>
          <a:noFill/>
        </p:spPr>
        <p:txBody>
          <a:bodyPr wrap="square" rtlCol="0">
            <a:spAutoFit/>
          </a:bodyPr>
          <a:lstStyle/>
          <a:p>
            <a:pPr marL="342900" indent="-342900" algn="just" rtl="1">
              <a:spcAft>
                <a:spcPts val="500"/>
              </a:spcAft>
              <a:buFont typeface="+mj-lt"/>
              <a:buAutoNum type="arabicPeriod"/>
            </a:pPr>
            <a:r>
              <a:rPr lang="ar-EG" sz="1700" dirty="0"/>
              <a:t>يلزم تنفيذ جميع الأعمال بموجب الأحكام الواردة في الإجراءات مع مراعاة جميع متطلبات السلامة الأخرى السارية.</a:t>
            </a:r>
          </a:p>
          <a:p>
            <a:pPr marL="342900" indent="-342900" algn="just" rtl="1">
              <a:spcBef>
                <a:spcPts val="1200"/>
              </a:spcBef>
              <a:spcAft>
                <a:spcPts val="500"/>
              </a:spcAft>
              <a:buFont typeface="+mj-lt"/>
              <a:buAutoNum type="arabicPeriod"/>
            </a:pPr>
            <a:r>
              <a:rPr lang="ar-EG" sz="1700" dirty="0"/>
              <a:t>يلزم حضور الفني الكهربي الاحتياطي المحدد مع تزويده بمستوى من الحماية يعادل ما يتمتع به الموظف المؤهل الذي يباشر أداء الأعمال. كما يلزم تدريب الفنيين الكهربيين الاحتياطين على إجراءات الكهربائية مع سريان التيار الكهربي وكيفية الاتصال بإنقاذ الطوارئ الخاصة بضحايا الصدمات الكهربائية. كما يكونون على أهبة الاستعداد خارج حدود وميض القوس الكهربائي المحدد، ويدخلون فقط إذا تطلب الأمر مساعدتهم للعامل المؤهل. ويجب أن يرتدوا على الأقل قفازات وقاية من الجهد العالي، ويتواجدون في موقع العمل في جميع الأوقات أثناء إنجاز الأعمال.</a:t>
            </a:r>
          </a:p>
          <a:p>
            <a:pPr marL="342900" indent="-342900" algn="just" rtl="1">
              <a:spcBef>
                <a:spcPts val="1200"/>
              </a:spcBef>
              <a:spcAft>
                <a:spcPts val="500"/>
              </a:spcAft>
              <a:buFont typeface="+mj-lt"/>
              <a:buAutoNum type="arabicPeriod"/>
            </a:pPr>
            <a:r>
              <a:rPr lang="ar-EG" sz="1700" dirty="0"/>
              <a:t>يتم إبلاغ مشرف الموظف المؤهل الذي يؤدي العمل بأداء ذلك العمل وموقع العمل بالضبط ووقت بدء العمل. كما يلزم إعلام المشرف عند إنجاز العمل.</a:t>
            </a:r>
            <a:endParaRPr lang="en-US" sz="1700" dirty="0"/>
          </a:p>
        </p:txBody>
      </p:sp>
    </p:spTree>
    <p:extLst>
      <p:ext uri="{BB962C8B-B14F-4D97-AF65-F5344CB8AC3E}">
        <p14:creationId xmlns:p14="http://schemas.microsoft.com/office/powerpoint/2010/main" val="3204013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5" name="Title 1"/>
          <p:cNvSpPr txBox="1">
            <a:spLocks/>
          </p:cNvSpPr>
          <p:nvPr/>
        </p:nvSpPr>
        <p:spPr>
          <a:xfrm>
            <a:off x="495300" y="580032"/>
            <a:ext cx="8915400" cy="890520"/>
          </a:xfrm>
          <a:prstGeom prst="rect">
            <a:avLst/>
          </a:prstGeom>
        </p:spPr>
        <p:txBody>
          <a:bodyPr vert="horz" lIns="91440" tIns="45720" rIns="91440" bIns="45720" rtlCol="0" anchor="ctr">
            <a:normAutofit/>
          </a:bodyPr>
          <a:lstStyle/>
          <a:p>
            <a:pPr lvl="0" algn="ctr">
              <a:spcBef>
                <a:spcPct val="0"/>
              </a:spcBef>
            </a:pPr>
            <a:r>
              <a:rPr lang="ar-EG" sz="2400" b="1" dirty="0">
                <a:solidFill>
                  <a:srgbClr val="0070C0"/>
                </a:solidFill>
                <a:latin typeface="+mj-lt"/>
                <a:ea typeface="+mj-ea"/>
                <a:cs typeface="+mj-cs"/>
              </a:rPr>
              <a:t>إجراءات الاختبار التشخيصي للمعدات التي يسري بها تيار كهربي.</a:t>
            </a:r>
            <a:endParaRPr kumimoji="0" lang="en-US" sz="2400" b="1" i="0" u="none" strike="noStrike" kern="1200" cap="none" spc="0" normalizeH="0" baseline="0" noProof="0" dirty="0">
              <a:ln>
                <a:noFill/>
              </a:ln>
              <a:solidFill>
                <a:srgbClr val="0070C0"/>
              </a:solidFill>
              <a:effectLst/>
              <a:uLnTx/>
              <a:uFillTx/>
              <a:latin typeface="+mj-lt"/>
              <a:ea typeface="+mj-ea"/>
              <a:cs typeface="+mj-cs"/>
            </a:endParaRPr>
          </a:p>
        </p:txBody>
      </p:sp>
      <p:sp>
        <p:nvSpPr>
          <p:cNvPr id="6" name="TextBox 5"/>
          <p:cNvSpPr txBox="1"/>
          <p:nvPr/>
        </p:nvSpPr>
        <p:spPr>
          <a:xfrm>
            <a:off x="1055424" y="1361368"/>
            <a:ext cx="8229600" cy="4062651"/>
          </a:xfrm>
          <a:prstGeom prst="rect">
            <a:avLst/>
          </a:prstGeom>
          <a:noFill/>
        </p:spPr>
        <p:txBody>
          <a:bodyPr wrap="square" rtlCol="0">
            <a:spAutoFit/>
          </a:bodyPr>
          <a:lstStyle/>
          <a:p>
            <a:pPr algn="just" rtl="1">
              <a:spcAft>
                <a:spcPts val="1500"/>
              </a:spcAft>
            </a:pPr>
            <a:r>
              <a:rPr lang="ar-EG" sz="1600" dirty="0"/>
              <a:t>يقرر الموظفون المؤهلون متى يلزم إجراء اختبار المعدات أو تعيين موضعها أو استكشاف أخطائها وإصلاحها دون وجود الضمانات اللازمة.</a:t>
            </a:r>
          </a:p>
          <a:p>
            <a:pPr algn="just" rtl="1">
              <a:spcAft>
                <a:spcPts val="1500"/>
              </a:spcAft>
            </a:pPr>
            <a:r>
              <a:rPr lang="ar-EG" sz="1600" dirty="0"/>
              <a:t>يجوز للموظفين المؤهلين فقط تنفيذ الاختبارات على المعدات أو الدوائر الكهربائية التي يسري أو يحتمل أن يسري بها تيار كهربي يبلغ 50 فولط أو أكثر.</a:t>
            </a:r>
          </a:p>
          <a:p>
            <a:pPr algn="just" rtl="1">
              <a:spcAft>
                <a:spcPts val="1500"/>
              </a:spcAft>
            </a:pPr>
            <a:r>
              <a:rPr lang="ar-EG" sz="1600" dirty="0"/>
              <a:t>يجوز إجراء الاختبار التشخيصي على الأجزاء التي يسري بها تيار كهربي لكن إذا اكتشفت المشكلة أثناء الاختبار التشخيصي وتمت إزالة أو إعادة عمل أحد الأجزاء، فإن هذا الأمر لا يعد اختبار تشخيصي. وعندئذٍ، يتم قطع التيار الكهربي عن الدائرة وإغلاق مصادر الطاقة ووضع لافتات عليها.</a:t>
            </a:r>
          </a:p>
          <a:p>
            <a:pPr algn="just" rtl="1">
              <a:spcAft>
                <a:spcPts val="1500"/>
              </a:spcAft>
            </a:pPr>
            <a:r>
              <a:rPr lang="ar-EG" sz="1600" dirty="0"/>
              <a:t>يتم فحص أدوات الاختبار والمعدات المخصصة للجهد المناسب وجميع أدوات الاختبار ذات الصلة والكبلات وأسلاك الطاقة والمسابير والوصلات فحصاً بصرياً من أجل استكشاف العيوب الخارجية والأجزاء التالفة قبل استخدام المعدات. وإذا أي عيب أو تلف يمكن أن يتسبب في إصابة شخص ما، يتم وضع لافتات مناسبة على الجزء التالف واستبعاده من الخدمة. وقد لا يتم استخدامه مجدداً حتى يتم إصلاحه واختباره من أجل التأكد من أن المعدات بحالة يمكن معها تشغيلها بأمان. ويلزم اتباع هذه المتطلبات عند إجراء الاختبارات.</a:t>
            </a:r>
          </a:p>
          <a:p>
            <a:pPr algn="just" rtl="1">
              <a:spcAft>
                <a:spcPts val="1500"/>
              </a:spcAft>
            </a:pPr>
            <a:r>
              <a:rPr lang="ar-EG" sz="1600" dirty="0"/>
              <a:t>يتم تقييم معدات الاختبار من أجل تشغيلها بصورة سليمة قبل الاختبار وبعده مباشرة.</a:t>
            </a:r>
            <a:endParaRPr lang="en-US" sz="1600" dirty="0"/>
          </a:p>
        </p:txBody>
      </p:sp>
      <p:sp>
        <p:nvSpPr>
          <p:cNvPr id="7" name="TextBox 6"/>
          <p:cNvSpPr txBox="1"/>
          <p:nvPr/>
        </p:nvSpPr>
        <p:spPr>
          <a:xfrm>
            <a:off x="609600" y="6324600"/>
            <a:ext cx="4038600" cy="215444"/>
          </a:xfrm>
          <a:prstGeom prst="rect">
            <a:avLst/>
          </a:prstGeom>
          <a:noFill/>
        </p:spPr>
        <p:txBody>
          <a:bodyPr wrap="square" rtlCol="0">
            <a:spAutoFit/>
          </a:bodyPr>
          <a:lstStyle/>
          <a:p>
            <a:pPr algn="r" rtl="1"/>
            <a:r>
              <a:rPr lang="ar-EG" sz="800" dirty="0"/>
              <a:t>المصدر: جامعة توليدو، الإجراءات رقم </a:t>
            </a:r>
            <a:r>
              <a:rPr lang="en-US" sz="800" dirty="0"/>
              <a:t>S-08-014 </a:t>
            </a:r>
            <a:r>
              <a:rPr lang="ar-EG" sz="800" dirty="0"/>
              <a:t> التحكم في مصادر الطاقة الخطرة</a:t>
            </a:r>
            <a:endParaRPr lang="en-US" sz="800" dirty="0"/>
          </a:p>
        </p:txBody>
      </p:sp>
    </p:spTree>
    <p:extLst>
      <p:ext uri="{BB962C8B-B14F-4D97-AF65-F5344CB8AC3E}">
        <p14:creationId xmlns:p14="http://schemas.microsoft.com/office/powerpoint/2010/main" val="3828222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17410" name="Picture 2"/>
          <p:cNvPicPr>
            <a:picLocks noChangeAspect="1" noChangeArrowheads="1"/>
          </p:cNvPicPr>
          <p:nvPr/>
        </p:nvPicPr>
        <p:blipFill>
          <a:blip r:embed="rId3" cstate="print"/>
          <a:srcRect/>
          <a:stretch>
            <a:fillRect/>
          </a:stretch>
        </p:blipFill>
        <p:spPr bwMode="auto">
          <a:xfrm>
            <a:off x="6701056" y="990600"/>
            <a:ext cx="2438400" cy="2098007"/>
          </a:xfrm>
          <a:prstGeom prst="rect">
            <a:avLst/>
          </a:prstGeom>
          <a:noFill/>
          <a:ln w="9525">
            <a:noFill/>
            <a:miter lim="800000"/>
            <a:headEnd/>
            <a:tailEnd/>
          </a:ln>
          <a:effectLst/>
        </p:spPr>
      </p:pic>
      <p:pic>
        <p:nvPicPr>
          <p:cNvPr id="17411" name="Picture 3"/>
          <p:cNvPicPr>
            <a:picLocks noChangeAspect="1" noChangeArrowheads="1"/>
          </p:cNvPicPr>
          <p:nvPr/>
        </p:nvPicPr>
        <p:blipFill>
          <a:blip r:embed="rId4" cstate="print"/>
          <a:srcRect/>
          <a:stretch>
            <a:fillRect/>
          </a:stretch>
        </p:blipFill>
        <p:spPr bwMode="auto">
          <a:xfrm>
            <a:off x="6920462" y="3353849"/>
            <a:ext cx="2101850" cy="2785367"/>
          </a:xfrm>
          <a:prstGeom prst="rect">
            <a:avLst/>
          </a:prstGeom>
          <a:noFill/>
          <a:ln w="9525">
            <a:noFill/>
            <a:miter lim="800000"/>
            <a:headEnd/>
            <a:tailEnd/>
          </a:ln>
          <a:effectLst/>
        </p:spPr>
      </p:pic>
      <p:sp>
        <p:nvSpPr>
          <p:cNvPr id="7" name="TextBox 6"/>
          <p:cNvSpPr txBox="1"/>
          <p:nvPr/>
        </p:nvSpPr>
        <p:spPr>
          <a:xfrm>
            <a:off x="6665800" y="2805752"/>
            <a:ext cx="1259000" cy="523220"/>
          </a:xfrm>
          <a:prstGeom prst="rect">
            <a:avLst/>
          </a:prstGeom>
          <a:noFill/>
        </p:spPr>
        <p:txBody>
          <a:bodyPr wrap="square" rtlCol="0">
            <a:spAutoFit/>
          </a:bodyPr>
          <a:lstStyle/>
          <a:p>
            <a:pPr algn="ctr"/>
            <a:r>
              <a:rPr lang="ar-EG" sz="1400" b="1" dirty="0">
                <a:solidFill>
                  <a:srgbClr val="0070C0"/>
                </a:solidFill>
              </a:rPr>
              <a:t>قواطع دائرة العطل الأرضي</a:t>
            </a:r>
            <a:endParaRPr lang="en-US" sz="1400" b="1" dirty="0">
              <a:solidFill>
                <a:srgbClr val="0070C0"/>
              </a:solidFill>
            </a:endParaRPr>
          </a:p>
        </p:txBody>
      </p:sp>
      <p:sp>
        <p:nvSpPr>
          <p:cNvPr id="8" name="TextBox 7"/>
          <p:cNvSpPr txBox="1"/>
          <p:nvPr/>
        </p:nvSpPr>
        <p:spPr>
          <a:xfrm>
            <a:off x="6701057" y="5598937"/>
            <a:ext cx="1270330" cy="523220"/>
          </a:xfrm>
          <a:prstGeom prst="rect">
            <a:avLst/>
          </a:prstGeom>
          <a:noFill/>
        </p:spPr>
        <p:txBody>
          <a:bodyPr wrap="square" rtlCol="0">
            <a:spAutoFit/>
          </a:bodyPr>
          <a:lstStyle/>
          <a:p>
            <a:pPr algn="ctr"/>
            <a:r>
              <a:rPr lang="ar-EG" sz="1400" b="1" dirty="0">
                <a:solidFill>
                  <a:srgbClr val="0070C0"/>
                </a:solidFill>
              </a:rPr>
              <a:t>أجهزة التيار الفرقي</a:t>
            </a:r>
            <a:endParaRPr lang="en-US" sz="1400" b="1" dirty="0">
              <a:solidFill>
                <a:srgbClr val="0070C0"/>
              </a:solidFill>
            </a:endParaRPr>
          </a:p>
        </p:txBody>
      </p:sp>
      <p:sp>
        <p:nvSpPr>
          <p:cNvPr id="9" name="TextBox 8"/>
          <p:cNvSpPr txBox="1"/>
          <p:nvPr/>
        </p:nvSpPr>
        <p:spPr>
          <a:xfrm>
            <a:off x="533400" y="1066800"/>
            <a:ext cx="5867400" cy="984885"/>
          </a:xfrm>
          <a:prstGeom prst="rect">
            <a:avLst/>
          </a:prstGeom>
          <a:noFill/>
        </p:spPr>
        <p:txBody>
          <a:bodyPr wrap="square" rtlCol="0">
            <a:spAutoFit/>
          </a:bodyPr>
          <a:lstStyle/>
          <a:p>
            <a:pPr algn="r" rtl="1"/>
            <a:r>
              <a:rPr lang="ar-EG" sz="2200" b="1" dirty="0">
                <a:solidFill>
                  <a:srgbClr val="0070C0"/>
                </a:solidFill>
              </a:rPr>
              <a:t>استخدام أجهزة التيار الفرقي / قواطع دائرة العطل الأرضي</a:t>
            </a:r>
            <a:endParaRPr lang="en-US" sz="2200" b="1" dirty="0">
              <a:solidFill>
                <a:srgbClr val="0070C0"/>
              </a:solidFill>
            </a:endParaRPr>
          </a:p>
          <a:p>
            <a:pPr algn="just" rtl="1"/>
            <a:r>
              <a:rPr lang="ar-EG" dirty="0"/>
              <a:t>يستخدم الموظفون أجهزة التيار الفرقي / قواطع دائرة العطل الأرضي من أجل الوقاية من الأخطار الكهربائية.</a:t>
            </a:r>
            <a:endParaRPr lang="en-US" dirty="0"/>
          </a:p>
        </p:txBody>
      </p:sp>
      <p:sp>
        <p:nvSpPr>
          <p:cNvPr id="10" name="TextBox 9"/>
          <p:cNvSpPr txBox="1"/>
          <p:nvPr/>
        </p:nvSpPr>
        <p:spPr>
          <a:xfrm>
            <a:off x="533400" y="2590800"/>
            <a:ext cx="5867400" cy="3241913"/>
          </a:xfrm>
          <a:prstGeom prst="rect">
            <a:avLst/>
          </a:prstGeom>
          <a:noFill/>
        </p:spPr>
        <p:txBody>
          <a:bodyPr wrap="square" rtlCol="0">
            <a:spAutoFit/>
          </a:bodyPr>
          <a:lstStyle/>
          <a:p>
            <a:pPr algn="just" rtl="1">
              <a:spcAft>
                <a:spcPts val="500"/>
              </a:spcAft>
            </a:pPr>
            <a:r>
              <a:rPr lang="ar-EG" sz="2200" b="1" dirty="0">
                <a:solidFill>
                  <a:srgbClr val="0070C0"/>
                </a:solidFill>
              </a:rPr>
              <a:t>متطلبات أجهزة التيار الفرقي / قواطع دائرة العطل الأرضي واستخدامهما.</a:t>
            </a:r>
          </a:p>
          <a:p>
            <a:pPr algn="just" rtl="1">
              <a:spcAft>
                <a:spcPts val="500"/>
              </a:spcAft>
            </a:pPr>
            <a:r>
              <a:rPr lang="ar-EG" dirty="0"/>
              <a:t>ينبغي التعامل بعناية مع أجهزة التيار الفرقي / قواطع دائرة العطل الأرضي من أجل تجنب أي أضرار.</a:t>
            </a:r>
          </a:p>
          <a:p>
            <a:pPr algn="just" rtl="1">
              <a:spcAft>
                <a:spcPts val="500"/>
              </a:spcAft>
            </a:pPr>
            <a:r>
              <a:rPr lang="ar-EG" dirty="0"/>
              <a:t>ينبغي وضع أجهزة التيار الفرقي / قواطع دائرة العطل الأرضي في نهاية أسلاك التمديد المستعملة، وينبغي توصيل الحمل مباشرة في أجهزة التيار الفرقي / قواطع دائرة العطل الأرضي.</a:t>
            </a:r>
          </a:p>
          <a:p>
            <a:pPr algn="just" rtl="1">
              <a:spcAft>
                <a:spcPts val="500"/>
              </a:spcAft>
            </a:pPr>
            <a:r>
              <a:rPr lang="ar-EG" dirty="0"/>
              <a:t>ينبغي اختبار أجهزة التيار الفرقي / قواطع دائرة العطل الأرضي قبل استخدام كل نوبة لأول مرة.</a:t>
            </a:r>
          </a:p>
          <a:p>
            <a:pPr algn="just" rtl="1">
              <a:spcAft>
                <a:spcPts val="500"/>
              </a:spcAft>
            </a:pPr>
            <a:r>
              <a:rPr lang="ar-EG" dirty="0"/>
              <a:t>ينبغي عدم استخدام أجهزة التيار الفرقي / قواطع دائرة العطل الأرضي.</a:t>
            </a:r>
          </a:p>
        </p:txBody>
      </p:sp>
    </p:spTree>
    <p:extLst>
      <p:ext uri="{BB962C8B-B14F-4D97-AF65-F5344CB8AC3E}">
        <p14:creationId xmlns:p14="http://schemas.microsoft.com/office/powerpoint/2010/main" val="3335748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Rectangle 4"/>
          <p:cNvSpPr/>
          <p:nvPr/>
        </p:nvSpPr>
        <p:spPr>
          <a:xfrm>
            <a:off x="2438400" y="416256"/>
            <a:ext cx="56388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446360" y="416256"/>
            <a:ext cx="5630840" cy="606074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819400" y="381000"/>
            <a:ext cx="4800600" cy="430887"/>
          </a:xfrm>
          <a:prstGeom prst="rect">
            <a:avLst/>
          </a:prstGeom>
          <a:noFill/>
        </p:spPr>
        <p:txBody>
          <a:bodyPr wrap="square" rtlCol="0">
            <a:spAutoFit/>
          </a:bodyPr>
          <a:lstStyle/>
          <a:p>
            <a:pPr algn="ctr" rtl="1"/>
            <a:r>
              <a:rPr lang="ar-EG" sz="2200" b="1" dirty="0">
                <a:solidFill>
                  <a:schemeClr val="bg1"/>
                </a:solidFill>
              </a:rPr>
              <a:t>قائمة الفحص المختصرة المسبقة للمهمة</a:t>
            </a:r>
            <a:endParaRPr lang="en-US" sz="2200" b="1" dirty="0">
              <a:solidFill>
                <a:schemeClr val="bg1"/>
              </a:solidFill>
            </a:endParaRPr>
          </a:p>
        </p:txBody>
      </p:sp>
      <p:sp>
        <p:nvSpPr>
          <p:cNvPr id="8" name="TextBox 7"/>
          <p:cNvSpPr txBox="1"/>
          <p:nvPr/>
        </p:nvSpPr>
        <p:spPr>
          <a:xfrm>
            <a:off x="2514600" y="777920"/>
            <a:ext cx="2743200" cy="1292662"/>
          </a:xfrm>
          <a:prstGeom prst="rect">
            <a:avLst/>
          </a:prstGeom>
          <a:noFill/>
        </p:spPr>
        <p:txBody>
          <a:bodyPr wrap="square" rtlCol="0">
            <a:spAutoFit/>
          </a:bodyPr>
          <a:lstStyle/>
          <a:p>
            <a:pPr algn="r" rtl="1"/>
            <a:r>
              <a:rPr lang="ar-EG" sz="1200" b="1" dirty="0">
                <a:solidFill>
                  <a:srgbClr val="FF0000"/>
                </a:solidFill>
              </a:rPr>
              <a:t>حدد</a:t>
            </a:r>
            <a:endParaRPr lang="en-US" sz="1200" b="1" dirty="0">
              <a:solidFill>
                <a:srgbClr val="FF0000"/>
              </a:solidFill>
            </a:endParaRPr>
          </a:p>
          <a:p>
            <a:pPr algn="r" rtl="1">
              <a:buClr>
                <a:srgbClr val="FF0000"/>
              </a:buClr>
              <a:buFont typeface="Wingdings" pitchFamily="2" charset="2"/>
              <a:buChar char="Ø"/>
            </a:pPr>
            <a:r>
              <a:rPr lang="ar-EG" sz="1100" b="1" dirty="0"/>
              <a:t> الأخطار</a:t>
            </a:r>
          </a:p>
          <a:p>
            <a:pPr algn="r" rtl="1">
              <a:buClr>
                <a:srgbClr val="FF0000"/>
              </a:buClr>
              <a:buFont typeface="Wingdings" pitchFamily="2" charset="2"/>
              <a:buChar char="Ø"/>
            </a:pPr>
            <a:r>
              <a:rPr lang="ar-EG" sz="1100" b="1" dirty="0"/>
              <a:t> مستويات الجهد المشمولة</a:t>
            </a:r>
          </a:p>
          <a:p>
            <a:pPr algn="r" rtl="1">
              <a:buClr>
                <a:srgbClr val="FF0000"/>
              </a:buClr>
              <a:buFont typeface="Wingdings" pitchFamily="2" charset="2"/>
              <a:buChar char="Ø"/>
            </a:pPr>
            <a:r>
              <a:rPr lang="ar-EG" sz="1100" b="1" dirty="0"/>
              <a:t> المهارات المطلوبة</a:t>
            </a:r>
          </a:p>
          <a:p>
            <a:pPr algn="r" rtl="1">
              <a:buClr>
                <a:srgbClr val="FF0000"/>
              </a:buClr>
              <a:buFont typeface="Wingdings" pitchFamily="2" charset="2"/>
              <a:buChar char="Ø"/>
            </a:pPr>
            <a:r>
              <a:rPr lang="ar-EG" sz="1100" b="1" dirty="0"/>
              <a:t> أي مصدر جهد ثانوي </a:t>
            </a:r>
          </a:p>
          <a:p>
            <a:pPr algn="r" rtl="1">
              <a:buClr>
                <a:srgbClr val="FF0000"/>
              </a:buClr>
              <a:buFont typeface="Wingdings" pitchFamily="2" charset="2"/>
              <a:buChar char="Ø"/>
            </a:pPr>
            <a:r>
              <a:rPr lang="ar-EG" sz="1100" b="1" dirty="0"/>
              <a:t>أي ظروف عمل غير معتادة</a:t>
            </a:r>
          </a:p>
          <a:p>
            <a:pPr algn="r" rtl="1">
              <a:buClr>
                <a:srgbClr val="FF0000"/>
              </a:buClr>
              <a:buFont typeface="Wingdings" pitchFamily="2" charset="2"/>
              <a:buChar char="Ø"/>
            </a:pPr>
            <a:r>
              <a:rPr lang="ar-EG" sz="1100" b="1" dirty="0"/>
              <a:t>عدد الأشخاص الذين يلزمهم أداء الوظيفة</a:t>
            </a:r>
            <a:endParaRPr lang="en-US" sz="1100" b="1" dirty="0"/>
          </a:p>
        </p:txBody>
      </p:sp>
      <p:sp>
        <p:nvSpPr>
          <p:cNvPr id="9" name="TextBox 8"/>
          <p:cNvSpPr txBox="1"/>
          <p:nvPr/>
        </p:nvSpPr>
        <p:spPr>
          <a:xfrm>
            <a:off x="5331728" y="951928"/>
            <a:ext cx="2743200" cy="938719"/>
          </a:xfrm>
          <a:prstGeom prst="rect">
            <a:avLst/>
          </a:prstGeom>
          <a:noFill/>
        </p:spPr>
        <p:txBody>
          <a:bodyPr wrap="square" rtlCol="0">
            <a:spAutoFit/>
          </a:bodyPr>
          <a:lstStyle/>
          <a:p>
            <a:pPr algn="r" rtl="1">
              <a:buClr>
                <a:srgbClr val="FF0000"/>
              </a:buClr>
              <a:buFont typeface="Wingdings" pitchFamily="2" charset="2"/>
              <a:buChar char="Ø"/>
            </a:pPr>
            <a:r>
              <a:rPr lang="ar-EG" sz="1100" b="1" dirty="0"/>
              <a:t>حواجز الوقاية من الصدمات</a:t>
            </a:r>
          </a:p>
          <a:p>
            <a:pPr algn="r" rtl="1">
              <a:buClr>
                <a:srgbClr val="FF0000"/>
              </a:buClr>
              <a:buFont typeface="Wingdings" pitchFamily="2" charset="2"/>
              <a:buChar char="Ø"/>
            </a:pPr>
            <a:r>
              <a:rPr lang="ar-EG" sz="1100" b="1" dirty="0"/>
              <a:t>الطاقة الحادثة المتاحة</a:t>
            </a:r>
          </a:p>
          <a:p>
            <a:pPr algn="r" rtl="1">
              <a:buClr>
                <a:srgbClr val="FF0000"/>
              </a:buClr>
              <a:buFont typeface="Wingdings" pitchFamily="2" charset="2"/>
              <a:buChar char="Ø"/>
            </a:pPr>
            <a:r>
              <a:rPr lang="ar-EG" sz="1100" b="1" dirty="0"/>
              <a:t> احتمال حدوث وميض القوس الكهربائي (قم بإجراء تحليل أخطار الوميض؟)</a:t>
            </a:r>
          </a:p>
          <a:p>
            <a:pPr algn="r" rtl="1">
              <a:buClr>
                <a:srgbClr val="FF0000"/>
              </a:buClr>
              <a:buFont typeface="Wingdings" pitchFamily="2" charset="2"/>
              <a:buChar char="Ø"/>
            </a:pPr>
            <a:r>
              <a:rPr lang="ar-EG" sz="1100" b="1" dirty="0"/>
              <a:t> حاجز الوقاية من الوميض</a:t>
            </a:r>
            <a:endParaRPr lang="en-US" sz="1100" b="1" dirty="0"/>
          </a:p>
        </p:txBody>
      </p:sp>
      <p:cxnSp>
        <p:nvCxnSpPr>
          <p:cNvPr id="11" name="Straight Connector 10"/>
          <p:cNvCxnSpPr/>
          <p:nvPr/>
        </p:nvCxnSpPr>
        <p:spPr>
          <a:xfrm>
            <a:off x="2438400" y="2046024"/>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16872" y="2028895"/>
            <a:ext cx="2743200" cy="615553"/>
          </a:xfrm>
          <a:prstGeom prst="rect">
            <a:avLst/>
          </a:prstGeom>
          <a:noFill/>
        </p:spPr>
        <p:txBody>
          <a:bodyPr wrap="square" rtlCol="0">
            <a:spAutoFit/>
          </a:bodyPr>
          <a:lstStyle/>
          <a:p>
            <a:pPr algn="r" rtl="1"/>
            <a:r>
              <a:rPr lang="ar-EG" sz="1200" b="1" dirty="0">
                <a:solidFill>
                  <a:srgbClr val="FF0000"/>
                </a:solidFill>
              </a:rPr>
              <a:t>اسأل</a:t>
            </a:r>
            <a:endParaRPr lang="en-US" sz="1100" b="1" dirty="0"/>
          </a:p>
          <a:p>
            <a:pPr algn="r" rtl="1">
              <a:buClr>
                <a:srgbClr val="FF0000"/>
              </a:buClr>
              <a:buFont typeface="Wingdings" pitchFamily="2" charset="2"/>
              <a:buChar char="Ø"/>
            </a:pPr>
            <a:r>
              <a:rPr lang="ar-EG" sz="1100" b="1" dirty="0"/>
              <a:t> هل يمكن قطع إمدادات الطاقة عن المعدات؟</a:t>
            </a:r>
          </a:p>
          <a:p>
            <a:pPr algn="r" rtl="1">
              <a:buClr>
                <a:srgbClr val="FF0000"/>
              </a:buClr>
              <a:buFont typeface="Wingdings" pitchFamily="2" charset="2"/>
              <a:buChar char="Ø"/>
            </a:pPr>
            <a:r>
              <a:rPr lang="ar-EG" sz="1100" b="1" dirty="0"/>
              <a:t> هل يمكن أن تحدث التغذية العكسية في الدوائر؟</a:t>
            </a:r>
            <a:endParaRPr lang="en-US" sz="1100" b="1" dirty="0"/>
          </a:p>
        </p:txBody>
      </p:sp>
      <p:sp>
        <p:nvSpPr>
          <p:cNvPr id="13" name="TextBox 12"/>
          <p:cNvSpPr txBox="1"/>
          <p:nvPr/>
        </p:nvSpPr>
        <p:spPr>
          <a:xfrm>
            <a:off x="5331728" y="2179062"/>
            <a:ext cx="2743200" cy="261610"/>
          </a:xfrm>
          <a:prstGeom prst="rect">
            <a:avLst/>
          </a:prstGeom>
          <a:noFill/>
        </p:spPr>
        <p:txBody>
          <a:bodyPr wrap="square" rtlCol="0">
            <a:spAutoFit/>
          </a:bodyPr>
          <a:lstStyle/>
          <a:p>
            <a:pPr algn="r" rtl="1">
              <a:buClr>
                <a:srgbClr val="FF0000"/>
              </a:buClr>
              <a:buFont typeface="Wingdings" pitchFamily="2" charset="2"/>
              <a:buChar char="Ø"/>
            </a:pPr>
            <a:r>
              <a:rPr lang="ar-EG" sz="1100" b="1" dirty="0"/>
              <a:t>هل يلزم وجود «شخص احتياطي»؟</a:t>
            </a:r>
            <a:endParaRPr lang="en-US" sz="1100" b="1" dirty="0"/>
          </a:p>
        </p:txBody>
      </p:sp>
      <p:cxnSp>
        <p:nvCxnSpPr>
          <p:cNvPr id="14" name="Straight Connector 13"/>
          <p:cNvCxnSpPr/>
          <p:nvPr/>
        </p:nvCxnSpPr>
        <p:spPr>
          <a:xfrm>
            <a:off x="2438400" y="2640388"/>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514600" y="2590800"/>
            <a:ext cx="2743200" cy="1123384"/>
          </a:xfrm>
          <a:prstGeom prst="rect">
            <a:avLst/>
          </a:prstGeom>
          <a:noFill/>
        </p:spPr>
        <p:txBody>
          <a:bodyPr wrap="square" rtlCol="0">
            <a:spAutoFit/>
          </a:bodyPr>
          <a:lstStyle/>
          <a:p>
            <a:pPr algn="r" rtl="1"/>
            <a:r>
              <a:rPr lang="ar-EG" sz="1200" b="1" dirty="0">
                <a:solidFill>
                  <a:srgbClr val="FF0000"/>
                </a:solidFill>
              </a:rPr>
              <a:t>افحص</a:t>
            </a:r>
            <a:endParaRPr lang="en-US" sz="1200" b="1" dirty="0">
              <a:solidFill>
                <a:srgbClr val="FF0000"/>
              </a:solidFill>
            </a:endParaRPr>
          </a:p>
          <a:p>
            <a:pPr algn="r" rtl="1">
              <a:buClr>
                <a:srgbClr val="FF0000"/>
              </a:buClr>
              <a:buFont typeface="Wingdings" pitchFamily="2" charset="2"/>
              <a:buChar char="Ø"/>
            </a:pPr>
            <a:r>
              <a:rPr lang="ar-EG" sz="1100" b="1" dirty="0"/>
              <a:t>خطط الوظيفة</a:t>
            </a:r>
          </a:p>
          <a:p>
            <a:pPr algn="r" rtl="1">
              <a:buClr>
                <a:srgbClr val="FF0000"/>
              </a:buClr>
              <a:buFont typeface="Wingdings" pitchFamily="2" charset="2"/>
              <a:buChar char="Ø"/>
            </a:pPr>
            <a:r>
              <a:rPr lang="ar-EG" sz="1100" b="1" dirty="0"/>
              <a:t> مطبوعات الموردين والرسوم البيانية ذات الخط المفرد.</a:t>
            </a:r>
          </a:p>
          <a:p>
            <a:pPr algn="r" rtl="1">
              <a:buClr>
                <a:srgbClr val="FF0000"/>
              </a:buClr>
              <a:buFont typeface="Wingdings" pitchFamily="2" charset="2"/>
              <a:buChar char="Ø"/>
            </a:pPr>
            <a:r>
              <a:rPr lang="ar-EG" sz="1100" b="1" dirty="0"/>
              <a:t>لوحة بيان الحالة</a:t>
            </a:r>
          </a:p>
          <a:p>
            <a:pPr algn="r" rtl="1">
              <a:buClr>
                <a:srgbClr val="FF0000"/>
              </a:buClr>
              <a:buFont typeface="Wingdings" pitchFamily="2" charset="2"/>
              <a:buChar char="Ø"/>
            </a:pPr>
            <a:r>
              <a:rPr lang="ar-EG" sz="1100" b="1" dirty="0"/>
              <a:t> معلومات عن المصانع وموارد الموردين</a:t>
            </a:r>
          </a:p>
        </p:txBody>
      </p:sp>
      <p:sp>
        <p:nvSpPr>
          <p:cNvPr id="16" name="TextBox 15"/>
          <p:cNvSpPr txBox="1"/>
          <p:nvPr/>
        </p:nvSpPr>
        <p:spPr>
          <a:xfrm>
            <a:off x="5331728" y="2829654"/>
            <a:ext cx="2514600" cy="600164"/>
          </a:xfrm>
          <a:prstGeom prst="rect">
            <a:avLst/>
          </a:prstGeom>
          <a:noFill/>
        </p:spPr>
        <p:txBody>
          <a:bodyPr wrap="square" rtlCol="0">
            <a:spAutoFit/>
          </a:bodyPr>
          <a:lstStyle/>
          <a:p>
            <a:pPr algn="r" rtl="1">
              <a:buClr>
                <a:srgbClr val="FF0000"/>
              </a:buClr>
              <a:buFont typeface="Wingdings" pitchFamily="2" charset="2"/>
              <a:buChar char="Ø"/>
            </a:pPr>
            <a:r>
              <a:rPr lang="ar-EG" sz="1100" b="1" dirty="0"/>
              <a:t> إجراءات السلامة</a:t>
            </a:r>
          </a:p>
          <a:p>
            <a:pPr algn="r" rtl="1">
              <a:buClr>
                <a:srgbClr val="FF0000"/>
              </a:buClr>
              <a:buFont typeface="Wingdings" pitchFamily="2" charset="2"/>
              <a:buChar char="Ø"/>
            </a:pPr>
            <a:r>
              <a:rPr lang="ar-EG" sz="1100" b="1" dirty="0"/>
              <a:t> معلومات الموردين</a:t>
            </a:r>
          </a:p>
          <a:p>
            <a:pPr algn="r" rtl="1">
              <a:buClr>
                <a:srgbClr val="FF0000"/>
              </a:buClr>
              <a:buFont typeface="Wingdings" pitchFamily="2" charset="2"/>
              <a:buChar char="Ø"/>
            </a:pPr>
            <a:r>
              <a:rPr lang="ar-EG" sz="1100" b="1" dirty="0"/>
              <a:t>الأفراد على دراية بالمنشأة</a:t>
            </a:r>
            <a:endParaRPr lang="en-US" sz="1100" b="1" dirty="0"/>
          </a:p>
        </p:txBody>
      </p:sp>
      <p:cxnSp>
        <p:nvCxnSpPr>
          <p:cNvPr id="17" name="Straight Connector 16"/>
          <p:cNvCxnSpPr/>
          <p:nvPr/>
        </p:nvCxnSpPr>
        <p:spPr>
          <a:xfrm>
            <a:off x="2438400" y="3728796"/>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4600" y="3698414"/>
            <a:ext cx="2743200" cy="615553"/>
          </a:xfrm>
          <a:prstGeom prst="rect">
            <a:avLst/>
          </a:prstGeom>
          <a:noFill/>
        </p:spPr>
        <p:txBody>
          <a:bodyPr wrap="square" rtlCol="0">
            <a:spAutoFit/>
          </a:bodyPr>
          <a:lstStyle/>
          <a:p>
            <a:pPr algn="r" rtl="1"/>
            <a:r>
              <a:rPr lang="ar-EG" sz="1200" b="1" dirty="0">
                <a:solidFill>
                  <a:srgbClr val="FF0000"/>
                </a:solidFill>
              </a:rPr>
              <a:t>اعرف</a:t>
            </a:r>
            <a:endParaRPr lang="en-US" sz="1200" b="1" dirty="0">
              <a:solidFill>
                <a:srgbClr val="FF0000"/>
              </a:solidFill>
            </a:endParaRPr>
          </a:p>
          <a:p>
            <a:pPr algn="r" rtl="1">
              <a:buClr>
                <a:srgbClr val="FF0000"/>
              </a:buClr>
              <a:buFont typeface="Wingdings" pitchFamily="2" charset="2"/>
              <a:buChar char="Ø"/>
            </a:pPr>
            <a:r>
              <a:rPr lang="ar-EG" sz="1100" b="1" dirty="0"/>
              <a:t> ماهية الوظيفية</a:t>
            </a:r>
          </a:p>
          <a:p>
            <a:pPr algn="r" rtl="1">
              <a:buClr>
                <a:srgbClr val="FF0000"/>
              </a:buClr>
              <a:buFont typeface="Wingdings" pitchFamily="2" charset="2"/>
              <a:buChar char="Ø"/>
            </a:pPr>
            <a:r>
              <a:rPr lang="ar-EG" sz="1100" b="1" dirty="0"/>
              <a:t> من  الذي يحتاج إلى المعرفة - التواصل</a:t>
            </a:r>
            <a:endParaRPr lang="en-US" sz="1100" b="1" dirty="0"/>
          </a:p>
        </p:txBody>
      </p:sp>
      <p:sp>
        <p:nvSpPr>
          <p:cNvPr id="19" name="TextBox 18"/>
          <p:cNvSpPr txBox="1"/>
          <p:nvPr/>
        </p:nvSpPr>
        <p:spPr>
          <a:xfrm>
            <a:off x="5331728" y="3848581"/>
            <a:ext cx="2743200" cy="261610"/>
          </a:xfrm>
          <a:prstGeom prst="rect">
            <a:avLst/>
          </a:prstGeom>
          <a:noFill/>
        </p:spPr>
        <p:txBody>
          <a:bodyPr wrap="square" rtlCol="0">
            <a:spAutoFit/>
          </a:bodyPr>
          <a:lstStyle/>
          <a:p>
            <a:pPr algn="r" rtl="1">
              <a:buClr>
                <a:srgbClr val="FF0000"/>
              </a:buClr>
              <a:buFont typeface="Wingdings" pitchFamily="2" charset="2"/>
              <a:buChar char="Ø"/>
            </a:pPr>
            <a:r>
              <a:rPr lang="ar-EG" sz="1100" b="1" dirty="0"/>
              <a:t> من المسؤول</a:t>
            </a:r>
            <a:endParaRPr lang="en-US" sz="1100" b="1" dirty="0"/>
          </a:p>
        </p:txBody>
      </p:sp>
      <p:cxnSp>
        <p:nvCxnSpPr>
          <p:cNvPr id="20" name="Straight Connector 19"/>
          <p:cNvCxnSpPr/>
          <p:nvPr/>
        </p:nvCxnSpPr>
        <p:spPr>
          <a:xfrm>
            <a:off x="2438400" y="4302456"/>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30520" y="4210616"/>
            <a:ext cx="2743200" cy="1123384"/>
          </a:xfrm>
          <a:prstGeom prst="rect">
            <a:avLst/>
          </a:prstGeom>
          <a:noFill/>
        </p:spPr>
        <p:txBody>
          <a:bodyPr wrap="square" rtlCol="0">
            <a:spAutoFit/>
          </a:bodyPr>
          <a:lstStyle/>
          <a:p>
            <a:pPr algn="r" rtl="1"/>
            <a:r>
              <a:rPr lang="ar-EG" sz="1200" b="1" dirty="0">
                <a:solidFill>
                  <a:srgbClr val="FF0000"/>
                </a:solidFill>
              </a:rPr>
              <a:t>فكر بخصوص</a:t>
            </a:r>
            <a:endParaRPr lang="en-US" sz="1200" b="1" dirty="0">
              <a:solidFill>
                <a:srgbClr val="FF0000"/>
              </a:solidFill>
            </a:endParaRPr>
          </a:p>
          <a:p>
            <a:pPr algn="r" rtl="1">
              <a:buClr>
                <a:srgbClr val="FF0000"/>
              </a:buClr>
              <a:buFont typeface="Wingdings" pitchFamily="2" charset="2"/>
              <a:buChar char="Ø"/>
            </a:pPr>
            <a:r>
              <a:rPr lang="ar-EG" sz="1100" b="1" dirty="0"/>
              <a:t> الأحداث غير المتوقعة</a:t>
            </a:r>
          </a:p>
          <a:p>
            <a:pPr algn="r" rtl="1">
              <a:buClr>
                <a:srgbClr val="FF0000"/>
              </a:buClr>
              <a:buFont typeface="Wingdings" pitchFamily="2" charset="2"/>
              <a:buChar char="Ø"/>
            </a:pPr>
            <a:r>
              <a:rPr lang="ar-EG" sz="1100" b="1" dirty="0"/>
              <a:t>القفل – اللافتة – المحاولة – الاختبار</a:t>
            </a:r>
          </a:p>
          <a:p>
            <a:pPr algn="r" rtl="1">
              <a:buClr>
                <a:srgbClr val="FF0000"/>
              </a:buClr>
              <a:buFont typeface="Wingdings" pitchFamily="2" charset="2"/>
              <a:buChar char="Ø"/>
            </a:pPr>
            <a:r>
              <a:rPr lang="ar-EG" sz="1100" b="1" dirty="0"/>
              <a:t>اختبار الجهد قبل اللمس</a:t>
            </a:r>
          </a:p>
          <a:p>
            <a:pPr algn="r" rtl="1">
              <a:buClr>
                <a:srgbClr val="FF0000"/>
              </a:buClr>
              <a:buFont typeface="Wingdings" pitchFamily="2" charset="2"/>
              <a:buChar char="Ø"/>
            </a:pPr>
            <a:r>
              <a:rPr lang="ar-EG" sz="1100" b="1" dirty="0"/>
              <a:t>استخدم معدات الوقاية الشخصية / المعدات والأدوات الصحيحة</a:t>
            </a:r>
            <a:endParaRPr lang="en-US" sz="1100" b="1" dirty="0"/>
          </a:p>
        </p:txBody>
      </p:sp>
      <p:sp>
        <p:nvSpPr>
          <p:cNvPr id="22" name="TextBox 21"/>
          <p:cNvSpPr txBox="1"/>
          <p:nvPr/>
        </p:nvSpPr>
        <p:spPr>
          <a:xfrm>
            <a:off x="5331728" y="4448338"/>
            <a:ext cx="2514600" cy="769441"/>
          </a:xfrm>
          <a:prstGeom prst="rect">
            <a:avLst/>
          </a:prstGeom>
          <a:noFill/>
        </p:spPr>
        <p:txBody>
          <a:bodyPr wrap="square" rtlCol="0">
            <a:spAutoFit/>
          </a:bodyPr>
          <a:lstStyle/>
          <a:p>
            <a:pPr algn="r" rtl="1">
              <a:buClr>
                <a:srgbClr val="FF0000"/>
              </a:buClr>
              <a:buFont typeface="Wingdings" pitchFamily="2" charset="2"/>
              <a:buChar char="Ø"/>
            </a:pPr>
            <a:r>
              <a:rPr lang="ar-EG" sz="1100" b="1" dirty="0"/>
              <a:t> قم بتركيب الأرضيات وإزالتها</a:t>
            </a:r>
          </a:p>
          <a:p>
            <a:pPr algn="r" rtl="1">
              <a:buClr>
                <a:srgbClr val="FF0000"/>
              </a:buClr>
              <a:buFont typeface="Wingdings" pitchFamily="2" charset="2"/>
              <a:buChar char="Ø"/>
            </a:pPr>
            <a:r>
              <a:rPr lang="ar-EG" sz="1100" b="1" dirty="0"/>
              <a:t> قم بتركيب الحواجز والمتاريس</a:t>
            </a:r>
          </a:p>
          <a:p>
            <a:pPr algn="r" rtl="1">
              <a:buClr>
                <a:srgbClr val="FF0000"/>
              </a:buClr>
              <a:buFont typeface="Wingdings" pitchFamily="2" charset="2"/>
              <a:buChar char="Ø"/>
            </a:pPr>
            <a:r>
              <a:rPr lang="ar-EG" sz="1100" b="1" dirty="0"/>
              <a:t> ماذا بعد ..........؟</a:t>
            </a:r>
          </a:p>
          <a:p>
            <a:pPr algn="r" rtl="1">
              <a:buClr>
                <a:srgbClr val="FF0000"/>
              </a:buClr>
              <a:buFont typeface="Wingdings" pitchFamily="2" charset="2"/>
              <a:buChar char="Ø"/>
            </a:pPr>
            <a:r>
              <a:rPr lang="ar-EG" sz="1100" b="1" dirty="0"/>
              <a:t> ماذا لو .......... ؟</a:t>
            </a:r>
          </a:p>
        </p:txBody>
      </p:sp>
      <p:cxnSp>
        <p:nvCxnSpPr>
          <p:cNvPr id="23" name="Straight Connector 22"/>
          <p:cNvCxnSpPr/>
          <p:nvPr/>
        </p:nvCxnSpPr>
        <p:spPr>
          <a:xfrm>
            <a:off x="2440672" y="5215268"/>
            <a:ext cx="56388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546440" y="5192760"/>
            <a:ext cx="2743200" cy="1123384"/>
          </a:xfrm>
          <a:prstGeom prst="rect">
            <a:avLst/>
          </a:prstGeom>
          <a:noFill/>
        </p:spPr>
        <p:txBody>
          <a:bodyPr wrap="square" rtlCol="0">
            <a:spAutoFit/>
          </a:bodyPr>
          <a:lstStyle/>
          <a:p>
            <a:pPr algn="r" rtl="1"/>
            <a:r>
              <a:rPr lang="ar-EG" sz="1200" b="1" dirty="0">
                <a:solidFill>
                  <a:srgbClr val="FF0000"/>
                </a:solidFill>
              </a:rPr>
              <a:t>الإعداد للطوارئ</a:t>
            </a:r>
            <a:endParaRPr lang="en-US" sz="1200" b="1" dirty="0">
              <a:solidFill>
                <a:srgbClr val="FF0000"/>
              </a:solidFill>
            </a:endParaRPr>
          </a:p>
          <a:p>
            <a:pPr algn="r" rtl="1">
              <a:buClr>
                <a:srgbClr val="FF0000"/>
              </a:buClr>
              <a:buFont typeface="Wingdings" pitchFamily="2" charset="2"/>
              <a:buChar char="Ø"/>
            </a:pPr>
            <a:r>
              <a:rPr lang="ar-EG" sz="1100" b="1" dirty="0"/>
              <a:t>هل تدرب الأفراد على الإسعافات الأولية / الإسعاف القلبي الرئوي؟</a:t>
            </a:r>
          </a:p>
          <a:p>
            <a:pPr algn="r" rtl="1">
              <a:buClr>
                <a:srgbClr val="FF0000"/>
              </a:buClr>
              <a:buFont typeface="Wingdings" pitchFamily="2" charset="2"/>
              <a:buChar char="Ø"/>
            </a:pPr>
            <a:r>
              <a:rPr lang="ar-EG" sz="1100" b="1" dirty="0"/>
              <a:t> هل تم توريد وتوفير معدات الطوارئ؟</a:t>
            </a:r>
          </a:p>
          <a:p>
            <a:pPr algn="r" rtl="1">
              <a:buClr>
                <a:srgbClr val="FF0000"/>
              </a:buClr>
              <a:buFont typeface="Wingdings" pitchFamily="2" charset="2"/>
              <a:buChar char="Ø"/>
            </a:pPr>
            <a:r>
              <a:rPr lang="ar-EG" sz="1100" b="1" dirty="0"/>
              <a:t> أين يوجد أقرب هاتف؟</a:t>
            </a:r>
          </a:p>
          <a:p>
            <a:pPr algn="r" rtl="1">
              <a:buClr>
                <a:srgbClr val="FF0000"/>
              </a:buClr>
              <a:buFont typeface="Wingdings" pitchFamily="2" charset="2"/>
              <a:buChar char="Ø"/>
            </a:pPr>
            <a:r>
              <a:rPr lang="ar-EG" sz="1100" b="1" dirty="0"/>
              <a:t>هل تتوافر معدات الإنقاذ؟</a:t>
            </a:r>
          </a:p>
        </p:txBody>
      </p:sp>
      <p:sp>
        <p:nvSpPr>
          <p:cNvPr id="25" name="TextBox 24"/>
          <p:cNvSpPr txBox="1"/>
          <p:nvPr/>
        </p:nvSpPr>
        <p:spPr>
          <a:xfrm>
            <a:off x="5331728" y="5369004"/>
            <a:ext cx="2514600" cy="1107996"/>
          </a:xfrm>
          <a:prstGeom prst="rect">
            <a:avLst/>
          </a:prstGeom>
          <a:noFill/>
        </p:spPr>
        <p:txBody>
          <a:bodyPr wrap="square" rtlCol="0">
            <a:spAutoFit/>
          </a:bodyPr>
          <a:lstStyle/>
          <a:p>
            <a:pPr algn="r" rtl="1">
              <a:buClr>
                <a:srgbClr val="FF0000"/>
              </a:buClr>
              <a:buFont typeface="Wingdings" pitchFamily="2" charset="2"/>
              <a:buChar char="Ø"/>
            </a:pPr>
            <a:r>
              <a:rPr lang="ar-EG" sz="1100" b="1" dirty="0"/>
              <a:t> ما هو موقع العمل؟</a:t>
            </a:r>
          </a:p>
          <a:p>
            <a:pPr algn="r" rtl="1">
              <a:buClr>
                <a:srgbClr val="FF0000"/>
              </a:buClr>
              <a:buFont typeface="Wingdings" pitchFamily="2" charset="2"/>
              <a:buChar char="Ø"/>
            </a:pPr>
            <a:r>
              <a:rPr lang="ar-EG" sz="1100" b="1" dirty="0"/>
              <a:t>ما هو إغلاق الطوارئ بالنسبة للمعدات؟</a:t>
            </a:r>
          </a:p>
          <a:p>
            <a:pPr algn="r" rtl="1">
              <a:buClr>
                <a:srgbClr val="FF0000"/>
              </a:buClr>
              <a:buFont typeface="Wingdings" pitchFamily="2" charset="2"/>
              <a:buChar char="Ø"/>
            </a:pPr>
            <a:r>
              <a:rPr lang="ar-EG" sz="1100" b="1" dirty="0"/>
              <a:t> ما هي أرقام هواتف الطوارئ المعروفة أو المنشورة؟</a:t>
            </a:r>
          </a:p>
          <a:p>
            <a:pPr algn="r" rtl="1">
              <a:buClr>
                <a:srgbClr val="FF0000"/>
              </a:buClr>
              <a:buFont typeface="Wingdings" pitchFamily="2" charset="2"/>
              <a:buChar char="Ø"/>
            </a:pPr>
            <a:r>
              <a:rPr lang="ar-EG" sz="1100" b="1" dirty="0"/>
              <a:t>أين توجد طفايات الحريق؟</a:t>
            </a:r>
          </a:p>
          <a:p>
            <a:pPr algn="r" rtl="1">
              <a:buClr>
                <a:srgbClr val="FF0000"/>
              </a:buClr>
              <a:buFont typeface="Wingdings" pitchFamily="2" charset="2"/>
              <a:buChar char="Ø"/>
            </a:pPr>
            <a:r>
              <a:rPr lang="ar-EG" sz="1100" b="1" dirty="0"/>
              <a:t> هل الاتصالات اللاسلكية متاحة؟</a:t>
            </a:r>
            <a:endParaRPr lang="en-US" sz="1100" b="1" dirty="0"/>
          </a:p>
        </p:txBody>
      </p:sp>
    </p:spTree>
    <p:extLst>
      <p:ext uri="{BB962C8B-B14F-4D97-AF65-F5344CB8AC3E}">
        <p14:creationId xmlns:p14="http://schemas.microsoft.com/office/powerpoint/2010/main" val="1704960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Rectangle 4"/>
          <p:cNvSpPr/>
          <p:nvPr/>
        </p:nvSpPr>
        <p:spPr>
          <a:xfrm>
            <a:off x="2362200" y="304800"/>
            <a:ext cx="5791200" cy="304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000" b="1" dirty="0"/>
              <a:t>قائمة فحص سلامة الفنيين الكهربائيين</a:t>
            </a:r>
            <a:endParaRPr lang="en-US" sz="2000" b="1" dirty="0"/>
          </a:p>
        </p:txBody>
      </p:sp>
      <p:sp>
        <p:nvSpPr>
          <p:cNvPr id="6" name="TextBox 5"/>
          <p:cNvSpPr txBox="1"/>
          <p:nvPr/>
        </p:nvSpPr>
        <p:spPr>
          <a:xfrm>
            <a:off x="2362200" y="685801"/>
            <a:ext cx="5791200" cy="1015663"/>
          </a:xfrm>
          <a:prstGeom prst="rect">
            <a:avLst/>
          </a:prstGeom>
          <a:noFill/>
        </p:spPr>
        <p:txBody>
          <a:bodyPr wrap="square" rtlCol="0">
            <a:spAutoFit/>
          </a:bodyPr>
          <a:lstStyle/>
          <a:p>
            <a:pPr algn="r" rtl="1"/>
            <a:r>
              <a:rPr lang="ar-EG" sz="1000" dirty="0"/>
              <a:t>التاريخ:</a:t>
            </a:r>
            <a:r>
              <a:rPr lang="en-US" sz="1000" dirty="0"/>
              <a:t>____________________________________</a:t>
            </a:r>
            <a:r>
              <a:rPr lang="ar-EG" sz="1000" dirty="0"/>
              <a:t>الوقت:</a:t>
            </a:r>
            <a:r>
              <a:rPr lang="en-US" sz="1000" dirty="0"/>
              <a:t>_________________________________________</a:t>
            </a:r>
          </a:p>
          <a:p>
            <a:pPr algn="r" rtl="1"/>
            <a:r>
              <a:rPr lang="ar-EG" sz="1000" dirty="0"/>
              <a:t>الموظف:</a:t>
            </a:r>
            <a:r>
              <a:rPr lang="en-US" sz="1000" dirty="0"/>
              <a:t>______________________________________________________________________________</a:t>
            </a:r>
          </a:p>
          <a:p>
            <a:pPr algn="r" rtl="1"/>
            <a:r>
              <a:rPr lang="ar-EG" sz="1000" dirty="0"/>
              <a:t>المسمى الوظيفي:</a:t>
            </a:r>
            <a:r>
              <a:rPr lang="en-US" sz="1000" dirty="0"/>
              <a:t>______________________________________________________________________</a:t>
            </a:r>
          </a:p>
          <a:p>
            <a:pPr algn="r" rtl="1"/>
            <a:r>
              <a:rPr lang="ar-EG" sz="1000" dirty="0"/>
              <a:t>محل العمل:</a:t>
            </a:r>
            <a:r>
              <a:rPr lang="en-US" sz="1000" dirty="0"/>
              <a:t>_________________________________________________________________________</a:t>
            </a:r>
          </a:p>
          <a:p>
            <a:pPr algn="r" rtl="1"/>
            <a:r>
              <a:rPr lang="ar-EG" sz="1000" dirty="0"/>
              <a:t>أمر العمل أو رقم السجل:</a:t>
            </a:r>
            <a:r>
              <a:rPr lang="en-US" sz="1000" dirty="0"/>
              <a:t>_____________________________________________________________</a:t>
            </a:r>
          </a:p>
          <a:p>
            <a:pPr algn="r" rtl="1"/>
            <a:r>
              <a:rPr lang="ar-EG" sz="1000" dirty="0"/>
              <a:t>تاريخ ووقت زيارة المشرف لموقع العمل من أجل فحوصات السلامة: </a:t>
            </a:r>
            <a:r>
              <a:rPr lang="en-US" sz="1000" dirty="0"/>
              <a:t>___________________________________</a:t>
            </a:r>
          </a:p>
        </p:txBody>
      </p:sp>
      <p:graphicFrame>
        <p:nvGraphicFramePr>
          <p:cNvPr id="9" name="Table 8"/>
          <p:cNvGraphicFramePr>
            <a:graphicFrameLocks noGrp="1"/>
          </p:cNvGraphicFramePr>
          <p:nvPr>
            <p:extLst>
              <p:ext uri="{D42A27DB-BD31-4B8C-83A1-F6EECF244321}">
                <p14:modId xmlns:p14="http://schemas.microsoft.com/office/powerpoint/2010/main" val="1688468241"/>
              </p:ext>
            </p:extLst>
          </p:nvPr>
        </p:nvGraphicFramePr>
        <p:xfrm>
          <a:off x="838202" y="1752601"/>
          <a:ext cx="8305798" cy="4800599"/>
        </p:xfrm>
        <a:graphic>
          <a:graphicData uri="http://schemas.openxmlformats.org/drawingml/2006/table">
            <a:tbl>
              <a:tblPr firstRow="1" bandRow="1">
                <a:tableStyleId>{00A15C55-8517-42AA-B614-E9B94910E393}</a:tableStyleId>
              </a:tblPr>
              <a:tblGrid>
                <a:gridCol w="501214">
                  <a:extLst>
                    <a:ext uri="{9D8B030D-6E8A-4147-A177-3AD203B41FA5}">
                      <a16:colId xmlns="" xmlns:a16="http://schemas.microsoft.com/office/drawing/2014/main" val="20000"/>
                    </a:ext>
                  </a:extLst>
                </a:gridCol>
                <a:gridCol w="572814">
                  <a:extLst>
                    <a:ext uri="{9D8B030D-6E8A-4147-A177-3AD203B41FA5}">
                      <a16:colId xmlns="" xmlns:a16="http://schemas.microsoft.com/office/drawing/2014/main" val="20001"/>
                    </a:ext>
                  </a:extLst>
                </a:gridCol>
                <a:gridCol w="4797314">
                  <a:extLst>
                    <a:ext uri="{9D8B030D-6E8A-4147-A177-3AD203B41FA5}">
                      <a16:colId xmlns="" xmlns:a16="http://schemas.microsoft.com/office/drawing/2014/main" val="20002"/>
                    </a:ext>
                  </a:extLst>
                </a:gridCol>
                <a:gridCol w="2434456">
                  <a:extLst>
                    <a:ext uri="{9D8B030D-6E8A-4147-A177-3AD203B41FA5}">
                      <a16:colId xmlns="" xmlns:a16="http://schemas.microsoft.com/office/drawing/2014/main" val="20003"/>
                    </a:ext>
                  </a:extLst>
                </a:gridCol>
              </a:tblGrid>
              <a:tr h="273259">
                <a:tc>
                  <a:txBody>
                    <a:bodyPr/>
                    <a:lstStyle/>
                    <a:p>
                      <a:pPr algn="ctr" rtl="1"/>
                      <a:r>
                        <a:rPr lang="ar-EG" sz="1200" dirty="0"/>
                        <a:t>نعم</a:t>
                      </a:r>
                      <a:endParaRPr lang="en-US" sz="1200" dirty="0"/>
                    </a:p>
                  </a:txBody>
                  <a:tcPr/>
                </a:tc>
                <a:tc>
                  <a:txBody>
                    <a:bodyPr/>
                    <a:lstStyle/>
                    <a:p>
                      <a:pPr algn="ctr" rtl="1"/>
                      <a:r>
                        <a:rPr lang="ar-EG" sz="1200" dirty="0"/>
                        <a:t>لا</a:t>
                      </a:r>
                      <a:endParaRPr lang="en-US" sz="1200" dirty="0"/>
                    </a:p>
                  </a:txBody>
                  <a:tcPr/>
                </a:tc>
                <a:tc>
                  <a:txBody>
                    <a:bodyPr/>
                    <a:lstStyle/>
                    <a:p>
                      <a:pPr algn="ctr"/>
                      <a:r>
                        <a:rPr lang="ar-EG" sz="1200" dirty="0"/>
                        <a:t>الأمور الواجب مراعاتها</a:t>
                      </a:r>
                      <a:endParaRPr lang="en-US" sz="1200" dirty="0"/>
                    </a:p>
                  </a:txBody>
                  <a:tcPr/>
                </a:tc>
                <a:tc>
                  <a:txBody>
                    <a:bodyPr/>
                    <a:lstStyle/>
                    <a:p>
                      <a:pPr algn="ctr" rtl="1"/>
                      <a:r>
                        <a:rPr lang="ar-EG" sz="1200" dirty="0"/>
                        <a:t>متطلبات معدات الوقاية الشخصية</a:t>
                      </a:r>
                      <a:endParaRPr lang="en-US" sz="1200" dirty="0"/>
                    </a:p>
                  </a:txBody>
                  <a:tcPr/>
                </a:tc>
                <a:extLst>
                  <a:ext uri="{0D108BD9-81ED-4DB2-BD59-A6C34878D82A}">
                    <a16:rowId xmlns="" xmlns:a16="http://schemas.microsoft.com/office/drawing/2014/main" val="10000"/>
                  </a:ext>
                </a:extLst>
              </a:tr>
              <a:tr h="2940878">
                <a:tc>
                  <a:txBody>
                    <a:bodyPr/>
                    <a:lstStyle/>
                    <a:p>
                      <a:endParaRPr lang="en-US" sz="1200" dirty="0"/>
                    </a:p>
                  </a:txBody>
                  <a:tcPr/>
                </a:tc>
                <a:tc>
                  <a:txBody>
                    <a:bodyPr/>
                    <a:lstStyle/>
                    <a:p>
                      <a:endParaRPr lang="en-US" sz="1200" dirty="0"/>
                    </a:p>
                  </a:txBody>
                  <a:tcPr/>
                </a:tc>
                <a:tc>
                  <a:txBody>
                    <a:bodyPr/>
                    <a:lstStyle/>
                    <a:p>
                      <a:pPr algn="just" rtl="1">
                        <a:buClr>
                          <a:srgbClr val="FF0000"/>
                        </a:buClr>
                        <a:buFont typeface="Wingdings" pitchFamily="2" charset="2"/>
                        <a:buChar char="Ø"/>
                      </a:pPr>
                      <a:r>
                        <a:rPr lang="ar-EG" sz="1000" baseline="0" dirty="0"/>
                        <a:t>راجعت إسناد المهمة مع مشرفي، وأصبحت على علم بمشاكل السلامة المحتملة والإجراءات الواجب اتباعها.</a:t>
                      </a:r>
                    </a:p>
                    <a:p>
                      <a:pPr algn="just" rtl="1">
                        <a:buClr>
                          <a:srgbClr val="FF0000"/>
                        </a:buClr>
                        <a:buFont typeface="Wingdings" pitchFamily="2" charset="2"/>
                        <a:buChar char="Ø"/>
                      </a:pPr>
                      <a:r>
                        <a:rPr lang="ar-EG" sz="1000" baseline="0" dirty="0"/>
                        <a:t>هل أعرف وأفهم الإجراءات السليمة اللازمة لأداء المهمة؟</a:t>
                      </a:r>
                    </a:p>
                    <a:p>
                      <a:pPr algn="just" rtl="1">
                        <a:buClr>
                          <a:srgbClr val="FF0000"/>
                        </a:buClr>
                        <a:buFont typeface="Wingdings" pitchFamily="2" charset="2"/>
                        <a:buChar char="Ø"/>
                      </a:pPr>
                      <a:r>
                        <a:rPr lang="ar-EG" sz="1000" baseline="0" dirty="0"/>
                        <a:t>هل أمتلك أدوات ومعدات الوقاية الشخصية المناسبة للمهمة المسندة إليَّ؟</a:t>
                      </a:r>
                    </a:p>
                    <a:p>
                      <a:pPr algn="just" rtl="1">
                        <a:buClr>
                          <a:srgbClr val="FF0000"/>
                        </a:buClr>
                        <a:buFont typeface="Wingdings" pitchFamily="2" charset="2"/>
                        <a:buChar char="Ø"/>
                      </a:pPr>
                      <a:r>
                        <a:rPr lang="ar-EG" sz="1000" baseline="0" dirty="0"/>
                        <a:t>هل أخبرت الموظفين المعنيين أنني سأوقف إمدادات الطاقة عن اللوحة و/أو الدائرة و/أو المعدات، وهل رحلت الوقت التقريبي للإيقاف؟</a:t>
                      </a:r>
                    </a:p>
                    <a:p>
                      <a:pPr algn="just" rtl="1">
                        <a:buClr>
                          <a:srgbClr val="FF0000"/>
                        </a:buClr>
                        <a:buFont typeface="Wingdings" pitchFamily="2" charset="2"/>
                        <a:buChar char="Ø"/>
                      </a:pPr>
                      <a:r>
                        <a:rPr lang="ar-EG" sz="1000" baseline="0" dirty="0"/>
                        <a:t>هل بيئة العمل الخاصة بي مرتبة جيداً؟</a:t>
                      </a:r>
                    </a:p>
                    <a:p>
                      <a:pPr algn="just" rtl="1">
                        <a:buClr>
                          <a:srgbClr val="FF0000"/>
                        </a:buClr>
                        <a:buFont typeface="Wingdings" pitchFamily="2" charset="2"/>
                        <a:buChar char="Ø"/>
                      </a:pPr>
                      <a:r>
                        <a:rPr lang="ar-EG" sz="1000" baseline="0" dirty="0"/>
                        <a:t>هل عملي خال من المياه أو أخطار التعثر أو أي أخطار أخرى؟</a:t>
                      </a:r>
                    </a:p>
                    <a:p>
                      <a:pPr algn="just" rtl="1">
                        <a:buClr>
                          <a:srgbClr val="FF0000"/>
                        </a:buClr>
                        <a:buFont typeface="Wingdings" pitchFamily="2" charset="2"/>
                        <a:buChar char="Ø"/>
                      </a:pPr>
                      <a:r>
                        <a:rPr lang="ar-EG" sz="1000" baseline="0" dirty="0"/>
                        <a:t>هل أتواصل مع مشرفي و/أو الأطراف المسؤولين الأخرين من أجل تصحيح الموقف في حالة اكتشافي لأي خطر من أخطار السلامة؟</a:t>
                      </a:r>
                    </a:p>
                    <a:p>
                      <a:pPr algn="just" rtl="1">
                        <a:buClr>
                          <a:srgbClr val="FF0000"/>
                        </a:buClr>
                        <a:buFont typeface="Wingdings" pitchFamily="2" charset="2"/>
                        <a:buChar char="Ø"/>
                      </a:pPr>
                      <a:r>
                        <a:rPr lang="ar-EG" sz="1000" baseline="0" dirty="0"/>
                        <a:t>عند استخدام أسلاك التوصيل أو أدوات الطاقة، هل تكون الأسلاك خالية من التلف (التشقق أو التقطع أو النقرات)؟</a:t>
                      </a:r>
                    </a:p>
                    <a:p>
                      <a:pPr algn="just" rtl="1">
                        <a:buClr>
                          <a:srgbClr val="FF0000"/>
                        </a:buClr>
                        <a:buFont typeface="Wingdings" pitchFamily="2" charset="2"/>
                        <a:buChar char="Ø"/>
                      </a:pPr>
                      <a:r>
                        <a:rPr lang="ar-EG" sz="1000" baseline="0" dirty="0"/>
                        <a:t>هل أشعر أنني أستطيع أداء المهمة بسلام؟ وهل أبلغ ذلك لمشرفي؟</a:t>
                      </a:r>
                    </a:p>
                    <a:p>
                      <a:pPr algn="just" rtl="1">
                        <a:buClr>
                          <a:srgbClr val="FF0000"/>
                        </a:buClr>
                        <a:buFont typeface="Wingdings" pitchFamily="2" charset="2"/>
                        <a:buChar char="Ø"/>
                      </a:pPr>
                      <a:r>
                        <a:rPr lang="ar-EG" sz="1000" baseline="0" dirty="0"/>
                        <a:t>هل أكون منتبهاً وغير متسرعاً في أداء المهمة من خلال الوصول الأعمى إلى المناطق التي تحتوي على أجزاء متحركة؟</a:t>
                      </a:r>
                    </a:p>
                    <a:p>
                      <a:pPr algn="just" rtl="1">
                        <a:buClr>
                          <a:srgbClr val="FF0000"/>
                        </a:buClr>
                        <a:buFont typeface="Wingdings" pitchFamily="2" charset="2"/>
                        <a:buChar char="Ø"/>
                      </a:pPr>
                      <a:r>
                        <a:rPr lang="ar-EG" sz="1000" baseline="0" dirty="0"/>
                        <a:t>ما مقدار الجهد الكهربي للتشغيل؟</a:t>
                      </a:r>
                    </a:p>
                    <a:p>
                      <a:pPr algn="just" rtl="1">
                        <a:buClr>
                          <a:srgbClr val="FF0000"/>
                        </a:buClr>
                        <a:buFont typeface="Wingdings" pitchFamily="2" charset="2"/>
                        <a:buChar char="Ø"/>
                      </a:pPr>
                      <a:r>
                        <a:rPr lang="ar-EG" sz="1000" baseline="0" dirty="0"/>
                        <a:t>هل توجد آليات للسلامة الداخلية؟</a:t>
                      </a:r>
                    </a:p>
                    <a:p>
                      <a:pPr algn="just" rtl="1">
                        <a:buClr>
                          <a:srgbClr val="FF0000"/>
                        </a:buClr>
                        <a:buFont typeface="Wingdings" pitchFamily="2" charset="2"/>
                        <a:buChar char="Ø"/>
                      </a:pPr>
                      <a:r>
                        <a:rPr lang="ar-EG" sz="1000" baseline="0" dirty="0"/>
                        <a:t>بعد تحريك وسائل الفصل إلى الوضع «إيقاف التشغيل»، هل أتحقق من فصل إمدادات الطاقة عن الموصلات عبر استخدام جهاز اختبار مناسب؟</a:t>
                      </a:r>
                    </a:p>
                    <a:p>
                      <a:pPr algn="just" rtl="1">
                        <a:buClr>
                          <a:srgbClr val="FF0000"/>
                        </a:buClr>
                        <a:buFont typeface="Wingdings" pitchFamily="2" charset="2"/>
                        <a:buChar char="Ø"/>
                      </a:pPr>
                      <a:r>
                        <a:rPr lang="ar-EG" sz="1000" baseline="0" dirty="0"/>
                        <a:t>إذا كانت المعدات المختبرة أثناء استكشاف الأخطاء وإصلاحها في حالة توصيل بالطاقة، هل أستخدم معدات وأدوات الوقاية الشخصية المناسبة للمهمة؟</a:t>
                      </a:r>
                      <a:endParaRPr lang="en-US" sz="1000" baseline="0" dirty="0"/>
                    </a:p>
                  </a:txBody>
                  <a:tcPr/>
                </a:tc>
                <a:tc>
                  <a:txBody>
                    <a:bodyPr/>
                    <a:lstStyle/>
                    <a:p>
                      <a:pPr algn="r" rtl="1">
                        <a:buFont typeface="Wingdings" pitchFamily="2" charset="2"/>
                        <a:buChar char="q"/>
                      </a:pPr>
                      <a:r>
                        <a:rPr lang="en-US" sz="1000" dirty="0"/>
                        <a:t>  </a:t>
                      </a:r>
                      <a:r>
                        <a:rPr lang="ar-EG" sz="1000" baseline="0" dirty="0"/>
                        <a:t>إغلاق مصادر الطاقة ووضع لافتات عليها</a:t>
                      </a:r>
                    </a:p>
                    <a:p>
                      <a:pPr algn="r" rtl="1">
                        <a:buFont typeface="Wingdings" pitchFamily="2" charset="2"/>
                        <a:buChar char="q"/>
                      </a:pPr>
                      <a:r>
                        <a:rPr lang="ar-EG" sz="1000" baseline="0" dirty="0"/>
                        <a:t> حماية العطل الأرضي</a:t>
                      </a:r>
                    </a:p>
                    <a:p>
                      <a:pPr algn="r" rtl="1">
                        <a:buFont typeface="Wingdings" pitchFamily="2" charset="2"/>
                        <a:buChar char="q"/>
                      </a:pPr>
                      <a:r>
                        <a:rPr lang="ar-EG" sz="1000" baseline="0" dirty="0"/>
                        <a:t> قفازات عازلة حتى 500 فولط</a:t>
                      </a:r>
                    </a:p>
                    <a:p>
                      <a:pPr algn="r" rtl="1">
                        <a:buFont typeface="Wingdings" pitchFamily="2" charset="2"/>
                        <a:buChar char="q"/>
                      </a:pPr>
                      <a:r>
                        <a:rPr lang="ar-EG" sz="1000" baseline="0" dirty="0"/>
                        <a:t> قفازات 5 ألاف فولط</a:t>
                      </a:r>
                    </a:p>
                    <a:p>
                      <a:pPr algn="r" rtl="1">
                        <a:buFont typeface="Wingdings" pitchFamily="2" charset="2"/>
                        <a:buChar char="q"/>
                      </a:pPr>
                      <a:r>
                        <a:rPr lang="ar-EG" sz="1000" baseline="0" dirty="0"/>
                        <a:t> قفازات 15 ألاف فولط</a:t>
                      </a:r>
                    </a:p>
                    <a:p>
                      <a:pPr algn="r" rtl="1">
                        <a:buFont typeface="Wingdings" pitchFamily="2" charset="2"/>
                        <a:buChar char="q"/>
                      </a:pPr>
                      <a:r>
                        <a:rPr lang="ar-EG" sz="1000" baseline="0" dirty="0"/>
                        <a:t> أكمام واقية</a:t>
                      </a:r>
                    </a:p>
                    <a:p>
                      <a:pPr algn="r" rtl="1">
                        <a:buFont typeface="Wingdings" pitchFamily="2" charset="2"/>
                        <a:buChar char="q"/>
                      </a:pPr>
                      <a:r>
                        <a:rPr lang="ar-EG" sz="1000" baseline="0" dirty="0"/>
                        <a:t> قبعة صلبة مقاومة للكهرباء</a:t>
                      </a:r>
                    </a:p>
                    <a:p>
                      <a:pPr algn="r" rtl="1">
                        <a:buFont typeface="Wingdings" pitchFamily="2" charset="2"/>
                        <a:buChar char="q"/>
                      </a:pPr>
                      <a:r>
                        <a:rPr lang="ar-EG" sz="1000" baseline="0" dirty="0"/>
                        <a:t> أحذية عازلة</a:t>
                      </a:r>
                    </a:p>
                    <a:p>
                      <a:pPr algn="r" rtl="1">
                        <a:buFont typeface="Wingdings" pitchFamily="2" charset="2"/>
                        <a:buChar char="q"/>
                      </a:pPr>
                      <a:r>
                        <a:rPr lang="ar-EG" sz="1000" baseline="0" dirty="0"/>
                        <a:t> أرضية عازلة</a:t>
                      </a:r>
                    </a:p>
                    <a:p>
                      <a:pPr algn="r" rtl="1">
                        <a:buFont typeface="Wingdings" pitchFamily="2" charset="2"/>
                        <a:buChar char="q"/>
                      </a:pPr>
                      <a:r>
                        <a:rPr lang="ar-EG" sz="1000" baseline="0" dirty="0"/>
                        <a:t> بطانية عازلة</a:t>
                      </a:r>
                    </a:p>
                    <a:p>
                      <a:pPr algn="r" rtl="1">
                        <a:buFont typeface="Wingdings" pitchFamily="2" charset="2"/>
                        <a:buChar char="q"/>
                      </a:pPr>
                      <a:r>
                        <a:rPr lang="ar-EG" sz="1000" baseline="0" dirty="0"/>
                        <a:t> أدوات معايرة حتى 1000 فولط</a:t>
                      </a:r>
                    </a:p>
                    <a:p>
                      <a:pPr algn="r" rtl="1">
                        <a:buFont typeface="Wingdings" pitchFamily="2" charset="2"/>
                        <a:buChar char="q"/>
                      </a:pPr>
                      <a:r>
                        <a:rPr lang="ar-EG" sz="1000" baseline="0" dirty="0"/>
                        <a:t> معطف عازل</a:t>
                      </a:r>
                    </a:p>
                    <a:p>
                      <a:pPr algn="r" rtl="1">
                        <a:buFont typeface="Wingdings" pitchFamily="2" charset="2"/>
                        <a:buChar char="q"/>
                      </a:pPr>
                      <a:r>
                        <a:rPr lang="ar-EG" sz="1000" baseline="0" dirty="0"/>
                        <a:t> حزام الأمان وحامل ثلاثة القوائم</a:t>
                      </a:r>
                    </a:p>
                    <a:p>
                      <a:pPr algn="r" rtl="1">
                        <a:buFont typeface="Wingdings" pitchFamily="2" charset="2"/>
                        <a:buChar char="q"/>
                      </a:pPr>
                      <a:r>
                        <a:rPr lang="ar-EG" sz="1000" baseline="0" dirty="0"/>
                        <a:t> آلة ضغط الهواء</a:t>
                      </a:r>
                    </a:p>
                    <a:p>
                      <a:pPr algn="r" rtl="1">
                        <a:buFont typeface="Wingdings" pitchFamily="2" charset="2"/>
                        <a:buChar char="q"/>
                      </a:pPr>
                      <a:r>
                        <a:rPr lang="ar-EG" sz="1000" baseline="0" dirty="0"/>
                        <a:t> كمامة للتنفس</a:t>
                      </a:r>
                    </a:p>
                    <a:p>
                      <a:pPr algn="r" rtl="1">
                        <a:buFont typeface="Wingdings" pitchFamily="2" charset="2"/>
                        <a:buChar char="q"/>
                      </a:pPr>
                      <a:r>
                        <a:rPr lang="ar-EG" sz="1000" baseline="0" dirty="0"/>
                        <a:t> وقاية العين أو الوجه</a:t>
                      </a:r>
                    </a:p>
                    <a:p>
                      <a:pPr algn="r" rtl="1">
                        <a:buFont typeface="Wingdings" pitchFamily="2" charset="2"/>
                        <a:buChar char="q"/>
                      </a:pPr>
                      <a:r>
                        <a:rPr lang="ar-EG" sz="1000" baseline="0" dirty="0"/>
                        <a:t> قميص بأكمام طويلة</a:t>
                      </a:r>
                    </a:p>
                    <a:p>
                      <a:pPr algn="r" rtl="1">
                        <a:buFont typeface="Wingdings" pitchFamily="2" charset="2"/>
                        <a:buChar char="q"/>
                      </a:pPr>
                      <a:r>
                        <a:rPr lang="ar-EG" sz="1000" baseline="0" dirty="0"/>
                        <a:t>وقاية الأذن</a:t>
                      </a:r>
                    </a:p>
                    <a:p>
                      <a:pPr algn="r" rtl="1">
                        <a:buFont typeface="Wingdings" pitchFamily="2" charset="2"/>
                        <a:buChar char="q"/>
                      </a:pPr>
                      <a:r>
                        <a:rPr lang="ar-EG" sz="1000" baseline="0" dirty="0"/>
                        <a:t> حواجز أو أشرطة تحذيرية</a:t>
                      </a:r>
                    </a:p>
                    <a:p>
                      <a:pPr algn="r" rtl="1">
                        <a:buFont typeface="Wingdings" pitchFamily="2" charset="2"/>
                        <a:buChar char="q"/>
                      </a:pPr>
                      <a:r>
                        <a:rPr lang="ar-EG" sz="1000" baseline="0" dirty="0"/>
                        <a:t> عصا عازلة</a:t>
                      </a:r>
                    </a:p>
                    <a:p>
                      <a:pPr algn="r" rtl="1">
                        <a:buFont typeface="Wingdings" pitchFamily="2" charset="2"/>
                        <a:buChar char="q"/>
                      </a:pPr>
                      <a:r>
                        <a:rPr lang="ar-EG" sz="1000" baseline="0" dirty="0"/>
                        <a:t> أدوات أخرى </a:t>
                      </a:r>
                      <a:r>
                        <a:rPr lang="en-US" sz="1000" baseline="0" dirty="0"/>
                        <a:t>_______________________</a:t>
                      </a:r>
                    </a:p>
                  </a:txBody>
                  <a:tcPr/>
                </a:tc>
                <a:extLst>
                  <a:ext uri="{0D108BD9-81ED-4DB2-BD59-A6C34878D82A}">
                    <a16:rowId xmlns="" xmlns:a16="http://schemas.microsoft.com/office/drawing/2014/main" val="10001"/>
                  </a:ext>
                </a:extLst>
              </a:tr>
              <a:tr h="1234439">
                <a:tc>
                  <a:txBody>
                    <a:bodyPr/>
                    <a:lstStyle/>
                    <a:p>
                      <a:endParaRPr lang="en-US" sz="1200" dirty="0"/>
                    </a:p>
                  </a:txBody>
                  <a:tcPr/>
                </a:tc>
                <a:tc>
                  <a:txBody>
                    <a:bodyPr/>
                    <a:lstStyle/>
                    <a:p>
                      <a:endParaRPr lang="en-US" sz="1200" dirty="0"/>
                    </a:p>
                  </a:txBody>
                  <a:tcPr/>
                </a:tc>
                <a:tc>
                  <a:txBody>
                    <a:bodyPr/>
                    <a:lstStyle/>
                    <a:p>
                      <a:pPr algn="just" rtl="1">
                        <a:buClr>
                          <a:srgbClr val="FF0000"/>
                        </a:buClr>
                        <a:buFont typeface="Wingdings" pitchFamily="2" charset="2"/>
                        <a:buChar char="Ø"/>
                      </a:pPr>
                      <a:endParaRPr lang="en-US" sz="1000" baseline="0" dirty="0"/>
                    </a:p>
                  </a:txBody>
                  <a:tcPr/>
                </a:tc>
                <a:tc>
                  <a:txBody>
                    <a:bodyPr/>
                    <a:lstStyle/>
                    <a:p>
                      <a:pPr>
                        <a:buFont typeface="Wingdings" pitchFamily="2" charset="2"/>
                        <a:buNone/>
                      </a:pPr>
                      <a:endParaRPr lang="en-US" sz="1000" baseline="0" dirty="0"/>
                    </a:p>
                  </a:txBody>
                  <a:tcPr/>
                </a:tc>
                <a:extLst>
                  <a:ext uri="{0D108BD9-81ED-4DB2-BD59-A6C34878D82A}">
                    <a16:rowId xmlns="" xmlns:a16="http://schemas.microsoft.com/office/drawing/2014/main" val="10002"/>
                  </a:ext>
                </a:extLst>
              </a:tr>
            </a:tbl>
          </a:graphicData>
        </a:graphic>
      </p:graphicFrame>
      <p:sp>
        <p:nvSpPr>
          <p:cNvPr id="10" name="TextBox 9"/>
          <p:cNvSpPr txBox="1"/>
          <p:nvPr/>
        </p:nvSpPr>
        <p:spPr>
          <a:xfrm>
            <a:off x="533400" y="5769114"/>
            <a:ext cx="8763000" cy="707886"/>
          </a:xfrm>
          <a:prstGeom prst="rect">
            <a:avLst/>
          </a:prstGeom>
          <a:noFill/>
        </p:spPr>
        <p:txBody>
          <a:bodyPr wrap="square" rtlCol="0">
            <a:spAutoFit/>
          </a:bodyPr>
          <a:lstStyle/>
          <a:p>
            <a:pPr algn="r" rtl="1"/>
            <a:r>
              <a:rPr lang="ar-EG" sz="1000" dirty="0"/>
              <a:t>الاسم مطبوعاً</a:t>
            </a:r>
            <a:r>
              <a:rPr lang="en-US" sz="1000" dirty="0"/>
              <a:t> _________________________________________________________</a:t>
            </a:r>
            <a:r>
              <a:rPr lang="ar-EG" sz="1000" dirty="0"/>
              <a:t> الاسم مطبوعاً:</a:t>
            </a:r>
            <a:r>
              <a:rPr lang="en-US" sz="1000" dirty="0"/>
              <a:t> ________________________________________________________</a:t>
            </a:r>
          </a:p>
          <a:p>
            <a:pPr algn="r" rtl="1"/>
            <a:r>
              <a:rPr lang="en-US" sz="1000" dirty="0"/>
              <a:t>                                                     </a:t>
            </a:r>
            <a:r>
              <a:rPr lang="ar-EG" sz="1000" dirty="0"/>
              <a:t>(الموظف)					(المشرف)</a:t>
            </a:r>
            <a:endParaRPr lang="en-US" sz="1000" dirty="0"/>
          </a:p>
          <a:p>
            <a:pPr algn="r" rtl="1"/>
            <a:endParaRPr lang="en-US" sz="1000" dirty="0"/>
          </a:p>
          <a:p>
            <a:pPr algn="r" rtl="1"/>
            <a:r>
              <a:rPr lang="ar-EG" sz="1000" dirty="0"/>
              <a:t>توقيع الموظف: </a:t>
            </a:r>
            <a:r>
              <a:rPr lang="en-US" sz="1000" dirty="0"/>
              <a:t> ______________________________________________________ </a:t>
            </a:r>
            <a:r>
              <a:rPr lang="ar-EG" sz="1000" dirty="0"/>
              <a:t>توقيع المشرف: </a:t>
            </a:r>
            <a:r>
              <a:rPr lang="en-US" sz="1000" dirty="0"/>
              <a:t>________________________________________________</a:t>
            </a:r>
          </a:p>
        </p:txBody>
      </p:sp>
    </p:spTree>
    <p:extLst>
      <p:ext uri="{BB962C8B-B14F-4D97-AF65-F5344CB8AC3E}">
        <p14:creationId xmlns:p14="http://schemas.microsoft.com/office/powerpoint/2010/main" val="1474558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pic>
        <p:nvPicPr>
          <p:cNvPr id="19458" name="Picture 2"/>
          <p:cNvPicPr>
            <a:picLocks noChangeAspect="1" noChangeArrowheads="1"/>
          </p:cNvPicPr>
          <p:nvPr/>
        </p:nvPicPr>
        <p:blipFill>
          <a:blip r:embed="rId3" cstate="print"/>
          <a:srcRect/>
          <a:stretch>
            <a:fillRect/>
          </a:stretch>
        </p:blipFill>
        <p:spPr bwMode="auto">
          <a:xfrm>
            <a:off x="1168400" y="955605"/>
            <a:ext cx="7569200" cy="4884499"/>
          </a:xfrm>
          <a:prstGeom prst="rect">
            <a:avLst/>
          </a:prstGeom>
          <a:noFill/>
          <a:ln w="9525">
            <a:noFill/>
            <a:miter lim="800000"/>
            <a:headEnd/>
            <a:tailEnd/>
          </a:ln>
          <a:effectLst/>
        </p:spPr>
      </p:pic>
      <p:sp>
        <p:nvSpPr>
          <p:cNvPr id="6" name="TextBox 5"/>
          <p:cNvSpPr txBox="1"/>
          <p:nvPr/>
        </p:nvSpPr>
        <p:spPr>
          <a:xfrm>
            <a:off x="1600200" y="457461"/>
            <a:ext cx="6629400" cy="492443"/>
          </a:xfrm>
          <a:prstGeom prst="rect">
            <a:avLst/>
          </a:prstGeom>
          <a:noFill/>
        </p:spPr>
        <p:txBody>
          <a:bodyPr wrap="square" rtlCol="0">
            <a:spAutoFit/>
          </a:bodyPr>
          <a:lstStyle/>
          <a:p>
            <a:pPr algn="ctr" rtl="1"/>
            <a:r>
              <a:rPr lang="ar-EG" sz="2600" b="1" dirty="0">
                <a:solidFill>
                  <a:srgbClr val="0070C0"/>
                </a:solidFill>
              </a:rPr>
              <a:t>مخطط متابعة سلامة الفنيين الكهربائيين</a:t>
            </a:r>
            <a:endParaRPr lang="en-US" sz="2600" b="1" dirty="0">
              <a:solidFill>
                <a:srgbClr val="0070C0"/>
              </a:solidFill>
            </a:endParaRPr>
          </a:p>
        </p:txBody>
      </p:sp>
      <p:sp>
        <p:nvSpPr>
          <p:cNvPr id="7" name="TextBox 6"/>
          <p:cNvSpPr txBox="1"/>
          <p:nvPr/>
        </p:nvSpPr>
        <p:spPr>
          <a:xfrm>
            <a:off x="263856" y="5918576"/>
            <a:ext cx="4419600" cy="369332"/>
          </a:xfrm>
          <a:prstGeom prst="rect">
            <a:avLst/>
          </a:prstGeom>
          <a:noFill/>
        </p:spPr>
        <p:txBody>
          <a:bodyPr wrap="square" rtlCol="0">
            <a:spAutoFit/>
          </a:bodyPr>
          <a:lstStyle/>
          <a:p>
            <a:pPr algn="just" rtl="1"/>
            <a:r>
              <a:rPr lang="ar-EG" sz="900" i="1" dirty="0"/>
              <a:t>الموظف المؤهل هو الشخص الذي يمتلك شهادة أو درجة أو مكانة مهنية معترف بها أو الذي يمتلك الخبرة والمعرفة التي تظهر قدرته على حل المشاكل المتعلقة بالعمل أو موضوعه أو المشروع.</a:t>
            </a:r>
            <a:endParaRPr lang="en-US" sz="900" i="1" dirty="0"/>
          </a:p>
        </p:txBody>
      </p:sp>
      <p:sp>
        <p:nvSpPr>
          <p:cNvPr id="8" name="TextBox 7"/>
          <p:cNvSpPr txBox="1"/>
          <p:nvPr/>
        </p:nvSpPr>
        <p:spPr>
          <a:xfrm>
            <a:off x="4988256" y="5918576"/>
            <a:ext cx="4572000" cy="430887"/>
          </a:xfrm>
          <a:prstGeom prst="rect">
            <a:avLst/>
          </a:prstGeom>
          <a:noFill/>
        </p:spPr>
        <p:txBody>
          <a:bodyPr wrap="square" rtlCol="0">
            <a:spAutoFit/>
          </a:bodyPr>
          <a:lstStyle/>
          <a:p>
            <a:pPr algn="just" rtl="1"/>
            <a:r>
              <a:rPr lang="ar-EG" sz="1100" b="1" dirty="0"/>
              <a:t>يخضع أي شخص يخفق في اتباع هذه الخطوات للإجراءات التأديبية الصارمة التي تصل إلى حد الفصل من العمل.</a:t>
            </a:r>
            <a:endParaRPr lang="en-US" sz="1100" b="1" dirty="0"/>
          </a:p>
        </p:txBody>
      </p:sp>
      <p:sp>
        <p:nvSpPr>
          <p:cNvPr id="9" name="TextBox 8"/>
          <p:cNvSpPr txBox="1"/>
          <p:nvPr/>
        </p:nvSpPr>
        <p:spPr>
          <a:xfrm>
            <a:off x="4996216" y="6297304"/>
            <a:ext cx="4800600" cy="261610"/>
          </a:xfrm>
          <a:prstGeom prst="rect">
            <a:avLst/>
          </a:prstGeom>
          <a:noFill/>
        </p:spPr>
        <p:txBody>
          <a:bodyPr wrap="square" rtlCol="0">
            <a:spAutoFit/>
          </a:bodyPr>
          <a:lstStyle/>
          <a:p>
            <a:pPr algn="r" rtl="1"/>
            <a:r>
              <a:rPr lang="ar-EG" sz="1100" b="1" i="1" dirty="0"/>
              <a:t>المصدر: جامعة ولاية كينت، التحكم في مصادر الطاقة الخطرة، تم المراجعة في أبريل 2006.</a:t>
            </a:r>
            <a:endParaRPr lang="en-US" sz="1100" b="1" i="1" dirty="0"/>
          </a:p>
        </p:txBody>
      </p:sp>
      <p:sp>
        <p:nvSpPr>
          <p:cNvPr id="11" name="TextBox 10"/>
          <p:cNvSpPr txBox="1"/>
          <p:nvPr/>
        </p:nvSpPr>
        <p:spPr>
          <a:xfrm>
            <a:off x="1115704" y="947397"/>
            <a:ext cx="7684824" cy="323165"/>
          </a:xfrm>
          <a:prstGeom prst="rect">
            <a:avLst/>
          </a:prstGeom>
          <a:noFill/>
        </p:spPr>
        <p:txBody>
          <a:bodyPr wrap="square" rtlCol="0">
            <a:spAutoFit/>
          </a:bodyPr>
          <a:lstStyle/>
          <a:p>
            <a:pPr algn="ctr" rtl="1"/>
            <a:r>
              <a:rPr lang="ar-EG" sz="1500" b="1" dirty="0">
                <a:solidFill>
                  <a:schemeClr val="bg1"/>
                </a:solidFill>
              </a:rPr>
              <a:t>هل تتضمن المهمة التعرض لعناصر يسري بها تيار كهربي جهده أكبر من 50 فولط؟</a:t>
            </a:r>
            <a:endParaRPr lang="en-US" sz="1500" b="1" dirty="0">
              <a:solidFill>
                <a:schemeClr val="bg1"/>
              </a:solidFill>
            </a:endParaRPr>
          </a:p>
        </p:txBody>
      </p:sp>
      <p:sp>
        <p:nvSpPr>
          <p:cNvPr id="12" name="TextBox 11"/>
          <p:cNvSpPr txBox="1"/>
          <p:nvPr/>
        </p:nvSpPr>
        <p:spPr>
          <a:xfrm>
            <a:off x="1637307" y="1502440"/>
            <a:ext cx="1600200" cy="554960"/>
          </a:xfrm>
          <a:prstGeom prst="rect">
            <a:avLst/>
          </a:prstGeom>
          <a:noFill/>
        </p:spPr>
        <p:txBody>
          <a:bodyPr wrap="square" rtlCol="0">
            <a:spAutoFit/>
          </a:bodyPr>
          <a:lstStyle/>
          <a:p>
            <a:pPr algn="ctr" rtl="1">
              <a:lnSpc>
                <a:spcPts val="1200"/>
              </a:lnSpc>
            </a:pPr>
            <a:r>
              <a:rPr lang="ar-EG" sz="1200" b="1" dirty="0"/>
              <a:t>هل يتزايد الخطر </a:t>
            </a:r>
          </a:p>
          <a:p>
            <a:pPr algn="ctr" rtl="1">
              <a:lnSpc>
                <a:spcPts val="1200"/>
              </a:lnSpc>
            </a:pPr>
            <a:r>
              <a:rPr lang="ar-EG" sz="1200" b="1" dirty="0"/>
              <a:t>في حالة قطع إمدادات </a:t>
            </a:r>
          </a:p>
          <a:p>
            <a:pPr algn="ctr" rtl="1">
              <a:lnSpc>
                <a:spcPts val="1200"/>
              </a:lnSpc>
            </a:pPr>
            <a:r>
              <a:rPr lang="ar-EG" sz="1200" b="1" dirty="0"/>
              <a:t>الطاقة عن الدائرة؟</a:t>
            </a:r>
            <a:endParaRPr lang="en-US" sz="1200" b="1" dirty="0"/>
          </a:p>
        </p:txBody>
      </p:sp>
      <p:sp>
        <p:nvSpPr>
          <p:cNvPr id="13" name="TextBox 12"/>
          <p:cNvSpPr txBox="1"/>
          <p:nvPr/>
        </p:nvSpPr>
        <p:spPr>
          <a:xfrm>
            <a:off x="3905250" y="1502440"/>
            <a:ext cx="1600200" cy="554960"/>
          </a:xfrm>
          <a:prstGeom prst="rect">
            <a:avLst/>
          </a:prstGeom>
          <a:noFill/>
        </p:spPr>
        <p:txBody>
          <a:bodyPr wrap="square" rtlCol="0">
            <a:spAutoFit/>
          </a:bodyPr>
          <a:lstStyle/>
          <a:p>
            <a:pPr algn="ctr" rtl="1">
              <a:lnSpc>
                <a:spcPts val="1200"/>
              </a:lnSpc>
            </a:pPr>
            <a:r>
              <a:rPr lang="ar-EG" sz="1200" b="1" dirty="0"/>
              <a:t>هل تتضمن المهمة </a:t>
            </a:r>
          </a:p>
          <a:p>
            <a:pPr algn="ctr" rtl="1">
              <a:lnSpc>
                <a:spcPts val="1200"/>
              </a:lnSpc>
            </a:pPr>
            <a:r>
              <a:rPr lang="ar-EG" sz="1200" b="1" dirty="0"/>
              <a:t>التعامل مع </a:t>
            </a:r>
          </a:p>
          <a:p>
            <a:pPr algn="ctr" rtl="1">
              <a:lnSpc>
                <a:spcPts val="1200"/>
              </a:lnSpc>
            </a:pPr>
            <a:r>
              <a:rPr lang="ar-EG" sz="1200" b="1" dirty="0"/>
              <a:t>دائرة كهربائية؟</a:t>
            </a:r>
            <a:endParaRPr lang="en-US" sz="1200" b="1" dirty="0"/>
          </a:p>
        </p:txBody>
      </p:sp>
      <p:sp>
        <p:nvSpPr>
          <p:cNvPr id="14" name="TextBox 13"/>
          <p:cNvSpPr txBox="1"/>
          <p:nvPr/>
        </p:nvSpPr>
        <p:spPr>
          <a:xfrm>
            <a:off x="1657350" y="2668370"/>
            <a:ext cx="1524000" cy="455830"/>
          </a:xfrm>
          <a:prstGeom prst="rect">
            <a:avLst/>
          </a:prstGeom>
          <a:noFill/>
        </p:spPr>
        <p:txBody>
          <a:bodyPr wrap="square" rtlCol="0">
            <a:spAutoFit/>
          </a:bodyPr>
          <a:lstStyle/>
          <a:p>
            <a:pPr algn="ctr" rtl="1">
              <a:lnSpc>
                <a:spcPts val="1400"/>
              </a:lnSpc>
            </a:pPr>
            <a:r>
              <a:rPr lang="ar-EG" sz="1400" b="1" dirty="0"/>
              <a:t>قطع إمدادات الطاقة </a:t>
            </a:r>
          </a:p>
          <a:p>
            <a:pPr algn="ctr" rtl="1">
              <a:lnSpc>
                <a:spcPts val="1400"/>
              </a:lnSpc>
            </a:pPr>
            <a:r>
              <a:rPr lang="ar-EG" sz="1400" b="1" dirty="0"/>
              <a:t>عن الدائرة</a:t>
            </a:r>
            <a:endParaRPr lang="en-US" sz="1200" b="1" dirty="0"/>
          </a:p>
        </p:txBody>
      </p:sp>
      <p:sp>
        <p:nvSpPr>
          <p:cNvPr id="15" name="TextBox 14"/>
          <p:cNvSpPr txBox="1"/>
          <p:nvPr/>
        </p:nvSpPr>
        <p:spPr>
          <a:xfrm>
            <a:off x="3886200" y="2567459"/>
            <a:ext cx="2286000" cy="404341"/>
          </a:xfrm>
          <a:prstGeom prst="rect">
            <a:avLst/>
          </a:prstGeom>
          <a:noFill/>
        </p:spPr>
        <p:txBody>
          <a:bodyPr wrap="square" rtlCol="0">
            <a:spAutoFit/>
          </a:bodyPr>
          <a:lstStyle/>
          <a:p>
            <a:pPr algn="ctr">
              <a:lnSpc>
                <a:spcPts val="1200"/>
              </a:lnSpc>
            </a:pPr>
            <a:r>
              <a:rPr lang="ar-EG" sz="1300" b="1" dirty="0"/>
              <a:t>هل يعمل هناك شخصين أو أكثر سوياً كفريق عمل</a:t>
            </a:r>
            <a:endParaRPr lang="en-US" sz="1300" b="1" dirty="0"/>
          </a:p>
        </p:txBody>
      </p:sp>
      <p:sp>
        <p:nvSpPr>
          <p:cNvPr id="16" name="TextBox 15"/>
          <p:cNvSpPr txBox="1"/>
          <p:nvPr/>
        </p:nvSpPr>
        <p:spPr>
          <a:xfrm>
            <a:off x="5019675" y="3405659"/>
            <a:ext cx="2209800" cy="404341"/>
          </a:xfrm>
          <a:prstGeom prst="rect">
            <a:avLst/>
          </a:prstGeom>
          <a:noFill/>
        </p:spPr>
        <p:txBody>
          <a:bodyPr wrap="square" rtlCol="0">
            <a:spAutoFit/>
          </a:bodyPr>
          <a:lstStyle/>
          <a:p>
            <a:pPr algn="ctr" rtl="1">
              <a:lnSpc>
                <a:spcPts val="1200"/>
              </a:lnSpc>
            </a:pPr>
            <a:r>
              <a:rPr lang="ar-EG" sz="1300" b="1" dirty="0"/>
              <a:t>هل تم الحصول على تصريح من المشرف الكهربي؟</a:t>
            </a:r>
            <a:endParaRPr lang="en-US" sz="1300" b="1" dirty="0"/>
          </a:p>
        </p:txBody>
      </p:sp>
      <p:sp>
        <p:nvSpPr>
          <p:cNvPr id="17" name="TextBox 16"/>
          <p:cNvSpPr txBox="1"/>
          <p:nvPr/>
        </p:nvSpPr>
        <p:spPr>
          <a:xfrm>
            <a:off x="1828800" y="3429000"/>
            <a:ext cx="1524000" cy="553998"/>
          </a:xfrm>
          <a:prstGeom prst="rect">
            <a:avLst/>
          </a:prstGeom>
          <a:noFill/>
        </p:spPr>
        <p:txBody>
          <a:bodyPr wrap="square" rtlCol="0">
            <a:spAutoFit/>
          </a:bodyPr>
          <a:lstStyle/>
          <a:p>
            <a:pPr algn="r" rtl="1">
              <a:lnSpc>
                <a:spcPts val="1200"/>
              </a:lnSpc>
            </a:pPr>
            <a:r>
              <a:rPr lang="ar-EG" sz="1300" b="1" dirty="0"/>
              <a:t>توقف، لا تكمل العمل</a:t>
            </a:r>
          </a:p>
          <a:p>
            <a:pPr algn="r" rtl="1">
              <a:lnSpc>
                <a:spcPts val="1200"/>
              </a:lnSpc>
            </a:pPr>
            <a:endParaRPr lang="en-US" sz="1300" b="1" dirty="0"/>
          </a:p>
          <a:p>
            <a:pPr algn="r" rtl="1">
              <a:lnSpc>
                <a:spcPts val="1200"/>
              </a:lnSpc>
            </a:pPr>
            <a:r>
              <a:rPr lang="ar-EG" sz="1300" b="1" dirty="0"/>
              <a:t>استشر المشرف الكهربي</a:t>
            </a:r>
            <a:endParaRPr lang="en-US" sz="1300" b="1" dirty="0"/>
          </a:p>
        </p:txBody>
      </p:sp>
      <p:sp>
        <p:nvSpPr>
          <p:cNvPr id="18" name="TextBox 17"/>
          <p:cNvSpPr txBox="1"/>
          <p:nvPr/>
        </p:nvSpPr>
        <p:spPr>
          <a:xfrm>
            <a:off x="3581400" y="4267200"/>
            <a:ext cx="4648200" cy="733534"/>
          </a:xfrm>
          <a:prstGeom prst="rect">
            <a:avLst/>
          </a:prstGeom>
          <a:noFill/>
        </p:spPr>
        <p:txBody>
          <a:bodyPr wrap="square" rtlCol="0">
            <a:spAutoFit/>
          </a:bodyPr>
          <a:lstStyle/>
          <a:p>
            <a:pPr marL="228600" indent="-228600" algn="r" rtl="1">
              <a:lnSpc>
                <a:spcPts val="1000"/>
              </a:lnSpc>
              <a:buAutoNum type="arabicPeriod"/>
            </a:pPr>
            <a:r>
              <a:rPr lang="ar-EG" sz="1000" b="1" dirty="0"/>
              <a:t>هل تم التحقق من ملائمة الإضاءة؟</a:t>
            </a:r>
          </a:p>
          <a:p>
            <a:pPr marL="228600" indent="-228600" algn="r" rtl="1">
              <a:lnSpc>
                <a:spcPts val="1000"/>
              </a:lnSpc>
              <a:buAutoNum type="arabicPeriod"/>
            </a:pPr>
            <a:r>
              <a:rPr lang="ar-EG" sz="1000" b="1" dirty="0"/>
              <a:t>هل تمتلك معدات الوقاية الشخصية المطلوبة من أجل إتمام المهمة بأمان؟</a:t>
            </a:r>
          </a:p>
          <a:p>
            <a:pPr marL="228600" indent="-228600" algn="r" rtl="1">
              <a:lnSpc>
                <a:spcPts val="1000"/>
              </a:lnSpc>
              <a:buAutoNum type="arabicPeriod"/>
            </a:pPr>
            <a:r>
              <a:rPr lang="ar-EG" sz="1000" b="1" dirty="0"/>
              <a:t>هل موقع المهمة خال من جميع مخاطر السلامة؟</a:t>
            </a:r>
          </a:p>
          <a:p>
            <a:pPr algn="r" rtl="1">
              <a:lnSpc>
                <a:spcPts val="1000"/>
              </a:lnSpc>
            </a:pPr>
            <a:r>
              <a:rPr lang="ar-EG" sz="1000" b="1" dirty="0"/>
              <a:t>      (التعثر والظروف الرطبة والتأكد من مسافات الاقتراب؟)</a:t>
            </a:r>
          </a:p>
          <a:p>
            <a:pPr marL="228600" indent="-228600" algn="r" rtl="1">
              <a:lnSpc>
                <a:spcPts val="1000"/>
              </a:lnSpc>
              <a:buAutoNum type="arabicPeriod"/>
            </a:pPr>
            <a:r>
              <a:rPr lang="ar-EG" sz="1000" b="1" dirty="0"/>
              <a:t>هل تم تعبية قائمة فحص إجراءات السلامة الكهربائية؟</a:t>
            </a:r>
            <a:endParaRPr lang="en-US" sz="1000" b="1" dirty="0"/>
          </a:p>
        </p:txBody>
      </p:sp>
      <p:sp>
        <p:nvSpPr>
          <p:cNvPr id="19" name="TextBox 18"/>
          <p:cNvSpPr txBox="1"/>
          <p:nvPr/>
        </p:nvSpPr>
        <p:spPr>
          <a:xfrm>
            <a:off x="2457450" y="5476875"/>
            <a:ext cx="2895600" cy="400110"/>
          </a:xfrm>
          <a:prstGeom prst="rect">
            <a:avLst/>
          </a:prstGeom>
          <a:noFill/>
        </p:spPr>
        <p:txBody>
          <a:bodyPr wrap="square" rtlCol="0">
            <a:spAutoFit/>
          </a:bodyPr>
          <a:lstStyle/>
          <a:p>
            <a:pPr algn="ctr">
              <a:lnSpc>
                <a:spcPts val="1200"/>
              </a:lnSpc>
            </a:pPr>
            <a:r>
              <a:rPr lang="ar-EG" sz="1200" b="1" dirty="0"/>
              <a:t>توقف، لا تكمل العمل</a:t>
            </a:r>
          </a:p>
          <a:p>
            <a:pPr algn="ctr">
              <a:lnSpc>
                <a:spcPts val="1200"/>
              </a:lnSpc>
            </a:pPr>
            <a:r>
              <a:rPr lang="ar-EG" sz="1200" b="1" dirty="0"/>
              <a:t>استشر المشرف الكهربي</a:t>
            </a:r>
          </a:p>
        </p:txBody>
      </p:sp>
      <p:sp>
        <p:nvSpPr>
          <p:cNvPr id="21" name="TextBox 20"/>
          <p:cNvSpPr txBox="1"/>
          <p:nvPr/>
        </p:nvSpPr>
        <p:spPr>
          <a:xfrm>
            <a:off x="5943600" y="5544016"/>
            <a:ext cx="1905000" cy="247184"/>
          </a:xfrm>
          <a:prstGeom prst="rect">
            <a:avLst/>
          </a:prstGeom>
          <a:noFill/>
        </p:spPr>
        <p:txBody>
          <a:bodyPr wrap="square" rtlCol="0">
            <a:spAutoFit/>
          </a:bodyPr>
          <a:lstStyle/>
          <a:p>
            <a:pPr algn="ctr" rtl="1">
              <a:lnSpc>
                <a:spcPts val="1200"/>
              </a:lnSpc>
            </a:pPr>
            <a:r>
              <a:rPr lang="ar-EG" sz="1200" b="1" dirty="0"/>
              <a:t>واصل العمل المصرح به</a:t>
            </a:r>
            <a:endParaRPr lang="en-US" sz="1200" b="1" dirty="0"/>
          </a:p>
        </p:txBody>
      </p:sp>
      <p:sp>
        <p:nvSpPr>
          <p:cNvPr id="22" name="TextBox 21"/>
          <p:cNvSpPr txBox="1"/>
          <p:nvPr/>
        </p:nvSpPr>
        <p:spPr>
          <a:xfrm>
            <a:off x="3076575" y="1333500"/>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3" name="TextBox 22"/>
          <p:cNvSpPr txBox="1"/>
          <p:nvPr/>
        </p:nvSpPr>
        <p:spPr>
          <a:xfrm>
            <a:off x="6886575" y="1352550"/>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
        <p:nvSpPr>
          <p:cNvPr id="24" name="TextBox 23"/>
          <p:cNvSpPr txBox="1"/>
          <p:nvPr/>
        </p:nvSpPr>
        <p:spPr>
          <a:xfrm>
            <a:off x="2343150" y="2143125"/>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5" name="TextBox 24"/>
          <p:cNvSpPr txBox="1"/>
          <p:nvPr/>
        </p:nvSpPr>
        <p:spPr>
          <a:xfrm>
            <a:off x="3857625" y="2143125"/>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6" name="TextBox 25"/>
          <p:cNvSpPr txBox="1"/>
          <p:nvPr/>
        </p:nvSpPr>
        <p:spPr>
          <a:xfrm>
            <a:off x="4962525" y="3017882"/>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7" name="TextBox 26"/>
          <p:cNvSpPr txBox="1"/>
          <p:nvPr/>
        </p:nvSpPr>
        <p:spPr>
          <a:xfrm>
            <a:off x="5467350" y="3903707"/>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8" name="TextBox 27"/>
          <p:cNvSpPr txBox="1"/>
          <p:nvPr/>
        </p:nvSpPr>
        <p:spPr>
          <a:xfrm>
            <a:off x="6000750" y="5141957"/>
            <a:ext cx="990600" cy="277768"/>
          </a:xfrm>
          <a:prstGeom prst="rect">
            <a:avLst/>
          </a:prstGeom>
          <a:noFill/>
        </p:spPr>
        <p:txBody>
          <a:bodyPr wrap="square" rtlCol="0">
            <a:spAutoFit/>
          </a:bodyPr>
          <a:lstStyle/>
          <a:p>
            <a:pPr algn="ctr">
              <a:lnSpc>
                <a:spcPts val="1400"/>
              </a:lnSpc>
            </a:pPr>
            <a:r>
              <a:rPr lang="ar-EG" sz="1500" b="1" dirty="0">
                <a:solidFill>
                  <a:schemeClr val="bg1"/>
                </a:solidFill>
              </a:rPr>
              <a:t>نعم</a:t>
            </a:r>
            <a:endParaRPr lang="en-US" sz="1400" b="1" dirty="0">
              <a:solidFill>
                <a:schemeClr val="bg1"/>
              </a:solidFill>
            </a:endParaRPr>
          </a:p>
        </p:txBody>
      </p:sp>
      <p:sp>
        <p:nvSpPr>
          <p:cNvPr id="29" name="TextBox 28"/>
          <p:cNvSpPr txBox="1"/>
          <p:nvPr/>
        </p:nvSpPr>
        <p:spPr>
          <a:xfrm>
            <a:off x="5314950" y="2122532"/>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
        <p:nvSpPr>
          <p:cNvPr id="30" name="TextBox 29"/>
          <p:cNvSpPr txBox="1"/>
          <p:nvPr/>
        </p:nvSpPr>
        <p:spPr>
          <a:xfrm>
            <a:off x="1552575" y="2151107"/>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
        <p:nvSpPr>
          <p:cNvPr id="31" name="TextBox 30"/>
          <p:cNvSpPr txBox="1"/>
          <p:nvPr/>
        </p:nvSpPr>
        <p:spPr>
          <a:xfrm>
            <a:off x="3238500" y="3019425"/>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
        <p:nvSpPr>
          <p:cNvPr id="32" name="TextBox 31"/>
          <p:cNvSpPr txBox="1"/>
          <p:nvPr/>
        </p:nvSpPr>
        <p:spPr>
          <a:xfrm>
            <a:off x="3819525" y="3751307"/>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
        <p:nvSpPr>
          <p:cNvPr id="33" name="TextBox 32"/>
          <p:cNvSpPr txBox="1"/>
          <p:nvPr/>
        </p:nvSpPr>
        <p:spPr>
          <a:xfrm>
            <a:off x="4191000" y="5143500"/>
            <a:ext cx="990600" cy="277768"/>
          </a:xfrm>
          <a:prstGeom prst="rect">
            <a:avLst/>
          </a:prstGeom>
          <a:noFill/>
        </p:spPr>
        <p:txBody>
          <a:bodyPr wrap="square" rtlCol="0">
            <a:spAutoFit/>
          </a:bodyPr>
          <a:lstStyle/>
          <a:p>
            <a:pPr algn="ctr">
              <a:lnSpc>
                <a:spcPts val="1400"/>
              </a:lnSpc>
            </a:pPr>
            <a:r>
              <a:rPr lang="ar-EG" sz="1500" b="1" dirty="0">
                <a:solidFill>
                  <a:schemeClr val="bg1"/>
                </a:solidFill>
              </a:rPr>
              <a:t>لا</a:t>
            </a:r>
            <a:endParaRPr lang="en-US" sz="1400" b="1" dirty="0">
              <a:solidFill>
                <a:schemeClr val="bg1"/>
              </a:solidFill>
            </a:endParaRPr>
          </a:p>
        </p:txBody>
      </p:sp>
    </p:spTree>
    <p:extLst>
      <p:ext uri="{BB962C8B-B14F-4D97-AF65-F5344CB8AC3E}">
        <p14:creationId xmlns:p14="http://schemas.microsoft.com/office/powerpoint/2010/main" val="3454253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6" name="TextBox 5"/>
          <p:cNvSpPr txBox="1"/>
          <p:nvPr/>
        </p:nvSpPr>
        <p:spPr>
          <a:xfrm>
            <a:off x="519752" y="691501"/>
            <a:ext cx="8610600" cy="461665"/>
          </a:xfrm>
          <a:prstGeom prst="rect">
            <a:avLst/>
          </a:prstGeom>
          <a:noFill/>
        </p:spPr>
        <p:txBody>
          <a:bodyPr wrap="square" rtlCol="0">
            <a:spAutoFit/>
          </a:bodyPr>
          <a:lstStyle/>
          <a:p>
            <a:pPr algn="ctr"/>
            <a:r>
              <a:rPr lang="ar-EG" sz="2400" b="1" dirty="0">
                <a:solidFill>
                  <a:srgbClr val="0070C0"/>
                </a:solidFill>
              </a:rPr>
              <a:t>الحد الأدنى لمتطلبات ملابس الجمعية الوطنية للحماية من الحرائق 70 هـ (2012)</a:t>
            </a:r>
            <a:endParaRPr lang="en-US" sz="2400" b="1" dirty="0">
              <a:solidFill>
                <a:srgbClr val="0070C0"/>
              </a:solidFill>
            </a:endParaRPr>
          </a:p>
        </p:txBody>
      </p:sp>
      <p:pic>
        <p:nvPicPr>
          <p:cNvPr id="20482" name="Picture 2"/>
          <p:cNvPicPr>
            <a:picLocks noChangeAspect="1" noChangeArrowheads="1"/>
          </p:cNvPicPr>
          <p:nvPr/>
        </p:nvPicPr>
        <p:blipFill>
          <a:blip r:embed="rId3"/>
          <a:srcRect/>
          <a:stretch>
            <a:fillRect/>
          </a:stretch>
        </p:blipFill>
        <p:spPr bwMode="auto">
          <a:xfrm>
            <a:off x="8343900" y="1336344"/>
            <a:ext cx="876300" cy="2273300"/>
          </a:xfrm>
          <a:prstGeom prst="rect">
            <a:avLst/>
          </a:prstGeom>
          <a:noFill/>
          <a:ln w="9525">
            <a:noFill/>
            <a:miter lim="800000"/>
            <a:headEnd/>
            <a:tailEnd/>
          </a:ln>
          <a:effectLst/>
        </p:spPr>
      </p:pic>
      <p:pic>
        <p:nvPicPr>
          <p:cNvPr id="8" name="Picture 2"/>
          <p:cNvPicPr>
            <a:picLocks noChangeAspect="1" noChangeArrowheads="1"/>
          </p:cNvPicPr>
          <p:nvPr/>
        </p:nvPicPr>
        <p:blipFill>
          <a:blip r:embed="rId3"/>
          <a:srcRect/>
          <a:stretch>
            <a:fillRect/>
          </a:stretch>
        </p:blipFill>
        <p:spPr bwMode="auto">
          <a:xfrm>
            <a:off x="8343900" y="3956712"/>
            <a:ext cx="876300" cy="2273300"/>
          </a:xfrm>
          <a:prstGeom prst="rect">
            <a:avLst/>
          </a:prstGeom>
          <a:noFill/>
          <a:ln w="9525">
            <a:noFill/>
            <a:miter lim="800000"/>
            <a:headEnd/>
            <a:tailEnd/>
          </a:ln>
          <a:effectLst/>
        </p:spPr>
      </p:pic>
      <p:sp>
        <p:nvSpPr>
          <p:cNvPr id="9" name="TextBox 8"/>
          <p:cNvSpPr txBox="1"/>
          <p:nvPr/>
        </p:nvSpPr>
        <p:spPr>
          <a:xfrm>
            <a:off x="1592240" y="1443097"/>
            <a:ext cx="5715000" cy="2169825"/>
          </a:xfrm>
          <a:prstGeom prst="rect">
            <a:avLst/>
          </a:prstGeom>
          <a:noFill/>
        </p:spPr>
        <p:txBody>
          <a:bodyPr wrap="square" rtlCol="0">
            <a:spAutoFit/>
          </a:bodyPr>
          <a:lstStyle/>
          <a:p>
            <a:pPr algn="just" rtl="1"/>
            <a:r>
              <a:rPr lang="ar-EG" sz="1500" dirty="0"/>
              <a:t>ملابس مخصصة للقوس الكهربائي، أدنى معايرة للقوس الكهربائي هي 4 كالوري / سم2</a:t>
            </a:r>
          </a:p>
          <a:p>
            <a:pPr algn="just" rtl="1"/>
            <a:r>
              <a:rPr lang="ar-EG" sz="1500" dirty="0"/>
              <a:t>بنطلون وقميص طويل الأكمام مخصص للقوس الكهربائي أو معطف مخصص للقوس الكهربائي</a:t>
            </a:r>
          </a:p>
          <a:p>
            <a:pPr algn="just" rtl="1"/>
            <a:r>
              <a:rPr lang="ar-EG" sz="1500" dirty="0"/>
              <a:t>قناع وجه مخصص للقوس الكهربائي أو بذلة للوقاية من وميض القوس الكهربائي</a:t>
            </a:r>
          </a:p>
          <a:p>
            <a:pPr algn="just" rtl="1"/>
            <a:r>
              <a:rPr lang="ar-EG" sz="1500" dirty="0"/>
              <a:t>جاكيت أو سترة مخصصة للقوس الكهربائي أو ملابس للوقاية من المطر أو بطانة قبعة صلبة</a:t>
            </a:r>
          </a:p>
          <a:p>
            <a:pPr algn="just" rtl="1"/>
            <a:r>
              <a:rPr lang="ar-EG" sz="1500" dirty="0"/>
              <a:t>قبعة صلبة</a:t>
            </a:r>
          </a:p>
          <a:p>
            <a:pPr algn="just" rtl="1"/>
            <a:r>
              <a:rPr lang="ar-EG" sz="1500" dirty="0"/>
              <a:t>نظارات السلامة أو نظارات الوقاية</a:t>
            </a:r>
          </a:p>
          <a:p>
            <a:pPr algn="just" rtl="1"/>
            <a:r>
              <a:rPr lang="ar-EG" sz="1500" dirty="0"/>
              <a:t>وقاية الأذن (ملحقات قناة الأذن)</a:t>
            </a:r>
          </a:p>
          <a:p>
            <a:pPr algn="just" rtl="1"/>
            <a:r>
              <a:rPr lang="ar-EG" sz="1500" dirty="0"/>
              <a:t>القفازات الجلدية المتينة والأحذية المقاومة للصدمات الكهربائية</a:t>
            </a:r>
            <a:endParaRPr lang="en-US" sz="1500" dirty="0"/>
          </a:p>
        </p:txBody>
      </p:sp>
      <p:cxnSp>
        <p:nvCxnSpPr>
          <p:cNvPr id="14" name="Straight Connector 13"/>
          <p:cNvCxnSpPr/>
          <p:nvPr/>
        </p:nvCxnSpPr>
        <p:spPr>
          <a:xfrm>
            <a:off x="800100" y="12135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00100" y="37322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600200" y="4033897"/>
            <a:ext cx="5943600" cy="2169825"/>
          </a:xfrm>
          <a:prstGeom prst="rect">
            <a:avLst/>
          </a:prstGeom>
          <a:noFill/>
        </p:spPr>
        <p:txBody>
          <a:bodyPr wrap="square" rtlCol="0">
            <a:spAutoFit/>
          </a:bodyPr>
          <a:lstStyle/>
          <a:p>
            <a:pPr algn="just" rtl="1"/>
            <a:r>
              <a:rPr lang="ar-EG" sz="1500" dirty="0"/>
              <a:t>ملابس مخصصة للقوس الكهربائي، أدنى معايرة للقوس الكهربائي هي 8 كالوري / سم2</a:t>
            </a:r>
          </a:p>
          <a:p>
            <a:pPr algn="just" rtl="1"/>
            <a:r>
              <a:rPr lang="ar-EG" sz="1500" dirty="0"/>
              <a:t>بنطلون وقميص طويل الأكمام مخصص للقوس الكهربائي أو معطف مخصص للقوس الكهربائي</a:t>
            </a:r>
          </a:p>
          <a:p>
            <a:pPr algn="just" rtl="1"/>
            <a:r>
              <a:rPr lang="ar-EG" sz="1500" dirty="0"/>
              <a:t>بذلة للوقاية من وميض القوس الكهربائي أو قناع وجه مخصص للقوس الكهربائي وقناع واقي مخصص للقوس الكهربائي</a:t>
            </a:r>
          </a:p>
          <a:p>
            <a:pPr algn="just" rtl="1"/>
            <a:r>
              <a:rPr lang="ar-EG" sz="1500" dirty="0"/>
              <a:t>جاكيت أو سترة مخصصة للقوس الكهربائي أو ملابس للوقاية من المطر أو بطانة قبعة صلبة</a:t>
            </a:r>
          </a:p>
          <a:p>
            <a:pPr algn="just" rtl="1"/>
            <a:r>
              <a:rPr lang="ar-EG" sz="1500" dirty="0"/>
              <a:t>قبعة صلبة</a:t>
            </a:r>
          </a:p>
          <a:p>
            <a:pPr algn="just" rtl="1"/>
            <a:r>
              <a:rPr lang="ar-EG" sz="1500" dirty="0"/>
              <a:t>نظارات السلامة أو نظارات الوقاية</a:t>
            </a:r>
          </a:p>
          <a:p>
            <a:pPr algn="just" rtl="1"/>
            <a:r>
              <a:rPr lang="ar-EG" sz="1500" dirty="0"/>
              <a:t>وقاية الأذن (ملحقات قناة الأذن)</a:t>
            </a:r>
          </a:p>
          <a:p>
            <a:pPr algn="just" rtl="1"/>
            <a:r>
              <a:rPr lang="ar-EG" sz="1500" dirty="0"/>
              <a:t>القفازات الجلدية المتينة والأحذية المقاومة للصدمات الكهربائية</a:t>
            </a:r>
            <a:endParaRPr lang="en-US" sz="1500" dirty="0"/>
          </a:p>
        </p:txBody>
      </p:sp>
      <p:sp>
        <p:nvSpPr>
          <p:cNvPr id="17" name="Rectangle 16"/>
          <p:cNvSpPr/>
          <p:nvPr/>
        </p:nvSpPr>
        <p:spPr>
          <a:xfrm>
            <a:off x="838200" y="1461448"/>
            <a:ext cx="685800" cy="2057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838200" y="4052248"/>
            <a:ext cx="685800" cy="2057400"/>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rot="16200000">
            <a:off x="177091" y="2122557"/>
            <a:ext cx="2057400" cy="707886"/>
          </a:xfrm>
          <a:prstGeom prst="rect">
            <a:avLst/>
          </a:prstGeom>
          <a:noFill/>
        </p:spPr>
        <p:txBody>
          <a:bodyPr wrap="square" rtlCol="0">
            <a:spAutoFit/>
          </a:bodyPr>
          <a:lstStyle/>
          <a:p>
            <a:pPr algn="ctr"/>
            <a:r>
              <a:rPr lang="ar-EG" sz="2000" b="1" dirty="0"/>
              <a:t>الخطر / الخطورة</a:t>
            </a:r>
          </a:p>
          <a:p>
            <a:pPr algn="ctr"/>
            <a:r>
              <a:rPr lang="ar-EG" sz="2000" b="1" dirty="0"/>
              <a:t>الفئة 1</a:t>
            </a:r>
            <a:endParaRPr lang="en-US" sz="2000" b="1" dirty="0"/>
          </a:p>
        </p:txBody>
      </p:sp>
      <p:sp>
        <p:nvSpPr>
          <p:cNvPr id="20" name="TextBox 19"/>
          <p:cNvSpPr txBox="1"/>
          <p:nvPr/>
        </p:nvSpPr>
        <p:spPr>
          <a:xfrm rot="16200000">
            <a:off x="152067" y="4713357"/>
            <a:ext cx="2057400" cy="707886"/>
          </a:xfrm>
          <a:prstGeom prst="rect">
            <a:avLst/>
          </a:prstGeom>
          <a:noFill/>
        </p:spPr>
        <p:txBody>
          <a:bodyPr wrap="square" rtlCol="0">
            <a:spAutoFit/>
          </a:bodyPr>
          <a:lstStyle/>
          <a:p>
            <a:pPr algn="ctr"/>
            <a:r>
              <a:rPr lang="ar-EG" sz="2000" b="1" dirty="0"/>
              <a:t>الخطر / الخطورة</a:t>
            </a:r>
          </a:p>
          <a:p>
            <a:pPr algn="ctr"/>
            <a:r>
              <a:rPr lang="ar-EG" sz="2000" b="1" dirty="0"/>
              <a:t>الفئة 2</a:t>
            </a:r>
            <a:endParaRPr lang="en-US" sz="2000" b="1" dirty="0"/>
          </a:p>
        </p:txBody>
      </p:sp>
      <p:sp>
        <p:nvSpPr>
          <p:cNvPr id="26" name="Rounded Rectangular Callout 25"/>
          <p:cNvSpPr/>
          <p:nvPr/>
        </p:nvSpPr>
        <p:spPr>
          <a:xfrm rot="10800000">
            <a:off x="7315200" y="2590800"/>
            <a:ext cx="1295400" cy="521208"/>
          </a:xfrm>
          <a:prstGeom prst="wedgeRoundRectCallout">
            <a:avLst>
              <a:gd name="adj1" fmla="val -69537"/>
              <a:gd name="adj2" fmla="val 101624"/>
              <a:gd name="adj3" fmla="val 16667"/>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7467600" y="2678668"/>
            <a:ext cx="990600" cy="338554"/>
          </a:xfrm>
          <a:prstGeom prst="rect">
            <a:avLst/>
          </a:prstGeom>
          <a:noFill/>
        </p:spPr>
        <p:txBody>
          <a:bodyPr wrap="square" rtlCol="0">
            <a:spAutoFit/>
          </a:bodyPr>
          <a:lstStyle/>
          <a:p>
            <a:pPr algn="ctr"/>
            <a:r>
              <a:rPr lang="ar-EG" sz="1600" b="1" dirty="0"/>
              <a:t>4 كالوري</a:t>
            </a:r>
            <a:endParaRPr lang="en-US" sz="1600" b="1" dirty="0"/>
          </a:p>
        </p:txBody>
      </p:sp>
      <p:sp>
        <p:nvSpPr>
          <p:cNvPr id="28" name="Rounded Rectangular Callout 27"/>
          <p:cNvSpPr/>
          <p:nvPr/>
        </p:nvSpPr>
        <p:spPr>
          <a:xfrm rot="10800000">
            <a:off x="7543800" y="5191780"/>
            <a:ext cx="1295400" cy="521208"/>
          </a:xfrm>
          <a:prstGeom prst="wedgeRoundRectCallout">
            <a:avLst>
              <a:gd name="adj1" fmla="val -69537"/>
              <a:gd name="adj2" fmla="val 101624"/>
              <a:gd name="adj3" fmla="val 16667"/>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7696200" y="5269468"/>
            <a:ext cx="990600" cy="338554"/>
          </a:xfrm>
          <a:prstGeom prst="rect">
            <a:avLst/>
          </a:prstGeom>
          <a:noFill/>
        </p:spPr>
        <p:txBody>
          <a:bodyPr wrap="square" rtlCol="0">
            <a:spAutoFit/>
          </a:bodyPr>
          <a:lstStyle/>
          <a:p>
            <a:pPr algn="ctr"/>
            <a:r>
              <a:rPr lang="ar-EG" sz="1600" b="1" dirty="0"/>
              <a:t>8 كالوري</a:t>
            </a:r>
            <a:endParaRPr lang="en-US" sz="1600" b="1" dirty="0"/>
          </a:p>
        </p:txBody>
      </p:sp>
    </p:spTree>
    <p:extLst>
      <p:ext uri="{BB962C8B-B14F-4D97-AF65-F5344CB8AC3E}">
        <p14:creationId xmlns:p14="http://schemas.microsoft.com/office/powerpoint/2010/main" val="1946275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22" name="Rounded Rectangular Callout 21"/>
          <p:cNvSpPr/>
          <p:nvPr/>
        </p:nvSpPr>
        <p:spPr>
          <a:xfrm rot="10800000">
            <a:off x="7467600" y="2590800"/>
            <a:ext cx="1295400" cy="521208"/>
          </a:xfrm>
          <a:prstGeom prst="wedgeRoundRectCallout">
            <a:avLst>
              <a:gd name="adj1" fmla="val -69537"/>
              <a:gd name="adj2" fmla="val 101624"/>
              <a:gd name="adj3" fmla="val 16667"/>
            </a:avLst>
          </a:prstGeom>
          <a:solidFill>
            <a:srgbClr val="FF99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592240" y="1322696"/>
            <a:ext cx="5875360" cy="2400657"/>
          </a:xfrm>
          <a:prstGeom prst="rect">
            <a:avLst/>
          </a:prstGeom>
          <a:noFill/>
        </p:spPr>
        <p:txBody>
          <a:bodyPr wrap="square" rtlCol="0">
            <a:spAutoFit/>
          </a:bodyPr>
          <a:lstStyle/>
          <a:p>
            <a:pPr algn="just" rtl="1"/>
            <a:r>
              <a:rPr lang="ar-EG" sz="1500" dirty="0"/>
              <a:t>ملابس مخصصة للقوس الكهربائي يتم اختيارها بعناية حتى تلبي معايرة القوس الكهربائي الخاص بالنظام الحد الأدنى المطلوب لمعايرة القوس الكهربائي بمقدار 25 كالوري \ سم2</a:t>
            </a:r>
          </a:p>
          <a:p>
            <a:pPr algn="just" rtl="1"/>
            <a:r>
              <a:rPr lang="ar-EG" sz="1500" dirty="0"/>
              <a:t>بنطلون وقميص طويل الأكمام مخصص للقوس الكهربائي</a:t>
            </a:r>
          </a:p>
          <a:p>
            <a:pPr algn="just" rtl="1"/>
            <a:r>
              <a:rPr lang="ar-EG" sz="1500" dirty="0"/>
              <a:t>معطف مخصص للقوس الكهربائي وجاكيت للوقاية من وميض القوس الكهربائي</a:t>
            </a:r>
          </a:p>
          <a:p>
            <a:pPr algn="just" rtl="1"/>
            <a:r>
              <a:rPr lang="ar-EG" sz="1500" dirty="0"/>
              <a:t>بنطلون بذلة للوقاية من وميض القوس الكهربائي وبذلة للوقاية من وميض القوس الكهربائي</a:t>
            </a:r>
          </a:p>
          <a:p>
            <a:pPr algn="just" rtl="1"/>
            <a:r>
              <a:rPr lang="ar-EG" sz="1500" dirty="0"/>
              <a:t>قفازات مخصصة للقوس الكهربائي أو جاكيت أو سترة مخصصة للقوس الكهربائي أو ملابس للوقاية من المطر أو بطانة قبعة صلبة</a:t>
            </a:r>
          </a:p>
          <a:p>
            <a:pPr algn="just" rtl="1"/>
            <a:r>
              <a:rPr lang="ar-EG" sz="1500" dirty="0"/>
              <a:t>قبعة صلبة أو نظارات السلامة أو نظارات الوقاية</a:t>
            </a:r>
          </a:p>
          <a:p>
            <a:pPr algn="just" rtl="1"/>
            <a:r>
              <a:rPr lang="ar-EG" sz="1500" dirty="0"/>
              <a:t>وقاية الأذن (ملحقات قناة الأذن)</a:t>
            </a:r>
          </a:p>
          <a:p>
            <a:pPr algn="just" rtl="1"/>
            <a:r>
              <a:rPr lang="ar-EG" sz="1500" dirty="0"/>
              <a:t>أحذية مقاومة للصدمات الكهربائية</a:t>
            </a:r>
            <a:endParaRPr lang="en-US" sz="1500" dirty="0"/>
          </a:p>
        </p:txBody>
      </p:sp>
      <p:cxnSp>
        <p:nvCxnSpPr>
          <p:cNvPr id="11" name="Straight Connector 10"/>
          <p:cNvCxnSpPr/>
          <p:nvPr/>
        </p:nvCxnSpPr>
        <p:spPr>
          <a:xfrm>
            <a:off x="800100" y="12135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00100" y="3732212"/>
            <a:ext cx="8305800" cy="1588"/>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0200" y="3911065"/>
            <a:ext cx="5867400" cy="2169825"/>
          </a:xfrm>
          <a:prstGeom prst="rect">
            <a:avLst/>
          </a:prstGeom>
          <a:noFill/>
        </p:spPr>
        <p:txBody>
          <a:bodyPr wrap="square" rtlCol="0">
            <a:spAutoFit/>
          </a:bodyPr>
          <a:lstStyle/>
          <a:p>
            <a:pPr algn="just" rtl="1"/>
            <a:r>
              <a:rPr lang="ar-EG" sz="1500" dirty="0"/>
              <a:t>ملابس مخصصة للقوس الكهربائي يتم اختيارها بعناية حتى تلبي معايرة القوس الكهربائي الخاص بالنظام الحد الأدنى المطلوب لمعايرة القوس الكهربائي بمقدار 40 كالوري \ سم2</a:t>
            </a:r>
          </a:p>
          <a:p>
            <a:pPr algn="just" rtl="1"/>
            <a:r>
              <a:rPr lang="ar-EG" sz="1500" dirty="0"/>
              <a:t>بنطلون وقميص طويل الأكمام مخصص للقوس الكهربائي</a:t>
            </a:r>
          </a:p>
          <a:p>
            <a:pPr algn="just" rtl="1"/>
            <a:r>
              <a:rPr lang="ar-EG" sz="1500" dirty="0"/>
              <a:t>معطف مخصص للقوس الكهربائي وجاكيت للوقاية من وميض القوس الكهربائي</a:t>
            </a:r>
          </a:p>
          <a:p>
            <a:pPr algn="just" rtl="1"/>
            <a:r>
              <a:rPr lang="ar-EG" sz="1500" dirty="0"/>
              <a:t>بنطلون بذلة للوقاية من وميض القوس الكهربائي وبذلة للوقاية من وميض القوس الكهربائي</a:t>
            </a:r>
          </a:p>
          <a:p>
            <a:pPr algn="just" rtl="1"/>
            <a:r>
              <a:rPr lang="ar-EG" sz="1500" dirty="0"/>
              <a:t>قفازات مخصصة للقوس الكهربائي أو جاكيت أو سترة مخصصة للقوس الكهربائي أو ملابس للوقاية من المطر أو بطانة قبعة صلبة</a:t>
            </a:r>
          </a:p>
          <a:p>
            <a:pPr algn="just" rtl="1"/>
            <a:r>
              <a:rPr lang="ar-EG" sz="1500" dirty="0"/>
              <a:t>قبعة صلبة أو نظارات السلامة أو نظارات الوقاية</a:t>
            </a:r>
          </a:p>
          <a:p>
            <a:pPr algn="just" rtl="1"/>
            <a:r>
              <a:rPr lang="ar-EG" sz="1500" dirty="0"/>
              <a:t>وقاية الأذن (ملحقات قناة الأذن)</a:t>
            </a:r>
          </a:p>
        </p:txBody>
      </p:sp>
      <p:sp>
        <p:nvSpPr>
          <p:cNvPr id="14" name="Rectangle 13"/>
          <p:cNvSpPr/>
          <p:nvPr/>
        </p:nvSpPr>
        <p:spPr>
          <a:xfrm>
            <a:off x="838200" y="1461448"/>
            <a:ext cx="685800" cy="20574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838200" y="4052248"/>
            <a:ext cx="685800" cy="2057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rot="16200000">
            <a:off x="163443" y="2122557"/>
            <a:ext cx="2057400" cy="707886"/>
          </a:xfrm>
          <a:prstGeom prst="rect">
            <a:avLst/>
          </a:prstGeom>
          <a:noFill/>
        </p:spPr>
        <p:txBody>
          <a:bodyPr wrap="square" rtlCol="0">
            <a:spAutoFit/>
          </a:bodyPr>
          <a:lstStyle/>
          <a:p>
            <a:pPr algn="ctr"/>
            <a:r>
              <a:rPr lang="ar-EG" sz="2000" b="1" dirty="0"/>
              <a:t>الخطر / الخطورة</a:t>
            </a:r>
          </a:p>
          <a:p>
            <a:pPr algn="ctr"/>
            <a:r>
              <a:rPr lang="ar-EG" sz="2000" b="1" dirty="0"/>
              <a:t>الفئة 3</a:t>
            </a:r>
            <a:endParaRPr lang="en-US" sz="2000" b="1" dirty="0"/>
          </a:p>
        </p:txBody>
      </p:sp>
      <p:sp>
        <p:nvSpPr>
          <p:cNvPr id="17" name="TextBox 16"/>
          <p:cNvSpPr txBox="1"/>
          <p:nvPr/>
        </p:nvSpPr>
        <p:spPr>
          <a:xfrm rot="16200000">
            <a:off x="163443" y="4713357"/>
            <a:ext cx="2057400" cy="707886"/>
          </a:xfrm>
          <a:prstGeom prst="rect">
            <a:avLst/>
          </a:prstGeom>
          <a:noFill/>
        </p:spPr>
        <p:txBody>
          <a:bodyPr wrap="square" rtlCol="0">
            <a:spAutoFit/>
          </a:bodyPr>
          <a:lstStyle/>
          <a:p>
            <a:pPr algn="ctr"/>
            <a:r>
              <a:rPr lang="ar-EG" sz="2000" b="1" dirty="0"/>
              <a:t>الخطر / الخطورة</a:t>
            </a:r>
          </a:p>
          <a:p>
            <a:pPr algn="ctr"/>
            <a:r>
              <a:rPr lang="ar-EG" sz="2000" b="1" dirty="0"/>
              <a:t>الفئة 4</a:t>
            </a:r>
            <a:endParaRPr lang="en-US" sz="2000" b="1" dirty="0"/>
          </a:p>
        </p:txBody>
      </p:sp>
      <p:sp>
        <p:nvSpPr>
          <p:cNvPr id="18" name="TextBox 17"/>
          <p:cNvSpPr txBox="1"/>
          <p:nvPr/>
        </p:nvSpPr>
        <p:spPr>
          <a:xfrm>
            <a:off x="7543800" y="2743200"/>
            <a:ext cx="990600" cy="338554"/>
          </a:xfrm>
          <a:prstGeom prst="rect">
            <a:avLst/>
          </a:prstGeom>
          <a:noFill/>
        </p:spPr>
        <p:txBody>
          <a:bodyPr wrap="square" rtlCol="0">
            <a:spAutoFit/>
          </a:bodyPr>
          <a:lstStyle/>
          <a:p>
            <a:pPr algn="ctr"/>
            <a:r>
              <a:rPr lang="ar-EG" sz="1600" b="1" dirty="0"/>
              <a:t>25 كالوري</a:t>
            </a:r>
            <a:endParaRPr lang="en-US" sz="1600" b="1" dirty="0"/>
          </a:p>
        </p:txBody>
      </p:sp>
      <p:pic>
        <p:nvPicPr>
          <p:cNvPr id="21506" name="Picture 2"/>
          <p:cNvPicPr>
            <a:picLocks noChangeAspect="1" noChangeArrowheads="1"/>
          </p:cNvPicPr>
          <p:nvPr/>
        </p:nvPicPr>
        <p:blipFill>
          <a:blip r:embed="rId3"/>
          <a:srcRect/>
          <a:stretch>
            <a:fillRect/>
          </a:stretch>
        </p:blipFill>
        <p:spPr bwMode="auto">
          <a:xfrm>
            <a:off x="8853905" y="1304594"/>
            <a:ext cx="975895" cy="2317750"/>
          </a:xfrm>
          <a:prstGeom prst="rect">
            <a:avLst/>
          </a:prstGeom>
          <a:noFill/>
          <a:ln w="9525">
            <a:noFill/>
            <a:miter lim="800000"/>
            <a:headEnd/>
            <a:tailEnd/>
          </a:ln>
          <a:effectLst/>
        </p:spPr>
      </p:pic>
      <p:pic>
        <p:nvPicPr>
          <p:cNvPr id="21507" name="Picture 3"/>
          <p:cNvPicPr>
            <a:picLocks noChangeAspect="1" noChangeArrowheads="1"/>
          </p:cNvPicPr>
          <p:nvPr/>
        </p:nvPicPr>
        <p:blipFill>
          <a:blip r:embed="rId4"/>
          <a:srcRect/>
          <a:stretch>
            <a:fillRect/>
          </a:stretch>
        </p:blipFill>
        <p:spPr bwMode="auto">
          <a:xfrm>
            <a:off x="8915400" y="3810000"/>
            <a:ext cx="744558" cy="2322576"/>
          </a:xfrm>
          <a:prstGeom prst="rect">
            <a:avLst/>
          </a:prstGeom>
          <a:noFill/>
          <a:ln w="9525">
            <a:noFill/>
            <a:miter lim="800000"/>
            <a:headEnd/>
            <a:tailEnd/>
          </a:ln>
          <a:effectLst/>
        </p:spPr>
      </p:pic>
      <p:sp>
        <p:nvSpPr>
          <p:cNvPr id="23" name="Rounded Rectangular Callout 22"/>
          <p:cNvSpPr/>
          <p:nvPr/>
        </p:nvSpPr>
        <p:spPr>
          <a:xfrm rot="10800000">
            <a:off x="7772400" y="5105400"/>
            <a:ext cx="1295400" cy="521208"/>
          </a:xfrm>
          <a:prstGeom prst="wedgeRoundRectCallout">
            <a:avLst>
              <a:gd name="adj1" fmla="val -69537"/>
              <a:gd name="adj2" fmla="val 101624"/>
              <a:gd name="adj3" fmla="val 16667"/>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4800" y="5181600"/>
            <a:ext cx="990600" cy="338554"/>
          </a:xfrm>
          <a:prstGeom prst="rect">
            <a:avLst/>
          </a:prstGeom>
          <a:noFill/>
        </p:spPr>
        <p:txBody>
          <a:bodyPr wrap="square" rtlCol="0">
            <a:spAutoFit/>
          </a:bodyPr>
          <a:lstStyle/>
          <a:p>
            <a:pPr algn="ctr"/>
            <a:r>
              <a:rPr lang="ar-EG" sz="1600" b="1" dirty="0"/>
              <a:t>40 كالوري</a:t>
            </a:r>
            <a:endParaRPr lang="en-US" sz="1600" b="1" dirty="0"/>
          </a:p>
        </p:txBody>
      </p:sp>
    </p:spTree>
    <p:extLst>
      <p:ext uri="{BB962C8B-B14F-4D97-AF65-F5344CB8AC3E}">
        <p14:creationId xmlns:p14="http://schemas.microsoft.com/office/powerpoint/2010/main" val="3425845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solidFill>
            <a:srgbClr val="0070C0"/>
          </a:solidFill>
          <a:ln w="9525">
            <a:noFill/>
            <a:miter lim="800000"/>
            <a:headEnd/>
            <a:tailEnd/>
          </a:ln>
          <a:effectLst/>
        </p:spPr>
      </p:pic>
      <p:sp>
        <p:nvSpPr>
          <p:cNvPr id="5" name="TextBox 4"/>
          <p:cNvSpPr txBox="1"/>
          <p:nvPr/>
        </p:nvSpPr>
        <p:spPr>
          <a:xfrm>
            <a:off x="519752" y="609600"/>
            <a:ext cx="8610600" cy="492443"/>
          </a:xfrm>
          <a:prstGeom prst="rect">
            <a:avLst/>
          </a:prstGeom>
          <a:noFill/>
        </p:spPr>
        <p:txBody>
          <a:bodyPr wrap="square" rtlCol="0">
            <a:spAutoFit/>
          </a:bodyPr>
          <a:lstStyle/>
          <a:p>
            <a:pPr algn="ctr"/>
            <a:r>
              <a:rPr lang="ar-EG" sz="2600" b="1" dirty="0">
                <a:solidFill>
                  <a:srgbClr val="0070C0"/>
                </a:solidFill>
                <a:latin typeface="+mj-lt"/>
              </a:rPr>
              <a:t>ملحقات ومعدات الوقاية الشخصية للحماية من وميض القوس الكهربائي</a:t>
            </a:r>
            <a:endParaRPr lang="en-US" sz="2600" b="1" dirty="0">
              <a:solidFill>
                <a:srgbClr val="0070C0"/>
              </a:solidFill>
              <a:latin typeface="+mj-lt"/>
            </a:endParaRPr>
          </a:p>
        </p:txBody>
      </p:sp>
      <p:pic>
        <p:nvPicPr>
          <p:cNvPr id="22530" name="Picture 2"/>
          <p:cNvPicPr>
            <a:picLocks noChangeAspect="1" noChangeArrowheads="1"/>
          </p:cNvPicPr>
          <p:nvPr/>
        </p:nvPicPr>
        <p:blipFill>
          <a:blip r:embed="rId3" cstate="print"/>
          <a:srcRect/>
          <a:stretch>
            <a:fillRect/>
          </a:stretch>
        </p:blipFill>
        <p:spPr bwMode="auto">
          <a:xfrm>
            <a:off x="723900" y="1102043"/>
            <a:ext cx="8458200" cy="5107274"/>
          </a:xfrm>
          <a:prstGeom prst="rect">
            <a:avLst/>
          </a:prstGeom>
          <a:noFill/>
          <a:ln w="9525">
            <a:noFill/>
            <a:miter lim="800000"/>
            <a:headEnd/>
            <a:tailEnd/>
          </a:ln>
          <a:effectLst/>
        </p:spPr>
      </p:pic>
      <p:sp>
        <p:nvSpPr>
          <p:cNvPr id="21" name="TextBox 20"/>
          <p:cNvSpPr txBox="1"/>
          <p:nvPr/>
        </p:nvSpPr>
        <p:spPr>
          <a:xfrm>
            <a:off x="1510352" y="2389496"/>
            <a:ext cx="1143000" cy="461665"/>
          </a:xfrm>
          <a:prstGeom prst="rect">
            <a:avLst/>
          </a:prstGeom>
          <a:noFill/>
        </p:spPr>
        <p:txBody>
          <a:bodyPr wrap="square" rtlCol="0">
            <a:spAutoFit/>
          </a:bodyPr>
          <a:lstStyle/>
          <a:p>
            <a:pPr algn="ctr"/>
            <a:r>
              <a:rPr lang="ar-EG" sz="1200" b="1" dirty="0"/>
              <a:t>قميص مخصص للقوس الكهربائي</a:t>
            </a:r>
            <a:endParaRPr lang="en-US" sz="1100" b="1" dirty="0"/>
          </a:p>
        </p:txBody>
      </p:sp>
      <p:sp>
        <p:nvSpPr>
          <p:cNvPr id="22" name="TextBox 21"/>
          <p:cNvSpPr txBox="1"/>
          <p:nvPr/>
        </p:nvSpPr>
        <p:spPr>
          <a:xfrm>
            <a:off x="2876264" y="2405416"/>
            <a:ext cx="1322696" cy="430887"/>
          </a:xfrm>
          <a:prstGeom prst="rect">
            <a:avLst/>
          </a:prstGeom>
          <a:noFill/>
        </p:spPr>
        <p:txBody>
          <a:bodyPr wrap="square" rtlCol="0">
            <a:spAutoFit/>
          </a:bodyPr>
          <a:lstStyle/>
          <a:p>
            <a:pPr algn="ctr"/>
            <a:r>
              <a:rPr lang="ar-EG" sz="1100" b="1" dirty="0"/>
              <a:t>جاكيت مخصص للقوس الكهربائي</a:t>
            </a:r>
            <a:endParaRPr lang="en-US" sz="1050" b="1" dirty="0"/>
          </a:p>
        </p:txBody>
      </p:sp>
      <p:sp>
        <p:nvSpPr>
          <p:cNvPr id="23" name="TextBox 22"/>
          <p:cNvSpPr txBox="1"/>
          <p:nvPr/>
        </p:nvSpPr>
        <p:spPr>
          <a:xfrm>
            <a:off x="4267200" y="2390001"/>
            <a:ext cx="1322696" cy="430887"/>
          </a:xfrm>
          <a:prstGeom prst="rect">
            <a:avLst/>
          </a:prstGeom>
          <a:noFill/>
        </p:spPr>
        <p:txBody>
          <a:bodyPr wrap="square" rtlCol="0">
            <a:spAutoFit/>
          </a:bodyPr>
          <a:lstStyle/>
          <a:p>
            <a:pPr algn="ctr"/>
            <a:r>
              <a:rPr lang="ar-EG" sz="1100" b="1" dirty="0"/>
              <a:t>بنطلون مخصص للقوس الكهربائي</a:t>
            </a:r>
            <a:endParaRPr lang="en-US" sz="1050" b="1" dirty="0"/>
          </a:p>
        </p:txBody>
      </p:sp>
      <p:sp>
        <p:nvSpPr>
          <p:cNvPr id="24" name="TextBox 23"/>
          <p:cNvSpPr txBox="1"/>
          <p:nvPr/>
        </p:nvSpPr>
        <p:spPr>
          <a:xfrm>
            <a:off x="5589896" y="2460513"/>
            <a:ext cx="1578592" cy="430887"/>
          </a:xfrm>
          <a:prstGeom prst="rect">
            <a:avLst/>
          </a:prstGeom>
          <a:noFill/>
        </p:spPr>
        <p:txBody>
          <a:bodyPr wrap="square" rtlCol="0">
            <a:spAutoFit/>
          </a:bodyPr>
          <a:lstStyle/>
          <a:p>
            <a:pPr algn="ctr"/>
            <a:r>
              <a:rPr lang="ar-EG" sz="1100" b="1" dirty="0"/>
              <a:t>معطف مخصص للقوس الكهربائي</a:t>
            </a:r>
            <a:endParaRPr lang="en-US" sz="1050" b="1" dirty="0"/>
          </a:p>
        </p:txBody>
      </p:sp>
      <p:sp>
        <p:nvSpPr>
          <p:cNvPr id="25" name="TextBox 24"/>
          <p:cNvSpPr txBox="1"/>
          <p:nvPr/>
        </p:nvSpPr>
        <p:spPr>
          <a:xfrm>
            <a:off x="7039968" y="2411104"/>
            <a:ext cx="1578592" cy="430887"/>
          </a:xfrm>
          <a:prstGeom prst="rect">
            <a:avLst/>
          </a:prstGeom>
          <a:noFill/>
        </p:spPr>
        <p:txBody>
          <a:bodyPr wrap="square" rtlCol="0">
            <a:spAutoFit/>
          </a:bodyPr>
          <a:lstStyle/>
          <a:p>
            <a:pPr algn="ctr"/>
            <a:r>
              <a:rPr lang="ar-EG" sz="1100" b="1" dirty="0"/>
              <a:t>قناع واقي مخصص للقوس الكهربائي</a:t>
            </a:r>
            <a:endParaRPr lang="en-US" sz="1050" b="1" dirty="0"/>
          </a:p>
        </p:txBody>
      </p:sp>
      <p:sp>
        <p:nvSpPr>
          <p:cNvPr id="26" name="TextBox 25"/>
          <p:cNvSpPr txBox="1"/>
          <p:nvPr/>
        </p:nvSpPr>
        <p:spPr>
          <a:xfrm>
            <a:off x="685800" y="4231944"/>
            <a:ext cx="1295400" cy="600164"/>
          </a:xfrm>
          <a:prstGeom prst="rect">
            <a:avLst/>
          </a:prstGeom>
          <a:noFill/>
        </p:spPr>
        <p:txBody>
          <a:bodyPr wrap="square" rtlCol="0">
            <a:spAutoFit/>
          </a:bodyPr>
          <a:lstStyle/>
          <a:p>
            <a:pPr algn="ctr"/>
            <a:r>
              <a:rPr lang="ar-EG" sz="1100" b="1" dirty="0"/>
              <a:t>خوذة وفتحة رؤية مخصصة للقوس الكهربائي</a:t>
            </a:r>
            <a:endParaRPr lang="en-US" sz="1100" b="1" dirty="0"/>
          </a:p>
        </p:txBody>
      </p:sp>
      <p:sp>
        <p:nvSpPr>
          <p:cNvPr id="27" name="TextBox 26"/>
          <p:cNvSpPr txBox="1"/>
          <p:nvPr/>
        </p:nvSpPr>
        <p:spPr>
          <a:xfrm>
            <a:off x="1905000" y="4234216"/>
            <a:ext cx="1905000" cy="261610"/>
          </a:xfrm>
          <a:prstGeom prst="rect">
            <a:avLst/>
          </a:prstGeom>
          <a:noFill/>
        </p:spPr>
        <p:txBody>
          <a:bodyPr wrap="square" rtlCol="0">
            <a:spAutoFit/>
          </a:bodyPr>
          <a:lstStyle/>
          <a:p>
            <a:pPr algn="ctr"/>
            <a:r>
              <a:rPr lang="ar-EG" sz="1100" b="1" dirty="0"/>
              <a:t>قفازات عازلة</a:t>
            </a:r>
            <a:endParaRPr lang="en-US" sz="1100" b="1" dirty="0"/>
          </a:p>
        </p:txBody>
      </p:sp>
      <p:sp>
        <p:nvSpPr>
          <p:cNvPr id="28" name="TextBox 27"/>
          <p:cNvSpPr txBox="1"/>
          <p:nvPr/>
        </p:nvSpPr>
        <p:spPr>
          <a:xfrm>
            <a:off x="3442648" y="4218296"/>
            <a:ext cx="1905000" cy="600164"/>
          </a:xfrm>
          <a:prstGeom prst="rect">
            <a:avLst/>
          </a:prstGeom>
          <a:noFill/>
        </p:spPr>
        <p:txBody>
          <a:bodyPr wrap="square" rtlCol="0">
            <a:spAutoFit/>
          </a:bodyPr>
          <a:lstStyle/>
          <a:p>
            <a:pPr algn="ctr" rtl="1"/>
            <a:r>
              <a:rPr lang="ar-EG" sz="1100" b="1" dirty="0"/>
              <a:t>أحذية سلامة عازلة </a:t>
            </a:r>
          </a:p>
          <a:p>
            <a:pPr algn="ctr"/>
            <a:r>
              <a:rPr lang="ar-EG" sz="1100" b="1" dirty="0"/>
              <a:t>مقاومة للصدمات الكهربائية بقدرة 18000 فولط</a:t>
            </a:r>
            <a:endParaRPr lang="en-US" sz="1100" b="1" dirty="0"/>
          </a:p>
        </p:txBody>
      </p:sp>
      <p:sp>
        <p:nvSpPr>
          <p:cNvPr id="29" name="TextBox 28"/>
          <p:cNvSpPr txBox="1"/>
          <p:nvPr/>
        </p:nvSpPr>
        <p:spPr>
          <a:xfrm>
            <a:off x="4849504" y="4179624"/>
            <a:ext cx="1905000" cy="430887"/>
          </a:xfrm>
          <a:prstGeom prst="rect">
            <a:avLst/>
          </a:prstGeom>
          <a:noFill/>
        </p:spPr>
        <p:txBody>
          <a:bodyPr wrap="square" rtlCol="0">
            <a:spAutoFit/>
          </a:bodyPr>
          <a:lstStyle/>
          <a:p>
            <a:pPr algn="ctr"/>
            <a:r>
              <a:rPr lang="ar-EG" sz="1100" b="1" dirty="0"/>
              <a:t>أجهزة الكشف على وصول التيار الكهربي وانقطاعه</a:t>
            </a:r>
            <a:endParaRPr lang="en-US" sz="1100" b="1" dirty="0"/>
          </a:p>
        </p:txBody>
      </p:sp>
      <p:sp>
        <p:nvSpPr>
          <p:cNvPr id="30" name="TextBox 29"/>
          <p:cNvSpPr txBox="1"/>
          <p:nvPr/>
        </p:nvSpPr>
        <p:spPr>
          <a:xfrm>
            <a:off x="6248400" y="4195544"/>
            <a:ext cx="1905000" cy="430887"/>
          </a:xfrm>
          <a:prstGeom prst="rect">
            <a:avLst/>
          </a:prstGeom>
          <a:noFill/>
        </p:spPr>
        <p:txBody>
          <a:bodyPr wrap="square" rtlCol="0">
            <a:spAutoFit/>
          </a:bodyPr>
          <a:lstStyle/>
          <a:p>
            <a:pPr algn="ctr"/>
            <a:r>
              <a:rPr lang="ar-EG" sz="1100" b="1" dirty="0"/>
              <a:t>أرضية لوحة المفاتيح</a:t>
            </a:r>
          </a:p>
          <a:p>
            <a:pPr algn="ctr"/>
            <a:r>
              <a:rPr lang="ar-EG" sz="1100" b="1" dirty="0"/>
              <a:t>الفئة 2 و4</a:t>
            </a:r>
            <a:endParaRPr lang="en-US" sz="1100" b="1" dirty="0"/>
          </a:p>
        </p:txBody>
      </p:sp>
      <p:sp>
        <p:nvSpPr>
          <p:cNvPr id="31" name="TextBox 30"/>
          <p:cNvSpPr txBox="1"/>
          <p:nvPr/>
        </p:nvSpPr>
        <p:spPr>
          <a:xfrm>
            <a:off x="7620000" y="4170520"/>
            <a:ext cx="1905000" cy="600164"/>
          </a:xfrm>
          <a:prstGeom prst="rect">
            <a:avLst/>
          </a:prstGeom>
          <a:noFill/>
        </p:spPr>
        <p:txBody>
          <a:bodyPr wrap="square" rtlCol="0">
            <a:spAutoFit/>
          </a:bodyPr>
          <a:lstStyle/>
          <a:p>
            <a:pPr algn="ctr"/>
            <a:r>
              <a:rPr lang="ar-EG" sz="1100" b="1" dirty="0"/>
              <a:t>أطقم معدات الوقاية الشخصية 40 – 40 كالوري \ سم2 وعصا الإنقاذ ومعدات التأريض</a:t>
            </a:r>
            <a:endParaRPr lang="en-US" sz="1100" b="1" dirty="0"/>
          </a:p>
        </p:txBody>
      </p:sp>
      <p:sp>
        <p:nvSpPr>
          <p:cNvPr id="32" name="TextBox 31"/>
          <p:cNvSpPr txBox="1"/>
          <p:nvPr/>
        </p:nvSpPr>
        <p:spPr>
          <a:xfrm>
            <a:off x="1406856" y="6172200"/>
            <a:ext cx="1371600" cy="261610"/>
          </a:xfrm>
          <a:prstGeom prst="rect">
            <a:avLst/>
          </a:prstGeom>
          <a:noFill/>
        </p:spPr>
        <p:txBody>
          <a:bodyPr wrap="square" rtlCol="0">
            <a:spAutoFit/>
          </a:bodyPr>
          <a:lstStyle/>
          <a:p>
            <a:pPr algn="ctr"/>
            <a:r>
              <a:rPr lang="ar-EG" sz="1100" b="1" dirty="0"/>
              <a:t>منصات عازلة</a:t>
            </a:r>
            <a:endParaRPr lang="en-US" sz="1100" b="1" dirty="0"/>
          </a:p>
        </p:txBody>
      </p:sp>
      <p:sp>
        <p:nvSpPr>
          <p:cNvPr id="33" name="TextBox 32"/>
          <p:cNvSpPr txBox="1"/>
          <p:nvPr/>
        </p:nvSpPr>
        <p:spPr>
          <a:xfrm>
            <a:off x="2819400" y="6160824"/>
            <a:ext cx="1371600" cy="261610"/>
          </a:xfrm>
          <a:prstGeom prst="rect">
            <a:avLst/>
          </a:prstGeom>
          <a:noFill/>
        </p:spPr>
        <p:txBody>
          <a:bodyPr wrap="square" rtlCol="0">
            <a:spAutoFit/>
          </a:bodyPr>
          <a:lstStyle/>
          <a:p>
            <a:pPr algn="ctr"/>
            <a:r>
              <a:rPr lang="ar-EG" sz="1100" b="1" dirty="0"/>
              <a:t>بطانية ومشابك عازلة</a:t>
            </a:r>
            <a:endParaRPr lang="en-US" sz="1100" b="1" dirty="0"/>
          </a:p>
        </p:txBody>
      </p:sp>
      <p:sp>
        <p:nvSpPr>
          <p:cNvPr id="34" name="TextBox 33"/>
          <p:cNvSpPr txBox="1"/>
          <p:nvPr/>
        </p:nvSpPr>
        <p:spPr>
          <a:xfrm>
            <a:off x="4239904" y="6172200"/>
            <a:ext cx="1371600" cy="430887"/>
          </a:xfrm>
          <a:prstGeom prst="rect">
            <a:avLst/>
          </a:prstGeom>
          <a:noFill/>
        </p:spPr>
        <p:txBody>
          <a:bodyPr wrap="square" rtlCol="0">
            <a:spAutoFit/>
          </a:bodyPr>
          <a:lstStyle/>
          <a:p>
            <a:pPr algn="ctr"/>
            <a:r>
              <a:rPr lang="ar-EG" sz="1100" b="1" dirty="0"/>
              <a:t>أدوات عازلة</a:t>
            </a:r>
          </a:p>
          <a:p>
            <a:pPr algn="ctr"/>
            <a:r>
              <a:rPr lang="ar-EG" sz="1100" b="1" dirty="0"/>
              <a:t>1000 فولط</a:t>
            </a:r>
            <a:endParaRPr lang="en-US" sz="1100" b="1" dirty="0"/>
          </a:p>
        </p:txBody>
      </p:sp>
      <p:sp>
        <p:nvSpPr>
          <p:cNvPr id="35" name="TextBox 34"/>
          <p:cNvSpPr txBox="1"/>
          <p:nvPr/>
        </p:nvSpPr>
        <p:spPr>
          <a:xfrm>
            <a:off x="6305264" y="6136944"/>
            <a:ext cx="1600200" cy="430887"/>
          </a:xfrm>
          <a:prstGeom prst="rect">
            <a:avLst/>
          </a:prstGeom>
          <a:noFill/>
        </p:spPr>
        <p:txBody>
          <a:bodyPr wrap="square" rtlCol="0">
            <a:spAutoFit/>
          </a:bodyPr>
          <a:lstStyle/>
          <a:p>
            <a:pPr algn="ctr"/>
            <a:r>
              <a:rPr lang="ar-EG" sz="1100" b="1" dirty="0"/>
              <a:t>ملصقات الإنقاذ من الصدمات الكهربائية</a:t>
            </a:r>
            <a:endParaRPr lang="en-US" sz="1100" b="1" dirty="0"/>
          </a:p>
        </p:txBody>
      </p:sp>
    </p:spTree>
    <p:extLst>
      <p:ext uri="{BB962C8B-B14F-4D97-AF65-F5344CB8AC3E}">
        <p14:creationId xmlns:p14="http://schemas.microsoft.com/office/powerpoint/2010/main" val="145911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OVEX.jpg"/>
          <p:cNvPicPr>
            <a:picLocks noChangeAspect="1"/>
          </p:cNvPicPr>
          <p:nvPr/>
        </p:nvPicPr>
        <p:blipFill>
          <a:blip r:embed="rId2"/>
          <a:stretch>
            <a:fillRect/>
          </a:stretch>
        </p:blipFill>
        <p:spPr>
          <a:xfrm>
            <a:off x="0" y="0"/>
            <a:ext cx="9906000" cy="6858000"/>
          </a:xfrm>
          <a:prstGeom prst="rect">
            <a:avLst/>
          </a:prstGeom>
        </p:spPr>
      </p:pic>
      <p:sp>
        <p:nvSpPr>
          <p:cNvPr id="7" name="TextBox 6"/>
          <p:cNvSpPr txBox="1"/>
          <p:nvPr/>
        </p:nvSpPr>
        <p:spPr>
          <a:xfrm>
            <a:off x="685800" y="5257800"/>
            <a:ext cx="2057400" cy="289118"/>
          </a:xfrm>
          <a:prstGeom prst="rect">
            <a:avLst/>
          </a:prstGeom>
          <a:noFill/>
        </p:spPr>
        <p:txBody>
          <a:bodyPr wrap="square" rtlCol="0">
            <a:spAutoFit/>
          </a:bodyPr>
          <a:lstStyle/>
          <a:p>
            <a:pPr algn="ctr">
              <a:lnSpc>
                <a:spcPts val="1500"/>
              </a:lnSpc>
            </a:pPr>
            <a:r>
              <a:rPr lang="ar-EG" sz="1600" b="1" dirty="0">
                <a:solidFill>
                  <a:srgbClr val="0070C0"/>
                </a:solidFill>
              </a:rPr>
              <a:t>قفازات جلدية واقية</a:t>
            </a:r>
            <a:endParaRPr lang="en-US" sz="1600" b="1" dirty="0">
              <a:solidFill>
                <a:srgbClr val="0070C0"/>
              </a:solidFill>
            </a:endParaRPr>
          </a:p>
        </p:txBody>
      </p:sp>
      <p:sp>
        <p:nvSpPr>
          <p:cNvPr id="8" name="TextBox 7"/>
          <p:cNvSpPr txBox="1"/>
          <p:nvPr/>
        </p:nvSpPr>
        <p:spPr>
          <a:xfrm>
            <a:off x="3581400" y="5300246"/>
            <a:ext cx="2057400" cy="338554"/>
          </a:xfrm>
          <a:prstGeom prst="rect">
            <a:avLst/>
          </a:prstGeom>
          <a:noFill/>
        </p:spPr>
        <p:txBody>
          <a:bodyPr wrap="square" rtlCol="0">
            <a:spAutoFit/>
          </a:bodyPr>
          <a:lstStyle/>
          <a:p>
            <a:pPr algn="ctr"/>
            <a:r>
              <a:rPr lang="ar-EG" sz="1600" b="1" dirty="0">
                <a:solidFill>
                  <a:srgbClr val="0070C0"/>
                </a:solidFill>
              </a:rPr>
              <a:t>حقيبة حمل القفازات</a:t>
            </a:r>
            <a:endParaRPr lang="en-US" sz="1600" b="1" dirty="0">
              <a:solidFill>
                <a:srgbClr val="0070C0"/>
              </a:solidFill>
            </a:endParaRPr>
          </a:p>
        </p:txBody>
      </p:sp>
      <p:sp>
        <p:nvSpPr>
          <p:cNvPr id="9" name="TextBox 8"/>
          <p:cNvSpPr txBox="1"/>
          <p:nvPr/>
        </p:nvSpPr>
        <p:spPr>
          <a:xfrm>
            <a:off x="533400" y="5851480"/>
            <a:ext cx="8991600" cy="692497"/>
          </a:xfrm>
          <a:prstGeom prst="rect">
            <a:avLst/>
          </a:prstGeom>
          <a:noFill/>
        </p:spPr>
        <p:txBody>
          <a:bodyPr wrap="square" rtlCol="0">
            <a:spAutoFit/>
          </a:bodyPr>
          <a:lstStyle/>
          <a:p>
            <a:pPr algn="r" rtl="1"/>
            <a:r>
              <a:rPr lang="ar-EG" sz="1300" dirty="0"/>
              <a:t>تقلل الليونة والشكل المطاوع من إجهاد اليدين. تم ترقيم القفازات على حدة من أجل سهولة تتبعها.</a:t>
            </a:r>
          </a:p>
          <a:p>
            <a:pPr algn="r" rtl="1"/>
            <a:r>
              <a:rPr lang="ar-EG" sz="1300" dirty="0"/>
              <a:t>تم اختبار وفحص وتغليف كل قفاز من قفازات نوفاكس وفقاً للمتطلبات الواردة في المعيار </a:t>
            </a:r>
            <a:r>
              <a:rPr lang="en-US" sz="1300" dirty="0"/>
              <a:t>ASTM D120</a:t>
            </a:r>
            <a:r>
              <a:rPr lang="ar-EG" sz="1300" dirty="0"/>
              <a:t> و</a:t>
            </a:r>
            <a:r>
              <a:rPr lang="en-US" sz="1300" dirty="0"/>
              <a:t> EN 60903</a:t>
            </a:r>
            <a:r>
              <a:rPr lang="ar-EG" sz="1300" dirty="0"/>
              <a:t>.</a:t>
            </a:r>
          </a:p>
          <a:p>
            <a:pPr algn="r" rtl="1"/>
            <a:r>
              <a:rPr lang="ar-EG" sz="1300" dirty="0"/>
              <a:t>تم ختمها بتاريخ التصنيع في المصنع بواسطة خاتم حبر.</a:t>
            </a:r>
            <a:endParaRPr lang="en-US" sz="1300" dirty="0"/>
          </a:p>
        </p:txBody>
      </p:sp>
      <p:pic>
        <p:nvPicPr>
          <p:cNvPr id="23557" name="Picture 5"/>
          <p:cNvPicPr>
            <a:picLocks noChangeAspect="1" noChangeArrowheads="1"/>
          </p:cNvPicPr>
          <p:nvPr/>
        </p:nvPicPr>
        <p:blipFill>
          <a:blip r:embed="rId3"/>
          <a:srcRect/>
          <a:stretch>
            <a:fillRect/>
          </a:stretch>
        </p:blipFill>
        <p:spPr bwMode="auto">
          <a:xfrm flipV="1">
            <a:off x="0" y="6593684"/>
            <a:ext cx="9906000" cy="264316"/>
          </a:xfrm>
          <a:prstGeom prst="rect">
            <a:avLst/>
          </a:prstGeom>
          <a:noFill/>
          <a:ln w="9525">
            <a:noFill/>
            <a:miter lim="800000"/>
            <a:headEnd/>
            <a:tailEnd/>
          </a:ln>
          <a:effectLst/>
        </p:spPr>
      </p:pic>
      <p:sp>
        <p:nvSpPr>
          <p:cNvPr id="11" name="TextBox 10"/>
          <p:cNvSpPr txBox="1"/>
          <p:nvPr/>
        </p:nvSpPr>
        <p:spPr>
          <a:xfrm>
            <a:off x="2514600" y="1600200"/>
            <a:ext cx="3276600" cy="400110"/>
          </a:xfrm>
          <a:prstGeom prst="rect">
            <a:avLst/>
          </a:prstGeom>
          <a:noFill/>
        </p:spPr>
        <p:txBody>
          <a:bodyPr wrap="square" rtlCol="0">
            <a:spAutoFit/>
          </a:bodyPr>
          <a:lstStyle/>
          <a:p>
            <a:pPr algn="ctr" rtl="1"/>
            <a:r>
              <a:rPr lang="ar-EG" sz="2000" b="1" dirty="0">
                <a:latin typeface="Arial Black" pitchFamily="34" charset="0"/>
              </a:rPr>
              <a:t>السلامة الكهربائية</a:t>
            </a:r>
            <a:endParaRPr lang="en-US" sz="2000" b="1" dirty="0">
              <a:latin typeface="Arial Black" pitchFamily="34" charset="0"/>
            </a:endParaRPr>
          </a:p>
        </p:txBody>
      </p:sp>
      <p:sp>
        <p:nvSpPr>
          <p:cNvPr id="12" name="TextBox 11"/>
          <p:cNvSpPr txBox="1"/>
          <p:nvPr/>
        </p:nvSpPr>
        <p:spPr>
          <a:xfrm>
            <a:off x="2438400" y="1905000"/>
            <a:ext cx="3352800" cy="400110"/>
          </a:xfrm>
          <a:prstGeom prst="rect">
            <a:avLst/>
          </a:prstGeom>
          <a:noFill/>
        </p:spPr>
        <p:txBody>
          <a:bodyPr wrap="square" rtlCol="0">
            <a:spAutoFit/>
          </a:bodyPr>
          <a:lstStyle/>
          <a:p>
            <a:pPr algn="ctr"/>
            <a:r>
              <a:rPr lang="ar-EG" sz="2000" dirty="0">
                <a:solidFill>
                  <a:srgbClr val="00B0F0"/>
                </a:solidFill>
                <a:latin typeface="AvantGarde" pitchFamily="34" charset="0"/>
              </a:rPr>
              <a:t>قفازات مطاطية عازلة</a:t>
            </a:r>
            <a:endParaRPr lang="en-US" sz="2000" dirty="0">
              <a:solidFill>
                <a:srgbClr val="00B0F0"/>
              </a:solidFill>
              <a:latin typeface="AvantGarde" pitchFamily="34" charset="0"/>
            </a:endParaRPr>
          </a:p>
        </p:txBody>
      </p:sp>
      <p:sp>
        <p:nvSpPr>
          <p:cNvPr id="13" name="TextBox 12"/>
          <p:cNvSpPr txBox="1"/>
          <p:nvPr/>
        </p:nvSpPr>
        <p:spPr>
          <a:xfrm>
            <a:off x="2819400" y="2209800"/>
            <a:ext cx="2819400" cy="646331"/>
          </a:xfrm>
          <a:prstGeom prst="rect">
            <a:avLst/>
          </a:prstGeom>
          <a:noFill/>
        </p:spPr>
        <p:txBody>
          <a:bodyPr wrap="square" rtlCol="0">
            <a:spAutoFit/>
          </a:bodyPr>
          <a:lstStyle/>
          <a:p>
            <a:pPr algn="ctr" rtl="1"/>
            <a:r>
              <a:rPr lang="ar-EG" sz="3600" dirty="0">
                <a:solidFill>
                  <a:schemeClr val="bg1">
                    <a:lumMod val="65000"/>
                  </a:schemeClr>
                </a:solidFill>
                <a:latin typeface="Kabel Md BT" pitchFamily="34" charset="0"/>
              </a:rPr>
              <a:t>كمة مطرزة</a:t>
            </a:r>
            <a:endParaRPr lang="en-US" sz="3600" dirty="0">
              <a:solidFill>
                <a:schemeClr val="bg1">
                  <a:lumMod val="65000"/>
                </a:schemeClr>
              </a:solidFill>
              <a:latin typeface="Kabel Md BT" pitchFamily="34" charset="0"/>
            </a:endParaRPr>
          </a:p>
        </p:txBody>
      </p:sp>
      <p:sp>
        <p:nvSpPr>
          <p:cNvPr id="14" name="TextBox 13"/>
          <p:cNvSpPr txBox="1"/>
          <p:nvPr/>
        </p:nvSpPr>
        <p:spPr>
          <a:xfrm>
            <a:off x="6019800" y="609600"/>
            <a:ext cx="3505200" cy="307777"/>
          </a:xfrm>
          <a:prstGeom prst="rect">
            <a:avLst/>
          </a:prstGeom>
          <a:noFill/>
        </p:spPr>
        <p:txBody>
          <a:bodyPr wrap="square" rtlCol="0">
            <a:spAutoFit/>
          </a:bodyPr>
          <a:lstStyle/>
          <a:p>
            <a:pPr algn="r" rtl="1"/>
            <a:r>
              <a:rPr lang="ar-EG" sz="1400" dirty="0">
                <a:solidFill>
                  <a:schemeClr val="bg2"/>
                </a:solidFill>
              </a:rPr>
              <a:t>الأحجام      بوصة    مم	الطول	الوصف</a:t>
            </a:r>
            <a:endParaRPr lang="en-US" sz="1400" dirty="0">
              <a:solidFill>
                <a:schemeClr val="bg2"/>
              </a:solidFill>
            </a:endParaRPr>
          </a:p>
        </p:txBody>
      </p:sp>
      <p:sp>
        <p:nvSpPr>
          <p:cNvPr id="15" name="TextBox 14"/>
          <p:cNvSpPr txBox="1"/>
          <p:nvPr/>
        </p:nvSpPr>
        <p:spPr>
          <a:xfrm>
            <a:off x="6019800" y="1066800"/>
            <a:ext cx="3505200" cy="507831"/>
          </a:xfrm>
          <a:prstGeom prst="rect">
            <a:avLst/>
          </a:prstGeom>
          <a:noFill/>
        </p:spPr>
        <p:txBody>
          <a:bodyPr wrap="square" rtlCol="0">
            <a:spAutoFit/>
          </a:bodyPr>
          <a:lstStyle/>
          <a:p>
            <a:pPr algn="r" rtl="1"/>
            <a:r>
              <a:rPr lang="ar-EG" sz="900" dirty="0"/>
              <a:t>9-10-11            11	         280 	                      نوفاكس فئة 00</a:t>
            </a:r>
          </a:p>
          <a:p>
            <a:pPr algn="r" rtl="1"/>
            <a:r>
              <a:rPr lang="ar-EG" sz="900" dirty="0"/>
              <a:t>		                 اختبرت حتى 2500 فولط</a:t>
            </a:r>
          </a:p>
          <a:p>
            <a:pPr algn="r" rtl="1"/>
            <a:r>
              <a:rPr lang="ar-EG" sz="900" dirty="0"/>
              <a:t>		                  تعمل حتى 500 فولط</a:t>
            </a:r>
            <a:endParaRPr lang="en-US" sz="900" dirty="0"/>
          </a:p>
        </p:txBody>
      </p:sp>
      <p:sp>
        <p:nvSpPr>
          <p:cNvPr id="16" name="TextBox 15"/>
          <p:cNvSpPr txBox="1"/>
          <p:nvPr/>
        </p:nvSpPr>
        <p:spPr>
          <a:xfrm>
            <a:off x="6019800" y="1676400"/>
            <a:ext cx="3505200" cy="646331"/>
          </a:xfrm>
          <a:prstGeom prst="rect">
            <a:avLst/>
          </a:prstGeom>
          <a:noFill/>
        </p:spPr>
        <p:txBody>
          <a:bodyPr wrap="square" rtlCol="0">
            <a:spAutoFit/>
          </a:bodyPr>
          <a:lstStyle/>
          <a:p>
            <a:pPr algn="r" rtl="1"/>
            <a:r>
              <a:rPr lang="ar-EG" sz="900" dirty="0"/>
              <a:t>9-10            14	         360	                      نوفاكس فئة 0</a:t>
            </a:r>
          </a:p>
          <a:p>
            <a:pPr algn="r" rtl="1"/>
            <a:r>
              <a:rPr lang="ar-EG" sz="900" dirty="0"/>
              <a:t>		                 اختبرت حتى 500  فولط</a:t>
            </a:r>
          </a:p>
          <a:p>
            <a:pPr algn="r" rtl="1"/>
            <a:r>
              <a:rPr lang="ar-EG" sz="900" dirty="0"/>
              <a:t>		                  تعمل حتى 1000  فولط</a:t>
            </a:r>
            <a:endParaRPr lang="en-US" sz="900" dirty="0"/>
          </a:p>
          <a:p>
            <a:endParaRPr lang="en-US" sz="900" dirty="0"/>
          </a:p>
        </p:txBody>
      </p:sp>
      <p:sp>
        <p:nvSpPr>
          <p:cNvPr id="17" name="TextBox 16"/>
          <p:cNvSpPr txBox="1"/>
          <p:nvPr/>
        </p:nvSpPr>
        <p:spPr>
          <a:xfrm>
            <a:off x="6019800" y="2387769"/>
            <a:ext cx="3505200" cy="507831"/>
          </a:xfrm>
          <a:prstGeom prst="rect">
            <a:avLst/>
          </a:prstGeom>
          <a:noFill/>
        </p:spPr>
        <p:txBody>
          <a:bodyPr wrap="square" rtlCol="0">
            <a:spAutoFit/>
          </a:bodyPr>
          <a:lstStyle/>
          <a:p>
            <a:pPr algn="r" rtl="1"/>
            <a:r>
              <a:rPr lang="ar-EG" sz="900" dirty="0"/>
              <a:t>9-10            14	         360	                      نوفاكس فئة 1</a:t>
            </a:r>
          </a:p>
          <a:p>
            <a:pPr algn="r" rtl="1"/>
            <a:r>
              <a:rPr lang="ar-EG" sz="900" dirty="0"/>
              <a:t>		                 اختبرت حتى 1000 فولط</a:t>
            </a:r>
          </a:p>
          <a:p>
            <a:pPr algn="r" rtl="1"/>
            <a:r>
              <a:rPr lang="ar-EG" sz="900" dirty="0"/>
              <a:t>		                  تعمل حتى 7500  فولط</a:t>
            </a:r>
            <a:endParaRPr lang="en-US" sz="900" dirty="0"/>
          </a:p>
        </p:txBody>
      </p:sp>
      <p:sp>
        <p:nvSpPr>
          <p:cNvPr id="18" name="TextBox 17"/>
          <p:cNvSpPr txBox="1"/>
          <p:nvPr/>
        </p:nvSpPr>
        <p:spPr>
          <a:xfrm>
            <a:off x="6019800" y="3048000"/>
            <a:ext cx="3505200" cy="507831"/>
          </a:xfrm>
          <a:prstGeom prst="rect">
            <a:avLst/>
          </a:prstGeom>
          <a:noFill/>
        </p:spPr>
        <p:txBody>
          <a:bodyPr wrap="square" rtlCol="0">
            <a:spAutoFit/>
          </a:bodyPr>
          <a:lstStyle/>
          <a:p>
            <a:pPr algn="r" rtl="1"/>
            <a:r>
              <a:rPr lang="ar-EG" sz="900" dirty="0"/>
              <a:t>9-10            14	         360	                      نوفاكس فئة  2</a:t>
            </a:r>
          </a:p>
          <a:p>
            <a:pPr algn="r" rtl="1"/>
            <a:r>
              <a:rPr lang="ar-EG" sz="900" dirty="0"/>
              <a:t>		                اختبرت حتى 2000  فولط</a:t>
            </a:r>
          </a:p>
          <a:p>
            <a:pPr algn="r" rtl="1"/>
            <a:r>
              <a:rPr lang="ar-EG" sz="900" dirty="0"/>
              <a:t>		                  تعمل حتى 17000فولط</a:t>
            </a:r>
            <a:endParaRPr lang="en-US" sz="900" dirty="0"/>
          </a:p>
        </p:txBody>
      </p:sp>
      <p:sp>
        <p:nvSpPr>
          <p:cNvPr id="19" name="TextBox 18"/>
          <p:cNvSpPr txBox="1"/>
          <p:nvPr/>
        </p:nvSpPr>
        <p:spPr>
          <a:xfrm>
            <a:off x="6019800" y="3657600"/>
            <a:ext cx="3505200" cy="507831"/>
          </a:xfrm>
          <a:prstGeom prst="rect">
            <a:avLst/>
          </a:prstGeom>
          <a:noFill/>
        </p:spPr>
        <p:txBody>
          <a:bodyPr wrap="square" rtlCol="0">
            <a:spAutoFit/>
          </a:bodyPr>
          <a:lstStyle/>
          <a:p>
            <a:pPr algn="r" rtl="1"/>
            <a:r>
              <a:rPr lang="ar-EG" sz="900" dirty="0"/>
              <a:t>9-10            16	         410	                      نوفاكس فئة  3</a:t>
            </a:r>
          </a:p>
          <a:p>
            <a:pPr algn="r" rtl="1"/>
            <a:r>
              <a:rPr lang="ar-EG" sz="900" dirty="0"/>
              <a:t>9-10            18	         460	                 اختبرت حتى 3000 فولط</a:t>
            </a:r>
          </a:p>
          <a:p>
            <a:pPr algn="r" rtl="1"/>
            <a:r>
              <a:rPr lang="ar-EG" sz="900" dirty="0"/>
              <a:t>		                  تعمل حتى 26500 فولط</a:t>
            </a:r>
            <a:endParaRPr lang="en-US" sz="900" dirty="0"/>
          </a:p>
        </p:txBody>
      </p:sp>
      <p:sp>
        <p:nvSpPr>
          <p:cNvPr id="20" name="TextBox 19"/>
          <p:cNvSpPr txBox="1"/>
          <p:nvPr/>
        </p:nvSpPr>
        <p:spPr>
          <a:xfrm>
            <a:off x="6019800" y="4343400"/>
            <a:ext cx="3505200" cy="507831"/>
          </a:xfrm>
          <a:prstGeom prst="rect">
            <a:avLst/>
          </a:prstGeom>
          <a:noFill/>
        </p:spPr>
        <p:txBody>
          <a:bodyPr wrap="square" rtlCol="0">
            <a:spAutoFit/>
          </a:bodyPr>
          <a:lstStyle/>
          <a:p>
            <a:pPr algn="r" rtl="1"/>
            <a:r>
              <a:rPr lang="ar-EG" sz="900" dirty="0"/>
              <a:t>9-10            18	         460	                      نوفاكس فئة  2</a:t>
            </a:r>
          </a:p>
          <a:p>
            <a:pPr algn="r" rtl="1"/>
            <a:r>
              <a:rPr lang="ar-EG" sz="900" dirty="0"/>
              <a:t>		                اختبرت حتى 4000 فولط</a:t>
            </a:r>
          </a:p>
          <a:p>
            <a:pPr algn="r" rtl="1"/>
            <a:r>
              <a:rPr lang="ar-EG" sz="900" dirty="0"/>
              <a:t>		                  تعمل حتى 36000 فولط</a:t>
            </a:r>
            <a:endParaRPr lang="en-US" sz="900" dirty="0"/>
          </a:p>
        </p:txBody>
      </p:sp>
      <p:sp>
        <p:nvSpPr>
          <p:cNvPr id="21" name="TextBox 20"/>
          <p:cNvSpPr txBox="1"/>
          <p:nvPr/>
        </p:nvSpPr>
        <p:spPr>
          <a:xfrm>
            <a:off x="7772400" y="4953000"/>
            <a:ext cx="1066800" cy="246221"/>
          </a:xfrm>
          <a:prstGeom prst="rect">
            <a:avLst/>
          </a:prstGeom>
          <a:noFill/>
        </p:spPr>
        <p:txBody>
          <a:bodyPr wrap="square" rtlCol="0">
            <a:spAutoFit/>
          </a:bodyPr>
          <a:lstStyle/>
          <a:p>
            <a:r>
              <a:rPr lang="ar-EG" sz="1000" dirty="0"/>
              <a:t>اللون المتاح:</a:t>
            </a:r>
            <a:endParaRPr lang="en-US" sz="1000" dirty="0"/>
          </a:p>
        </p:txBody>
      </p:sp>
      <p:sp>
        <p:nvSpPr>
          <p:cNvPr id="22" name="TextBox 21"/>
          <p:cNvSpPr txBox="1"/>
          <p:nvPr/>
        </p:nvSpPr>
        <p:spPr>
          <a:xfrm>
            <a:off x="7086600" y="4953000"/>
            <a:ext cx="609600" cy="246221"/>
          </a:xfrm>
          <a:prstGeom prst="rect">
            <a:avLst/>
          </a:prstGeom>
          <a:noFill/>
        </p:spPr>
        <p:txBody>
          <a:bodyPr wrap="square" rtlCol="0">
            <a:spAutoFit/>
          </a:bodyPr>
          <a:lstStyle/>
          <a:p>
            <a:r>
              <a:rPr lang="ar-EG" sz="1000" dirty="0">
                <a:solidFill>
                  <a:schemeClr val="bg2"/>
                </a:solidFill>
              </a:rPr>
              <a:t>البرتقالي</a:t>
            </a:r>
            <a:endParaRPr lang="en-US" sz="1000" dirty="0">
              <a:solidFill>
                <a:schemeClr val="bg2"/>
              </a:solidFill>
            </a:endParaRPr>
          </a:p>
        </p:txBody>
      </p:sp>
    </p:spTree>
    <p:extLst>
      <p:ext uri="{BB962C8B-B14F-4D97-AF65-F5344CB8AC3E}">
        <p14:creationId xmlns:p14="http://schemas.microsoft.com/office/powerpoint/2010/main" val="3475312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BERON.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304800" y="804446"/>
            <a:ext cx="4343400" cy="338554"/>
          </a:xfrm>
          <a:prstGeom prst="rect">
            <a:avLst/>
          </a:prstGeom>
          <a:noFill/>
        </p:spPr>
        <p:txBody>
          <a:bodyPr wrap="square" rtlCol="0">
            <a:spAutoFit/>
          </a:bodyPr>
          <a:lstStyle/>
          <a:p>
            <a:pPr algn="ctr" rtl="1"/>
            <a:r>
              <a:rPr lang="ar-EG" sz="1600" b="1" dirty="0">
                <a:latin typeface="ObelixProBroken" pitchFamily="2" charset="0"/>
              </a:rPr>
              <a:t>معدات الوقاية الشخصية من وميض القوس الكهربائي</a:t>
            </a:r>
            <a:endParaRPr lang="en-US" sz="1600" b="1" dirty="0">
              <a:latin typeface="ObelixProBroken" pitchFamily="2" charset="0"/>
            </a:endParaRPr>
          </a:p>
        </p:txBody>
      </p:sp>
      <p:sp>
        <p:nvSpPr>
          <p:cNvPr id="5" name="TextBox 4"/>
          <p:cNvSpPr txBox="1"/>
          <p:nvPr/>
        </p:nvSpPr>
        <p:spPr>
          <a:xfrm>
            <a:off x="152400" y="2743200"/>
            <a:ext cx="2362200" cy="830997"/>
          </a:xfrm>
          <a:prstGeom prst="rect">
            <a:avLst/>
          </a:prstGeom>
          <a:noFill/>
        </p:spPr>
        <p:txBody>
          <a:bodyPr wrap="square" rtlCol="0">
            <a:spAutoFit/>
          </a:bodyPr>
          <a:lstStyle/>
          <a:p>
            <a:pPr algn="ctr" rtl="1"/>
            <a:r>
              <a:rPr lang="ar-EG" sz="1200" b="1" dirty="0">
                <a:latin typeface="Arial" pitchFamily="34" charset="0"/>
                <a:cs typeface="Arial" pitchFamily="34" charset="0"/>
              </a:rPr>
              <a:t>قناع الوجه المقاوم لوميض القوس الكهربائي</a:t>
            </a:r>
          </a:p>
          <a:p>
            <a:pPr algn="ctr" rtl="1"/>
            <a:r>
              <a:rPr lang="ar-EG" sz="1200" dirty="0">
                <a:latin typeface="Arial" pitchFamily="34" charset="0"/>
                <a:cs typeface="Arial" pitchFamily="34" charset="0"/>
              </a:rPr>
              <a:t>فئة الخطر / المخاطر 2 + 12 + كالوري / سم2</a:t>
            </a:r>
          </a:p>
        </p:txBody>
      </p:sp>
      <p:sp>
        <p:nvSpPr>
          <p:cNvPr id="6" name="TextBox 5"/>
          <p:cNvSpPr txBox="1"/>
          <p:nvPr/>
        </p:nvSpPr>
        <p:spPr>
          <a:xfrm>
            <a:off x="2438400" y="2667000"/>
            <a:ext cx="2590800" cy="246221"/>
          </a:xfrm>
          <a:prstGeom prst="rect">
            <a:avLst/>
          </a:prstGeom>
          <a:noFill/>
        </p:spPr>
        <p:txBody>
          <a:bodyPr wrap="square" rtlCol="0">
            <a:spAutoFit/>
          </a:bodyPr>
          <a:lstStyle/>
          <a:p>
            <a:pPr algn="ctr" rtl="1"/>
            <a:r>
              <a:rPr lang="ar-EG" sz="1000" b="1" dirty="0">
                <a:solidFill>
                  <a:srgbClr val="FF0000"/>
                </a:solidFill>
                <a:latin typeface="Arial" pitchFamily="34" charset="0"/>
                <a:cs typeface="Arial" pitchFamily="34" charset="0"/>
              </a:rPr>
              <a:t>بطانيات مقاومة للقوس الكهربائي – 40 كالوري</a:t>
            </a:r>
            <a:endParaRPr lang="en-US" sz="1000" b="1" dirty="0">
              <a:solidFill>
                <a:srgbClr val="FF0000"/>
              </a:solidFill>
              <a:latin typeface="Arial" pitchFamily="34" charset="0"/>
              <a:cs typeface="Arial" pitchFamily="34" charset="0"/>
            </a:endParaRPr>
          </a:p>
        </p:txBody>
      </p:sp>
      <p:sp>
        <p:nvSpPr>
          <p:cNvPr id="7" name="TextBox 6"/>
          <p:cNvSpPr txBox="1"/>
          <p:nvPr/>
        </p:nvSpPr>
        <p:spPr>
          <a:xfrm>
            <a:off x="2590800" y="2890897"/>
            <a:ext cx="2590800" cy="1785104"/>
          </a:xfrm>
          <a:prstGeom prst="rect">
            <a:avLst/>
          </a:prstGeom>
          <a:noFill/>
        </p:spPr>
        <p:txBody>
          <a:bodyPr wrap="square" rtlCol="0">
            <a:spAutoFit/>
          </a:bodyPr>
          <a:lstStyle/>
          <a:p>
            <a:pPr algn="just" rtl="1">
              <a:spcBef>
                <a:spcPts val="600"/>
              </a:spcBef>
            </a:pPr>
            <a:r>
              <a:rPr lang="ar-EG" sz="800" dirty="0"/>
              <a:t>بطانية 40 كالوري اختبرت وفقاً للمعيار </a:t>
            </a:r>
            <a:r>
              <a:rPr lang="en-US" sz="800" dirty="0"/>
              <a:t>ASTM F2676</a:t>
            </a:r>
            <a:r>
              <a:rPr lang="ar-EG" sz="800" dirty="0"/>
              <a:t>.</a:t>
            </a:r>
          </a:p>
          <a:p>
            <a:pPr algn="just" rtl="1">
              <a:spcBef>
                <a:spcPts val="600"/>
              </a:spcBef>
            </a:pPr>
            <a:r>
              <a:rPr lang="ar-EG" sz="800" dirty="0"/>
              <a:t>معيار البطانية (تنصيف بي تي بيه :468)</a:t>
            </a:r>
          </a:p>
          <a:p>
            <a:pPr algn="just" rtl="1">
              <a:spcBef>
                <a:spcPts val="600"/>
              </a:spcBef>
            </a:pPr>
            <a:r>
              <a:rPr lang="ar-EG" sz="800" dirty="0"/>
              <a:t>للاستخدام في المساحات الضيقة مثل الأقبية تحت الأرض، يرجى إنشاء حاجز بينك وبين خطر وميض القوس الكهربائي الذي قد يحدث بالقرب من مكان عملك</a:t>
            </a:r>
          </a:p>
          <a:p>
            <a:pPr algn="just" rtl="1">
              <a:spcBef>
                <a:spcPts val="600"/>
              </a:spcBef>
            </a:pPr>
            <a:r>
              <a:rPr lang="ar-EG" sz="800" dirty="0"/>
              <a:t>قم ببسط البطانية على الجدران أو الأسقف والأرضيات.</a:t>
            </a:r>
          </a:p>
          <a:p>
            <a:pPr algn="just" rtl="1">
              <a:spcBef>
                <a:spcPts val="600"/>
              </a:spcBef>
            </a:pPr>
            <a:r>
              <a:rPr lang="ar-EG" sz="800" dirty="0"/>
              <a:t>تحتوي البطانية على أشرطة لربطها من الأسفل وأشرطة من الأركان للإمساك بها.</a:t>
            </a:r>
          </a:p>
          <a:p>
            <a:pPr algn="just" rtl="1">
              <a:spcBef>
                <a:spcPts val="600"/>
              </a:spcBef>
            </a:pPr>
            <a:r>
              <a:rPr lang="ar-EG" sz="800" dirty="0"/>
              <a:t>تأتي جميع البطانيات القياسية  في حقيبة تخزين.</a:t>
            </a:r>
          </a:p>
          <a:p>
            <a:pPr algn="just" rtl="1">
              <a:spcBef>
                <a:spcPts val="600"/>
              </a:spcBef>
            </a:pPr>
            <a:r>
              <a:rPr lang="ar-EG" sz="800" dirty="0"/>
              <a:t>تستوفي المعايير </a:t>
            </a:r>
            <a:r>
              <a:rPr lang="en-US" sz="800" dirty="0"/>
              <a:t>NFPA 70E</a:t>
            </a:r>
            <a:r>
              <a:rPr lang="ar-EG" sz="800" dirty="0"/>
              <a:t> و</a:t>
            </a:r>
            <a:r>
              <a:rPr lang="en-US" sz="800" dirty="0"/>
              <a:t> CSA Z462</a:t>
            </a:r>
            <a:r>
              <a:rPr lang="ar-EG" sz="800" dirty="0"/>
              <a:t> و</a:t>
            </a:r>
            <a:r>
              <a:rPr lang="en-US" sz="800" dirty="0"/>
              <a:t> ASTM F2676</a:t>
            </a:r>
            <a:r>
              <a:rPr lang="ar-EG" sz="800" dirty="0"/>
              <a:t>.</a:t>
            </a:r>
            <a:endParaRPr lang="en-US" sz="800" dirty="0"/>
          </a:p>
        </p:txBody>
      </p:sp>
      <p:sp>
        <p:nvSpPr>
          <p:cNvPr id="8" name="TextBox 7"/>
          <p:cNvSpPr txBox="1"/>
          <p:nvPr/>
        </p:nvSpPr>
        <p:spPr>
          <a:xfrm>
            <a:off x="2590800" y="5867400"/>
            <a:ext cx="2362200" cy="400110"/>
          </a:xfrm>
          <a:prstGeom prst="rect">
            <a:avLst/>
          </a:prstGeom>
          <a:noFill/>
        </p:spPr>
        <p:txBody>
          <a:bodyPr wrap="square" rtlCol="0">
            <a:spAutoFit/>
          </a:bodyPr>
          <a:lstStyle/>
          <a:p>
            <a:pPr algn="just" rtl="1"/>
            <a:r>
              <a:rPr lang="ar-EG" sz="1000" dirty="0"/>
              <a:t>الموديل: </a:t>
            </a:r>
            <a:r>
              <a:rPr lang="en-US" sz="1000" dirty="0"/>
              <a:t>ARCBKT-40KA-S</a:t>
            </a:r>
            <a:r>
              <a:rPr lang="ar-EG" sz="1000" dirty="0"/>
              <a:t>، الحجم: 4 × 5 بوصة</a:t>
            </a:r>
            <a:endParaRPr lang="en-US" sz="1000" dirty="0"/>
          </a:p>
          <a:p>
            <a:pPr algn="just" rtl="1"/>
            <a:r>
              <a:rPr lang="ar-EG" sz="1000" dirty="0"/>
              <a:t>الموديل: </a:t>
            </a:r>
            <a:r>
              <a:rPr lang="en-US" sz="1000" dirty="0"/>
              <a:t>ARCBKT-40KA-L</a:t>
            </a:r>
            <a:r>
              <a:rPr lang="ar-EG" sz="1000" dirty="0"/>
              <a:t>، الحجم: 4 × 8 بوصة</a:t>
            </a:r>
            <a:endParaRPr lang="en-US" sz="1000" dirty="0"/>
          </a:p>
        </p:txBody>
      </p:sp>
      <p:sp>
        <p:nvSpPr>
          <p:cNvPr id="9" name="TextBox 8"/>
          <p:cNvSpPr txBox="1"/>
          <p:nvPr/>
        </p:nvSpPr>
        <p:spPr>
          <a:xfrm>
            <a:off x="6400800" y="1219200"/>
            <a:ext cx="2057400" cy="1323439"/>
          </a:xfrm>
          <a:prstGeom prst="rect">
            <a:avLst/>
          </a:prstGeom>
          <a:noFill/>
        </p:spPr>
        <p:txBody>
          <a:bodyPr wrap="square" rtlCol="0">
            <a:spAutoFit/>
          </a:bodyPr>
          <a:lstStyle/>
          <a:p>
            <a:pPr algn="just" rtl="1"/>
            <a:r>
              <a:rPr lang="ar-EG" sz="800" dirty="0"/>
              <a:t>نظام أوبيرون إنوفيكس المضاد للهب الذي يضم نسيج القوس الكهربائي المقاوم للهب الملازم</a:t>
            </a:r>
            <a:endParaRPr lang="en-US" sz="800" dirty="0"/>
          </a:p>
          <a:p>
            <a:pPr algn="just" rtl="1"/>
            <a:r>
              <a:rPr lang="ar-EG" sz="800" dirty="0"/>
              <a:t>مناسب للمستخدم الذي سيرتدي البذلة بصورة متكررة نظراً لخفة وزنها الفريدة وإمكانية غسلها !!</a:t>
            </a:r>
            <a:endParaRPr lang="en-US" sz="800" dirty="0"/>
          </a:p>
          <a:p>
            <a:pPr algn="just" rtl="1"/>
            <a:r>
              <a:rPr lang="ar-EG" sz="800" dirty="0"/>
              <a:t>تصميم سلاسل القوس الكهربائي الفائقة التي تتضمن إغلاق سحاب على المعطف.</a:t>
            </a:r>
          </a:p>
          <a:p>
            <a:pPr algn="just" rtl="1"/>
            <a:r>
              <a:rPr lang="ar-EG" sz="800" dirty="0"/>
              <a:t>فتحة  للتنفس من البولي كربونات يمكن الرؤية من خلالها بشكل ممتاز.</a:t>
            </a:r>
          </a:p>
          <a:p>
            <a:pPr algn="just" rtl="1"/>
            <a:r>
              <a:rPr lang="ar-EG" sz="800" dirty="0"/>
              <a:t>نافذة مقاومة للخدش من الخارج / مقاومة  للضباب من الداخل</a:t>
            </a:r>
            <a:endParaRPr lang="en-US" sz="800" dirty="0"/>
          </a:p>
        </p:txBody>
      </p:sp>
      <p:sp>
        <p:nvSpPr>
          <p:cNvPr id="10" name="TextBox 9"/>
          <p:cNvSpPr txBox="1"/>
          <p:nvPr/>
        </p:nvSpPr>
        <p:spPr>
          <a:xfrm>
            <a:off x="7086600" y="3505200"/>
            <a:ext cx="1295400" cy="400110"/>
          </a:xfrm>
          <a:prstGeom prst="rect">
            <a:avLst/>
          </a:prstGeom>
          <a:noFill/>
        </p:spPr>
        <p:txBody>
          <a:bodyPr wrap="square" rtlCol="0">
            <a:spAutoFit/>
          </a:bodyPr>
          <a:lstStyle/>
          <a:p>
            <a:pPr algn="ctr"/>
            <a:r>
              <a:rPr lang="ar-EG" sz="2000" dirty="0">
                <a:solidFill>
                  <a:srgbClr val="00B0F0"/>
                </a:solidFill>
              </a:rPr>
              <a:t>هواء نقي</a:t>
            </a:r>
            <a:endParaRPr lang="en-US" sz="2000" dirty="0">
              <a:solidFill>
                <a:srgbClr val="00B0F0"/>
              </a:solidFill>
            </a:endParaRPr>
          </a:p>
        </p:txBody>
      </p:sp>
      <p:sp>
        <p:nvSpPr>
          <p:cNvPr id="11" name="TextBox 10"/>
          <p:cNvSpPr txBox="1"/>
          <p:nvPr/>
        </p:nvSpPr>
        <p:spPr>
          <a:xfrm>
            <a:off x="7086600" y="3810000"/>
            <a:ext cx="1295400" cy="276999"/>
          </a:xfrm>
          <a:prstGeom prst="rect">
            <a:avLst/>
          </a:prstGeom>
          <a:noFill/>
        </p:spPr>
        <p:txBody>
          <a:bodyPr wrap="square" rtlCol="0">
            <a:spAutoFit/>
          </a:bodyPr>
          <a:lstStyle/>
          <a:p>
            <a:pPr algn="ctr"/>
            <a:r>
              <a:rPr lang="ar-EG" sz="1200" dirty="0"/>
              <a:t>نظام تهوية الوجه</a:t>
            </a:r>
            <a:endParaRPr lang="en-US" sz="1200" dirty="0"/>
          </a:p>
        </p:txBody>
      </p:sp>
      <p:sp>
        <p:nvSpPr>
          <p:cNvPr id="12" name="TextBox 11"/>
          <p:cNvSpPr txBox="1"/>
          <p:nvPr/>
        </p:nvSpPr>
        <p:spPr>
          <a:xfrm>
            <a:off x="6705600" y="4924961"/>
            <a:ext cx="1600200" cy="1077218"/>
          </a:xfrm>
          <a:prstGeom prst="rect">
            <a:avLst/>
          </a:prstGeom>
          <a:noFill/>
        </p:spPr>
        <p:txBody>
          <a:bodyPr wrap="square" rtlCol="0">
            <a:spAutoFit/>
          </a:bodyPr>
          <a:lstStyle/>
          <a:p>
            <a:pPr algn="just" rtl="1"/>
            <a:r>
              <a:rPr lang="ar-EG" sz="800" dirty="0"/>
              <a:t>لا تعد قفازات تخطيط الحرارة  المقاومة لوميض القوس الكهربائي بديلاً عن القفازات المطاطية العازلة أو القفازات الجلدية العازلة.</a:t>
            </a:r>
            <a:endParaRPr lang="en-US" sz="800" dirty="0"/>
          </a:p>
          <a:p>
            <a:pPr algn="just" rtl="1"/>
            <a:r>
              <a:rPr lang="ar-EG" sz="800" b="1" dirty="0">
                <a:solidFill>
                  <a:srgbClr val="FF0000"/>
                </a:solidFill>
              </a:rPr>
              <a:t>لا توفر تلك القفازات عزلاً عن الصدمة الكهربائية!!</a:t>
            </a:r>
            <a:endParaRPr lang="en-US" sz="800" dirty="0"/>
          </a:p>
          <a:p>
            <a:pPr algn="just" rtl="1"/>
            <a:r>
              <a:rPr lang="ar-EG" sz="800" dirty="0"/>
              <a:t>الأنسجة المقاومة للهلب الملازم تكون أقل وزناً</a:t>
            </a:r>
            <a:endParaRPr lang="en-US" sz="800" dirty="0"/>
          </a:p>
        </p:txBody>
      </p:sp>
    </p:spTree>
    <p:extLst>
      <p:ext uri="{BB962C8B-B14F-4D97-AF65-F5344CB8AC3E}">
        <p14:creationId xmlns:p14="http://schemas.microsoft.com/office/powerpoint/2010/main" val="3034212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LL WORK.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1447800" y="309027"/>
            <a:ext cx="3505200" cy="1077218"/>
          </a:xfrm>
          <a:prstGeom prst="rect">
            <a:avLst/>
          </a:prstGeom>
          <a:noFill/>
        </p:spPr>
        <p:txBody>
          <a:bodyPr wrap="square" rtlCol="0">
            <a:spAutoFit/>
          </a:bodyPr>
          <a:lstStyle/>
          <a:p>
            <a:pPr algn="just" rtl="1"/>
            <a:r>
              <a:rPr lang="ar-EG" sz="1600" b="1" dirty="0">
                <a:solidFill>
                  <a:schemeClr val="bg2"/>
                </a:solidFill>
                <a:latin typeface="Arial" pitchFamily="34" charset="0"/>
                <a:cs typeface="Arial" pitchFamily="34" charset="0"/>
              </a:rPr>
              <a:t>الماركة الأولى على مستوى العالم في مقاومة اللهب</a:t>
            </a:r>
          </a:p>
          <a:p>
            <a:pPr algn="just" rtl="1"/>
            <a:r>
              <a:rPr lang="ar-EG" sz="1600" b="1" dirty="0">
                <a:solidFill>
                  <a:schemeClr val="bg2"/>
                </a:solidFill>
                <a:latin typeface="Arial" pitchFamily="34" charset="0"/>
                <a:cs typeface="Arial" pitchFamily="34" charset="0"/>
              </a:rPr>
              <a:t>دون جدال</a:t>
            </a:r>
          </a:p>
          <a:p>
            <a:pPr algn="just" rtl="1"/>
            <a:r>
              <a:rPr lang="ar-EG" sz="1600" b="1" dirty="0">
                <a:solidFill>
                  <a:schemeClr val="bg2"/>
                </a:solidFill>
                <a:latin typeface="Arial" pitchFamily="34" charset="0"/>
                <a:cs typeface="Arial" pitchFamily="34" charset="0"/>
              </a:rPr>
              <a:t>دون منازع</a:t>
            </a:r>
            <a:endParaRPr lang="en-US" sz="1600" b="1" dirty="0"/>
          </a:p>
        </p:txBody>
      </p:sp>
      <p:sp>
        <p:nvSpPr>
          <p:cNvPr id="5" name="TextBox 4"/>
          <p:cNvSpPr txBox="1"/>
          <p:nvPr/>
        </p:nvSpPr>
        <p:spPr>
          <a:xfrm>
            <a:off x="228600" y="3048000"/>
            <a:ext cx="2438400" cy="1277273"/>
          </a:xfrm>
          <a:prstGeom prst="rect">
            <a:avLst/>
          </a:prstGeom>
          <a:noFill/>
        </p:spPr>
        <p:txBody>
          <a:bodyPr wrap="square" rtlCol="0">
            <a:spAutoFit/>
          </a:bodyPr>
          <a:lstStyle/>
          <a:p>
            <a:pPr algn="just" rtl="1"/>
            <a:r>
              <a:rPr lang="ar-EG" sz="1100" dirty="0"/>
              <a:t>لا يمكننا قبول أنصاف الحلول. فليس لدينا خيار آخر لأننا في نهاية كل يوم، تكون هناك أرواح عرضة للخطر. لذا نتعهد ببذل كل ما في وسعنا لحماية تلك الأرواح مع رفض أنصاف الحلول. ما النتيجة المتحققة؟ الحرص الشديد على تصميم وتطوير وتوزيع أفضل الملابس المقاومة للهب وأزكاها على مستوى العالم.</a:t>
            </a:r>
            <a:endParaRPr lang="en-US" sz="1100" dirty="0"/>
          </a:p>
        </p:txBody>
      </p:sp>
      <p:sp>
        <p:nvSpPr>
          <p:cNvPr id="6" name="TextBox 5"/>
          <p:cNvSpPr txBox="1"/>
          <p:nvPr/>
        </p:nvSpPr>
        <p:spPr>
          <a:xfrm>
            <a:off x="2743200" y="3048000"/>
            <a:ext cx="2209800" cy="1323439"/>
          </a:xfrm>
          <a:prstGeom prst="rect">
            <a:avLst/>
          </a:prstGeom>
          <a:noFill/>
        </p:spPr>
        <p:txBody>
          <a:bodyPr wrap="square" rtlCol="0">
            <a:spAutoFit/>
          </a:bodyPr>
          <a:lstStyle/>
          <a:p>
            <a:pPr algn="just" rtl="1"/>
            <a:r>
              <a:rPr lang="ar-EG" sz="1400" dirty="0">
                <a:solidFill>
                  <a:srgbClr val="FF0000"/>
                </a:solidFill>
              </a:rPr>
              <a:t>أكبر مصنع في العالم</a:t>
            </a:r>
            <a:endParaRPr lang="ar-EG" sz="1000" dirty="0">
              <a:solidFill>
                <a:srgbClr val="FF0000"/>
              </a:solidFill>
            </a:endParaRPr>
          </a:p>
          <a:p>
            <a:pPr algn="just" rtl="1"/>
            <a:r>
              <a:rPr lang="ar-EG" sz="1100" dirty="0"/>
              <a:t>بصفتنا أكبر المصنعين للملابس المقاومة للهلب على مستوى العالم، تعرض بولوارك أوسع مجموعة من الأنسجة والأشكال والألوان المتاحة في هذه الصناعة.  وبغض النظر عن شكلها أو حجمها، يحصل كل عضو من أعضاء فريق العمل ما يناسبه.</a:t>
            </a:r>
          </a:p>
        </p:txBody>
      </p:sp>
      <p:sp>
        <p:nvSpPr>
          <p:cNvPr id="7" name="TextBox 6"/>
          <p:cNvSpPr txBox="1"/>
          <p:nvPr/>
        </p:nvSpPr>
        <p:spPr>
          <a:xfrm>
            <a:off x="2743200" y="4572000"/>
            <a:ext cx="2209800" cy="1231106"/>
          </a:xfrm>
          <a:prstGeom prst="rect">
            <a:avLst/>
          </a:prstGeom>
          <a:noFill/>
        </p:spPr>
        <p:txBody>
          <a:bodyPr wrap="square" rtlCol="0">
            <a:spAutoFit/>
          </a:bodyPr>
          <a:lstStyle/>
          <a:p>
            <a:pPr algn="r" rtl="1"/>
            <a:r>
              <a:rPr lang="ar-EG" sz="1400" dirty="0">
                <a:solidFill>
                  <a:srgbClr val="FF0000"/>
                </a:solidFill>
              </a:rPr>
              <a:t>المتابعة الشاملة</a:t>
            </a:r>
            <a:endParaRPr lang="en-US" sz="1400" dirty="0">
              <a:solidFill>
                <a:srgbClr val="FF0000"/>
              </a:solidFill>
            </a:endParaRPr>
          </a:p>
          <a:p>
            <a:pPr algn="just" rtl="1"/>
            <a:r>
              <a:rPr lang="ar-EG" sz="1000" dirty="0"/>
              <a:t>تتابع شركة بولوارك كل غرزة تنسج في الملابس عبر نقاط تماس التصنيع البالغة 60 نقطة. وبفضل هذا التفاني الشديد في إدارة المعلومات، تمكنا من متابعة سلسلة التوريد بأكملها. كما نلتزم بالتأكد مما جودة منتجاتنا وأفضليتها بدءًا بالأنسجة وانتهاءً بالمصنع.</a:t>
            </a:r>
            <a:endParaRPr lang="en-US" sz="1000" dirty="0"/>
          </a:p>
        </p:txBody>
      </p:sp>
      <p:sp>
        <p:nvSpPr>
          <p:cNvPr id="9" name="TextBox 8"/>
          <p:cNvSpPr txBox="1"/>
          <p:nvPr/>
        </p:nvSpPr>
        <p:spPr>
          <a:xfrm>
            <a:off x="8686800" y="970002"/>
            <a:ext cx="914400" cy="553998"/>
          </a:xfrm>
          <a:prstGeom prst="rect">
            <a:avLst/>
          </a:prstGeom>
          <a:noFill/>
        </p:spPr>
        <p:txBody>
          <a:bodyPr wrap="square" rtlCol="0">
            <a:spAutoFit/>
          </a:bodyPr>
          <a:lstStyle/>
          <a:p>
            <a:pPr algn="ctr"/>
            <a:r>
              <a:rPr lang="ar-EG" sz="1000" b="1" dirty="0">
                <a:solidFill>
                  <a:srgbClr val="FF0000"/>
                </a:solidFill>
              </a:rPr>
              <a:t>القمصان والتيشرتات والملابس الداخلية</a:t>
            </a:r>
            <a:endParaRPr lang="en-US" sz="1000" b="1" dirty="0">
              <a:solidFill>
                <a:srgbClr val="FF0000"/>
              </a:solidFill>
            </a:endParaRPr>
          </a:p>
        </p:txBody>
      </p:sp>
      <p:sp>
        <p:nvSpPr>
          <p:cNvPr id="10" name="TextBox 9"/>
          <p:cNvSpPr txBox="1"/>
          <p:nvPr/>
        </p:nvSpPr>
        <p:spPr>
          <a:xfrm>
            <a:off x="5257800" y="2286000"/>
            <a:ext cx="1066800" cy="381000"/>
          </a:xfrm>
          <a:prstGeom prst="rect">
            <a:avLst/>
          </a:prstGeom>
          <a:noFill/>
        </p:spPr>
        <p:txBody>
          <a:bodyPr wrap="square" rtlCol="0">
            <a:spAutoFit/>
          </a:bodyPr>
          <a:lstStyle/>
          <a:p>
            <a:pPr algn="ctr"/>
            <a:r>
              <a:rPr lang="ar-EG" b="1" dirty="0">
                <a:solidFill>
                  <a:srgbClr val="FF0000"/>
                </a:solidFill>
              </a:rPr>
              <a:t>السترات</a:t>
            </a:r>
            <a:endParaRPr lang="en-US" b="1" dirty="0">
              <a:solidFill>
                <a:srgbClr val="FF0000"/>
              </a:solidFill>
            </a:endParaRPr>
          </a:p>
        </p:txBody>
      </p:sp>
      <p:sp>
        <p:nvSpPr>
          <p:cNvPr id="11" name="TextBox 10"/>
          <p:cNvSpPr txBox="1"/>
          <p:nvPr/>
        </p:nvSpPr>
        <p:spPr>
          <a:xfrm>
            <a:off x="5715000" y="3200400"/>
            <a:ext cx="1219200" cy="369332"/>
          </a:xfrm>
          <a:prstGeom prst="rect">
            <a:avLst/>
          </a:prstGeom>
          <a:noFill/>
        </p:spPr>
        <p:txBody>
          <a:bodyPr wrap="square" rtlCol="0">
            <a:spAutoFit/>
          </a:bodyPr>
          <a:lstStyle/>
          <a:p>
            <a:pPr algn="ctr"/>
            <a:r>
              <a:rPr lang="ar-EG" b="1" dirty="0">
                <a:solidFill>
                  <a:srgbClr val="FF0000"/>
                </a:solidFill>
              </a:rPr>
              <a:t>السراويل</a:t>
            </a:r>
            <a:endParaRPr lang="en-US" dirty="0"/>
          </a:p>
        </p:txBody>
      </p:sp>
      <p:sp>
        <p:nvSpPr>
          <p:cNvPr id="12" name="TextBox 11"/>
          <p:cNvSpPr txBox="1"/>
          <p:nvPr/>
        </p:nvSpPr>
        <p:spPr>
          <a:xfrm>
            <a:off x="7848600" y="3200400"/>
            <a:ext cx="1295400" cy="369332"/>
          </a:xfrm>
          <a:prstGeom prst="rect">
            <a:avLst/>
          </a:prstGeom>
          <a:noFill/>
        </p:spPr>
        <p:txBody>
          <a:bodyPr wrap="square" rtlCol="0">
            <a:spAutoFit/>
          </a:bodyPr>
          <a:lstStyle/>
          <a:p>
            <a:pPr algn="ctr"/>
            <a:r>
              <a:rPr lang="ar-EG" b="1" dirty="0">
                <a:solidFill>
                  <a:srgbClr val="FF0000"/>
                </a:solidFill>
              </a:rPr>
              <a:t>بذل العمل</a:t>
            </a:r>
            <a:endParaRPr lang="en-US" b="1" dirty="0">
              <a:solidFill>
                <a:srgbClr val="FF0000"/>
              </a:solidFill>
            </a:endParaRPr>
          </a:p>
        </p:txBody>
      </p:sp>
      <p:sp>
        <p:nvSpPr>
          <p:cNvPr id="13" name="TextBox 12"/>
          <p:cNvSpPr txBox="1"/>
          <p:nvPr/>
        </p:nvSpPr>
        <p:spPr>
          <a:xfrm rot="16200000">
            <a:off x="4838701" y="684313"/>
            <a:ext cx="1066802" cy="307777"/>
          </a:xfrm>
          <a:prstGeom prst="rect">
            <a:avLst/>
          </a:prstGeom>
          <a:noFill/>
        </p:spPr>
        <p:txBody>
          <a:bodyPr wrap="square" rtlCol="0">
            <a:spAutoFit/>
          </a:bodyPr>
          <a:lstStyle/>
          <a:p>
            <a:pPr algn="ctr"/>
            <a:r>
              <a:rPr lang="ar-EG" sz="1400" b="1" dirty="0">
                <a:solidFill>
                  <a:srgbClr val="99CCFF"/>
                </a:solidFill>
              </a:rPr>
              <a:t>فورمال</a:t>
            </a:r>
            <a:endParaRPr lang="en-US" sz="1400" b="1" dirty="0">
              <a:solidFill>
                <a:srgbClr val="99CCFF"/>
              </a:solidFill>
            </a:endParaRPr>
          </a:p>
        </p:txBody>
      </p:sp>
      <p:sp>
        <p:nvSpPr>
          <p:cNvPr id="14" name="TextBox 13"/>
          <p:cNvSpPr txBox="1"/>
          <p:nvPr/>
        </p:nvSpPr>
        <p:spPr>
          <a:xfrm rot="16200000">
            <a:off x="5942110" y="684310"/>
            <a:ext cx="1066802" cy="307777"/>
          </a:xfrm>
          <a:prstGeom prst="rect">
            <a:avLst/>
          </a:prstGeom>
          <a:noFill/>
        </p:spPr>
        <p:txBody>
          <a:bodyPr wrap="square" rtlCol="0">
            <a:spAutoFit/>
          </a:bodyPr>
          <a:lstStyle/>
          <a:p>
            <a:pPr algn="ctr"/>
            <a:r>
              <a:rPr lang="ar-EG" sz="1400" b="1" dirty="0">
                <a:solidFill>
                  <a:srgbClr val="CC9900"/>
                </a:solidFill>
              </a:rPr>
              <a:t>بولو</a:t>
            </a:r>
            <a:endParaRPr lang="en-US" sz="1400" b="1" dirty="0">
              <a:solidFill>
                <a:srgbClr val="CC9900"/>
              </a:solidFill>
            </a:endParaRPr>
          </a:p>
        </p:txBody>
      </p:sp>
      <p:sp>
        <p:nvSpPr>
          <p:cNvPr id="15" name="TextBox 14"/>
          <p:cNvSpPr txBox="1"/>
          <p:nvPr/>
        </p:nvSpPr>
        <p:spPr>
          <a:xfrm rot="16200000">
            <a:off x="7085110" y="699702"/>
            <a:ext cx="1066802" cy="276999"/>
          </a:xfrm>
          <a:prstGeom prst="rect">
            <a:avLst/>
          </a:prstGeom>
          <a:noFill/>
        </p:spPr>
        <p:txBody>
          <a:bodyPr wrap="square" rtlCol="0">
            <a:spAutoFit/>
          </a:bodyPr>
          <a:lstStyle/>
          <a:p>
            <a:pPr algn="ctr"/>
            <a:r>
              <a:rPr lang="ar-EG" sz="1200" b="1" dirty="0">
                <a:solidFill>
                  <a:srgbClr val="B2B2B2"/>
                </a:solidFill>
              </a:rPr>
              <a:t>الملابس الداخلية</a:t>
            </a:r>
            <a:endParaRPr lang="en-US" sz="1200" b="1" dirty="0">
              <a:solidFill>
                <a:srgbClr val="B2B2B2"/>
              </a:solidFill>
            </a:endParaRPr>
          </a:p>
        </p:txBody>
      </p:sp>
      <p:sp>
        <p:nvSpPr>
          <p:cNvPr id="16" name="TextBox 15"/>
          <p:cNvSpPr txBox="1"/>
          <p:nvPr/>
        </p:nvSpPr>
        <p:spPr>
          <a:xfrm>
            <a:off x="5486400" y="1371600"/>
            <a:ext cx="838200" cy="246221"/>
          </a:xfrm>
          <a:prstGeom prst="rect">
            <a:avLst/>
          </a:prstGeom>
          <a:noFill/>
        </p:spPr>
        <p:txBody>
          <a:bodyPr wrap="square" rtlCol="0">
            <a:spAutoFit/>
          </a:bodyPr>
          <a:lstStyle/>
          <a:p>
            <a:pPr algn="ctr"/>
            <a:r>
              <a:rPr lang="en-US" sz="1000" dirty="0"/>
              <a:t>SLU8LB</a:t>
            </a:r>
          </a:p>
        </p:txBody>
      </p:sp>
      <p:sp>
        <p:nvSpPr>
          <p:cNvPr id="17" name="TextBox 16"/>
          <p:cNvSpPr txBox="1"/>
          <p:nvPr/>
        </p:nvSpPr>
        <p:spPr>
          <a:xfrm>
            <a:off x="6629400" y="1371600"/>
            <a:ext cx="838200" cy="246221"/>
          </a:xfrm>
          <a:prstGeom prst="rect">
            <a:avLst/>
          </a:prstGeom>
          <a:noFill/>
        </p:spPr>
        <p:txBody>
          <a:bodyPr wrap="square" rtlCol="0">
            <a:spAutoFit/>
          </a:bodyPr>
          <a:lstStyle/>
          <a:p>
            <a:pPr algn="ctr"/>
            <a:r>
              <a:rPr lang="en-US" sz="1000" dirty="0"/>
              <a:t>SMP2KH</a:t>
            </a:r>
          </a:p>
        </p:txBody>
      </p:sp>
      <p:sp>
        <p:nvSpPr>
          <p:cNvPr id="18" name="TextBox 17"/>
          <p:cNvSpPr txBox="1"/>
          <p:nvPr/>
        </p:nvSpPr>
        <p:spPr>
          <a:xfrm>
            <a:off x="7772400" y="1371600"/>
            <a:ext cx="838200" cy="246221"/>
          </a:xfrm>
          <a:prstGeom prst="rect">
            <a:avLst/>
          </a:prstGeom>
          <a:noFill/>
        </p:spPr>
        <p:txBody>
          <a:bodyPr wrap="square" rtlCol="0">
            <a:spAutoFit/>
          </a:bodyPr>
          <a:lstStyle/>
          <a:p>
            <a:pPr algn="ctr"/>
            <a:r>
              <a:rPr lang="en-US" sz="1000" dirty="0"/>
              <a:t>MPU8GY</a:t>
            </a:r>
          </a:p>
        </p:txBody>
      </p:sp>
      <p:sp>
        <p:nvSpPr>
          <p:cNvPr id="19" name="TextBox 18"/>
          <p:cNvSpPr txBox="1"/>
          <p:nvPr/>
        </p:nvSpPr>
        <p:spPr>
          <a:xfrm>
            <a:off x="6400800" y="2895600"/>
            <a:ext cx="838200" cy="246221"/>
          </a:xfrm>
          <a:prstGeom prst="rect">
            <a:avLst/>
          </a:prstGeom>
          <a:noFill/>
        </p:spPr>
        <p:txBody>
          <a:bodyPr wrap="square" rtlCol="0">
            <a:spAutoFit/>
          </a:bodyPr>
          <a:lstStyle/>
          <a:p>
            <a:pPr algn="ctr"/>
            <a:r>
              <a:rPr lang="en-US" sz="1000" dirty="0"/>
              <a:t>JEW2NV</a:t>
            </a:r>
          </a:p>
        </p:txBody>
      </p:sp>
      <p:sp>
        <p:nvSpPr>
          <p:cNvPr id="20" name="TextBox 19"/>
          <p:cNvSpPr txBox="1"/>
          <p:nvPr/>
        </p:nvSpPr>
        <p:spPr>
          <a:xfrm>
            <a:off x="7467600" y="2895600"/>
            <a:ext cx="838200" cy="246221"/>
          </a:xfrm>
          <a:prstGeom prst="rect">
            <a:avLst/>
          </a:prstGeom>
          <a:noFill/>
        </p:spPr>
        <p:txBody>
          <a:bodyPr wrap="square" rtlCol="0">
            <a:spAutoFit/>
          </a:bodyPr>
          <a:lstStyle/>
          <a:p>
            <a:pPr algn="ctr"/>
            <a:r>
              <a:rPr lang="en-US" sz="1000" dirty="0"/>
              <a:t>JMJ4HV</a:t>
            </a:r>
          </a:p>
        </p:txBody>
      </p:sp>
      <p:sp>
        <p:nvSpPr>
          <p:cNvPr id="21" name="TextBox 20"/>
          <p:cNvSpPr txBox="1"/>
          <p:nvPr/>
        </p:nvSpPr>
        <p:spPr>
          <a:xfrm>
            <a:off x="8610600" y="2895600"/>
            <a:ext cx="838200" cy="246221"/>
          </a:xfrm>
          <a:prstGeom prst="rect">
            <a:avLst/>
          </a:prstGeom>
          <a:noFill/>
        </p:spPr>
        <p:txBody>
          <a:bodyPr wrap="square" rtlCol="0">
            <a:spAutoFit/>
          </a:bodyPr>
          <a:lstStyle/>
          <a:p>
            <a:pPr algn="ctr"/>
            <a:r>
              <a:rPr lang="en-US" sz="1000" dirty="0"/>
              <a:t>JLB8BD</a:t>
            </a:r>
          </a:p>
        </p:txBody>
      </p:sp>
      <p:sp>
        <p:nvSpPr>
          <p:cNvPr id="22" name="TextBox 21"/>
          <p:cNvSpPr txBox="1"/>
          <p:nvPr/>
        </p:nvSpPr>
        <p:spPr>
          <a:xfrm>
            <a:off x="5257800" y="5257800"/>
            <a:ext cx="838200" cy="246221"/>
          </a:xfrm>
          <a:prstGeom prst="rect">
            <a:avLst/>
          </a:prstGeom>
          <a:noFill/>
        </p:spPr>
        <p:txBody>
          <a:bodyPr wrap="square" rtlCol="0">
            <a:spAutoFit/>
          </a:bodyPr>
          <a:lstStyle/>
          <a:p>
            <a:pPr algn="ctr"/>
            <a:r>
              <a:rPr lang="en-US" sz="1000" dirty="0"/>
              <a:t>PMU2NV</a:t>
            </a:r>
          </a:p>
        </p:txBody>
      </p:sp>
      <p:sp>
        <p:nvSpPr>
          <p:cNvPr id="23" name="TextBox 22"/>
          <p:cNvSpPr txBox="1"/>
          <p:nvPr/>
        </p:nvSpPr>
        <p:spPr>
          <a:xfrm>
            <a:off x="5867400" y="5638800"/>
            <a:ext cx="838200" cy="246221"/>
          </a:xfrm>
          <a:prstGeom prst="rect">
            <a:avLst/>
          </a:prstGeom>
          <a:noFill/>
        </p:spPr>
        <p:txBody>
          <a:bodyPr wrap="square" rtlCol="0">
            <a:spAutoFit/>
          </a:bodyPr>
          <a:lstStyle/>
          <a:p>
            <a:pPr algn="ctr"/>
            <a:r>
              <a:rPr lang="en-US" sz="1000" dirty="0"/>
              <a:t>PEW2NV</a:t>
            </a:r>
          </a:p>
        </p:txBody>
      </p:sp>
      <p:sp>
        <p:nvSpPr>
          <p:cNvPr id="24" name="TextBox 23"/>
          <p:cNvSpPr txBox="1"/>
          <p:nvPr/>
        </p:nvSpPr>
        <p:spPr>
          <a:xfrm>
            <a:off x="6477000" y="6096000"/>
            <a:ext cx="838200" cy="246221"/>
          </a:xfrm>
          <a:prstGeom prst="rect">
            <a:avLst/>
          </a:prstGeom>
          <a:noFill/>
        </p:spPr>
        <p:txBody>
          <a:bodyPr wrap="square" rtlCol="0">
            <a:spAutoFit/>
          </a:bodyPr>
          <a:lstStyle/>
          <a:p>
            <a:pPr algn="ctr"/>
            <a:r>
              <a:rPr lang="en-US" sz="1000" dirty="0"/>
              <a:t>PEJMSD</a:t>
            </a:r>
          </a:p>
        </p:txBody>
      </p:sp>
      <p:sp>
        <p:nvSpPr>
          <p:cNvPr id="25" name="TextBox 24"/>
          <p:cNvSpPr txBox="1"/>
          <p:nvPr/>
        </p:nvSpPr>
        <p:spPr>
          <a:xfrm>
            <a:off x="5181600" y="3505200"/>
            <a:ext cx="838200" cy="261610"/>
          </a:xfrm>
          <a:prstGeom prst="rect">
            <a:avLst/>
          </a:prstGeom>
          <a:noFill/>
        </p:spPr>
        <p:txBody>
          <a:bodyPr wrap="square" rtlCol="0">
            <a:spAutoFit/>
          </a:bodyPr>
          <a:lstStyle/>
          <a:p>
            <a:pPr algn="ctr"/>
            <a:r>
              <a:rPr lang="ar-EG" sz="1100" b="1" dirty="0">
                <a:solidFill>
                  <a:srgbClr val="002060"/>
                </a:solidFill>
              </a:rPr>
              <a:t>كارجو</a:t>
            </a:r>
            <a:endParaRPr lang="en-US" sz="1100" b="1" dirty="0">
              <a:solidFill>
                <a:srgbClr val="002060"/>
              </a:solidFill>
            </a:endParaRPr>
          </a:p>
        </p:txBody>
      </p:sp>
      <p:sp>
        <p:nvSpPr>
          <p:cNvPr id="26" name="TextBox 25"/>
          <p:cNvSpPr txBox="1"/>
          <p:nvPr/>
        </p:nvSpPr>
        <p:spPr>
          <a:xfrm>
            <a:off x="5867400" y="3886200"/>
            <a:ext cx="838200" cy="261610"/>
          </a:xfrm>
          <a:prstGeom prst="rect">
            <a:avLst/>
          </a:prstGeom>
          <a:noFill/>
        </p:spPr>
        <p:txBody>
          <a:bodyPr wrap="square" rtlCol="0">
            <a:spAutoFit/>
          </a:bodyPr>
          <a:lstStyle/>
          <a:p>
            <a:pPr algn="ctr"/>
            <a:r>
              <a:rPr lang="ar-EG" sz="1100" b="1" dirty="0">
                <a:solidFill>
                  <a:srgbClr val="002060"/>
                </a:solidFill>
              </a:rPr>
              <a:t>فورمال</a:t>
            </a:r>
            <a:endParaRPr lang="en-US" sz="1100" b="1" dirty="0">
              <a:solidFill>
                <a:srgbClr val="002060"/>
              </a:solidFill>
            </a:endParaRPr>
          </a:p>
        </p:txBody>
      </p:sp>
      <p:sp>
        <p:nvSpPr>
          <p:cNvPr id="27" name="TextBox 26"/>
          <p:cNvSpPr txBox="1"/>
          <p:nvPr/>
        </p:nvSpPr>
        <p:spPr>
          <a:xfrm>
            <a:off x="6477000" y="4267200"/>
            <a:ext cx="838200" cy="261610"/>
          </a:xfrm>
          <a:prstGeom prst="rect">
            <a:avLst/>
          </a:prstGeom>
          <a:noFill/>
        </p:spPr>
        <p:txBody>
          <a:bodyPr wrap="square" rtlCol="0">
            <a:spAutoFit/>
          </a:bodyPr>
          <a:lstStyle/>
          <a:p>
            <a:pPr algn="ctr"/>
            <a:r>
              <a:rPr lang="ar-EG" sz="1100" b="1" dirty="0">
                <a:solidFill>
                  <a:srgbClr val="002060"/>
                </a:solidFill>
              </a:rPr>
              <a:t>جينز</a:t>
            </a:r>
            <a:endParaRPr lang="en-US" sz="1100" b="1" dirty="0">
              <a:solidFill>
                <a:srgbClr val="002060"/>
              </a:solidFill>
            </a:endParaRPr>
          </a:p>
        </p:txBody>
      </p:sp>
      <p:sp>
        <p:nvSpPr>
          <p:cNvPr id="28" name="TextBox 27"/>
          <p:cNvSpPr txBox="1"/>
          <p:nvPr/>
        </p:nvSpPr>
        <p:spPr>
          <a:xfrm>
            <a:off x="7467600" y="4648200"/>
            <a:ext cx="838200" cy="246221"/>
          </a:xfrm>
          <a:prstGeom prst="rect">
            <a:avLst/>
          </a:prstGeom>
          <a:noFill/>
        </p:spPr>
        <p:txBody>
          <a:bodyPr wrap="square" rtlCol="0">
            <a:spAutoFit/>
          </a:bodyPr>
          <a:lstStyle/>
          <a:p>
            <a:pPr algn="ctr"/>
            <a:r>
              <a:rPr lang="en-US" sz="1000" dirty="0"/>
              <a:t>CAD6OR</a:t>
            </a:r>
          </a:p>
        </p:txBody>
      </p:sp>
      <p:sp>
        <p:nvSpPr>
          <p:cNvPr id="29" name="TextBox 28"/>
          <p:cNvSpPr txBox="1"/>
          <p:nvPr/>
        </p:nvSpPr>
        <p:spPr>
          <a:xfrm>
            <a:off x="8153400" y="4648200"/>
            <a:ext cx="838200" cy="353943"/>
          </a:xfrm>
          <a:prstGeom prst="rect">
            <a:avLst/>
          </a:prstGeom>
          <a:noFill/>
        </p:spPr>
        <p:txBody>
          <a:bodyPr wrap="square" rtlCol="0">
            <a:spAutoFit/>
          </a:bodyPr>
          <a:lstStyle/>
          <a:p>
            <a:pPr algn="ctr"/>
            <a:r>
              <a:rPr lang="en-US" sz="1000" dirty="0"/>
              <a:t>CED2NV</a:t>
            </a:r>
          </a:p>
          <a:p>
            <a:pPr algn="ctr"/>
            <a:r>
              <a:rPr lang="en-US" sz="700" dirty="0"/>
              <a:t>NORDIC STRIPE</a:t>
            </a:r>
          </a:p>
        </p:txBody>
      </p:sp>
      <p:sp>
        <p:nvSpPr>
          <p:cNvPr id="30" name="TextBox 29"/>
          <p:cNvSpPr txBox="1"/>
          <p:nvPr/>
        </p:nvSpPr>
        <p:spPr>
          <a:xfrm>
            <a:off x="8763000" y="4648200"/>
            <a:ext cx="838200" cy="353943"/>
          </a:xfrm>
          <a:prstGeom prst="rect">
            <a:avLst/>
          </a:prstGeom>
          <a:noFill/>
        </p:spPr>
        <p:txBody>
          <a:bodyPr wrap="square" rtlCol="0">
            <a:spAutoFit/>
          </a:bodyPr>
          <a:lstStyle/>
          <a:p>
            <a:pPr algn="ctr"/>
            <a:r>
              <a:rPr lang="en-US" sz="1000" dirty="0"/>
              <a:t>CED2NV</a:t>
            </a:r>
          </a:p>
          <a:p>
            <a:pPr algn="ctr"/>
            <a:r>
              <a:rPr lang="en-US" sz="700" dirty="0"/>
              <a:t>D35 STRIPE</a:t>
            </a:r>
          </a:p>
        </p:txBody>
      </p:sp>
      <p:sp>
        <p:nvSpPr>
          <p:cNvPr id="31" name="TextBox 30"/>
          <p:cNvSpPr txBox="1"/>
          <p:nvPr/>
        </p:nvSpPr>
        <p:spPr>
          <a:xfrm>
            <a:off x="7467600" y="6096000"/>
            <a:ext cx="838200" cy="246221"/>
          </a:xfrm>
          <a:prstGeom prst="rect">
            <a:avLst/>
          </a:prstGeom>
          <a:noFill/>
        </p:spPr>
        <p:txBody>
          <a:bodyPr wrap="square" rtlCol="0">
            <a:spAutoFit/>
          </a:bodyPr>
          <a:lstStyle/>
          <a:p>
            <a:pPr algn="ctr"/>
            <a:r>
              <a:rPr lang="en-US" sz="1000" dirty="0"/>
              <a:t>CLD4NV</a:t>
            </a:r>
          </a:p>
        </p:txBody>
      </p:sp>
      <p:sp>
        <p:nvSpPr>
          <p:cNvPr id="32" name="TextBox 31"/>
          <p:cNvSpPr txBox="1"/>
          <p:nvPr/>
        </p:nvSpPr>
        <p:spPr>
          <a:xfrm>
            <a:off x="8153400" y="6096000"/>
            <a:ext cx="838200" cy="246221"/>
          </a:xfrm>
          <a:prstGeom prst="rect">
            <a:avLst/>
          </a:prstGeom>
          <a:noFill/>
        </p:spPr>
        <p:txBody>
          <a:bodyPr wrap="square" rtlCol="0">
            <a:spAutoFit/>
          </a:bodyPr>
          <a:lstStyle/>
          <a:p>
            <a:pPr algn="ctr"/>
            <a:r>
              <a:rPr lang="en-US" sz="1000" dirty="0"/>
              <a:t>CLD6GY</a:t>
            </a:r>
          </a:p>
        </p:txBody>
      </p:sp>
      <p:sp>
        <p:nvSpPr>
          <p:cNvPr id="33" name="TextBox 32"/>
          <p:cNvSpPr txBox="1"/>
          <p:nvPr/>
        </p:nvSpPr>
        <p:spPr>
          <a:xfrm>
            <a:off x="8763000" y="6096000"/>
            <a:ext cx="838200" cy="246221"/>
          </a:xfrm>
          <a:prstGeom prst="rect">
            <a:avLst/>
          </a:prstGeom>
          <a:noFill/>
        </p:spPr>
        <p:txBody>
          <a:bodyPr wrap="square" rtlCol="0">
            <a:spAutoFit/>
          </a:bodyPr>
          <a:lstStyle/>
          <a:p>
            <a:pPr algn="ctr"/>
            <a:r>
              <a:rPr lang="en-US" sz="1000" dirty="0"/>
              <a:t>CLD6RD</a:t>
            </a:r>
          </a:p>
        </p:txBody>
      </p:sp>
    </p:spTree>
    <p:extLst>
      <p:ext uri="{BB962C8B-B14F-4D97-AF65-F5344CB8AC3E}">
        <p14:creationId xmlns:p14="http://schemas.microsoft.com/office/powerpoint/2010/main" val="3172747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CGEN.jpg"/>
          <p:cNvPicPr>
            <a:picLocks noChangeAspect="1"/>
          </p:cNvPicPr>
          <p:nvPr/>
        </p:nvPicPr>
        <p:blipFill>
          <a:blip r:embed="rId2"/>
          <a:stretch>
            <a:fillRect/>
          </a:stretch>
        </p:blipFill>
        <p:spPr>
          <a:xfrm>
            <a:off x="0" y="0"/>
            <a:ext cx="9906000" cy="6858000"/>
          </a:xfrm>
          <a:prstGeom prst="rect">
            <a:avLst/>
          </a:prstGeom>
        </p:spPr>
      </p:pic>
      <p:sp>
        <p:nvSpPr>
          <p:cNvPr id="5" name="Rectangle 4"/>
          <p:cNvSpPr/>
          <p:nvPr/>
        </p:nvSpPr>
        <p:spPr>
          <a:xfrm>
            <a:off x="3124200" y="41910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EG" sz="900" dirty="0">
                <a:solidFill>
                  <a:schemeClr val="bg2"/>
                </a:solidFill>
              </a:rPr>
              <a:t>الحرارة المنبعثة</a:t>
            </a:r>
            <a:endParaRPr lang="en-US" sz="900" dirty="0">
              <a:solidFill>
                <a:schemeClr val="bg2"/>
              </a:solidFill>
            </a:endParaRPr>
          </a:p>
        </p:txBody>
      </p:sp>
      <p:sp>
        <p:nvSpPr>
          <p:cNvPr id="6" name="Rectangle 5"/>
          <p:cNvSpPr/>
          <p:nvPr/>
        </p:nvSpPr>
        <p:spPr>
          <a:xfrm>
            <a:off x="3124200" y="4572000"/>
            <a:ext cx="9906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EG" sz="900" dirty="0">
                <a:solidFill>
                  <a:schemeClr val="bg2"/>
                </a:solidFill>
              </a:rPr>
              <a:t>التبريد البخري</a:t>
            </a:r>
            <a:endParaRPr lang="en-US" sz="900" dirty="0">
              <a:solidFill>
                <a:schemeClr val="bg2"/>
              </a:solidFill>
            </a:endParaRPr>
          </a:p>
        </p:txBody>
      </p:sp>
      <p:sp>
        <p:nvSpPr>
          <p:cNvPr id="7" name="Rectangle 6"/>
          <p:cNvSpPr/>
          <p:nvPr/>
        </p:nvSpPr>
        <p:spPr>
          <a:xfrm>
            <a:off x="3124200" y="48768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ar-EG" sz="900" dirty="0">
                <a:solidFill>
                  <a:schemeClr val="bg2"/>
                </a:solidFill>
              </a:rPr>
              <a:t>ألياف تيجسين</a:t>
            </a:r>
            <a:endParaRPr lang="en-US" sz="900" dirty="0">
              <a:solidFill>
                <a:schemeClr val="bg2"/>
              </a:solidFill>
            </a:endParaRPr>
          </a:p>
        </p:txBody>
      </p:sp>
      <p:sp>
        <p:nvSpPr>
          <p:cNvPr id="8" name="Rectangle 7"/>
          <p:cNvSpPr/>
          <p:nvPr/>
        </p:nvSpPr>
        <p:spPr>
          <a:xfrm>
            <a:off x="3124200" y="52578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ar-EG" sz="900" dirty="0">
                <a:solidFill>
                  <a:schemeClr val="bg2"/>
                </a:solidFill>
              </a:rPr>
              <a:t>الحرارة المحتبسة</a:t>
            </a:r>
            <a:endParaRPr lang="en-US" sz="900" dirty="0">
              <a:solidFill>
                <a:schemeClr val="bg2"/>
              </a:solidFill>
            </a:endParaRPr>
          </a:p>
        </p:txBody>
      </p:sp>
      <p:sp>
        <p:nvSpPr>
          <p:cNvPr id="9" name="Rectangle 8"/>
          <p:cNvSpPr/>
          <p:nvPr/>
        </p:nvSpPr>
        <p:spPr>
          <a:xfrm>
            <a:off x="3124200" y="5715000"/>
            <a:ext cx="990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r"/>
            <a:r>
              <a:rPr lang="ar-EG" sz="900" dirty="0">
                <a:solidFill>
                  <a:schemeClr val="bg2"/>
                </a:solidFill>
              </a:rPr>
              <a:t>حرارة الجسم</a:t>
            </a:r>
            <a:endParaRPr lang="en-US" sz="900" dirty="0">
              <a:solidFill>
                <a:schemeClr val="bg2"/>
              </a:solidFill>
            </a:endParaRPr>
          </a:p>
        </p:txBody>
      </p:sp>
      <p:sp>
        <p:nvSpPr>
          <p:cNvPr id="10" name="TextBox 9"/>
          <p:cNvSpPr txBox="1"/>
          <p:nvPr/>
        </p:nvSpPr>
        <p:spPr>
          <a:xfrm>
            <a:off x="381000" y="3429000"/>
            <a:ext cx="4267200" cy="584775"/>
          </a:xfrm>
          <a:prstGeom prst="rect">
            <a:avLst/>
          </a:prstGeom>
          <a:noFill/>
        </p:spPr>
        <p:txBody>
          <a:bodyPr wrap="square" rtlCol="0">
            <a:spAutoFit/>
          </a:bodyPr>
          <a:lstStyle/>
          <a:p>
            <a:pPr algn="ctr" rtl="1"/>
            <a:r>
              <a:rPr lang="ar-EG" sz="1600" b="1" dirty="0"/>
              <a:t>تسهم ألياف تيسجين في حمايتك من الحرارة الإشعاعية والإنهاك الحراري</a:t>
            </a:r>
            <a:endParaRPr lang="en-US" sz="1600" b="1" dirty="0"/>
          </a:p>
        </p:txBody>
      </p:sp>
      <p:sp>
        <p:nvSpPr>
          <p:cNvPr id="11" name="TextBox 10"/>
          <p:cNvSpPr txBox="1"/>
          <p:nvPr/>
        </p:nvSpPr>
        <p:spPr>
          <a:xfrm>
            <a:off x="6934200" y="457200"/>
            <a:ext cx="2743200" cy="1061829"/>
          </a:xfrm>
          <a:prstGeom prst="rect">
            <a:avLst/>
          </a:prstGeom>
          <a:noFill/>
        </p:spPr>
        <p:txBody>
          <a:bodyPr wrap="square" rtlCol="0">
            <a:spAutoFit/>
          </a:bodyPr>
          <a:lstStyle/>
          <a:p>
            <a:pPr algn="just" rtl="1"/>
            <a:r>
              <a:rPr lang="ar-EG" sz="900" dirty="0">
                <a:solidFill>
                  <a:schemeClr val="bg2"/>
                </a:solidFill>
              </a:rPr>
              <a:t>تبنت تيجسين في مايو 2010 إطلاق ملابس مقاومة للهب تتسم بخفة الوزن والنفاذية الجيدة ومقاومة الرطوبة التي يتميز بها السوق الأمريكي. ويستخدم النسيج ألياف تيسجين التي توفر مقاومة ممتازة للهب وحماية فائقة من الحرارة.</a:t>
            </a:r>
            <a:endParaRPr lang="en-US" sz="900" dirty="0">
              <a:solidFill>
                <a:schemeClr val="bg2"/>
              </a:solidFill>
            </a:endParaRPr>
          </a:p>
          <a:p>
            <a:pPr algn="just"/>
            <a:endParaRPr lang="en-US" sz="900" dirty="0">
              <a:solidFill>
                <a:schemeClr val="bg2"/>
              </a:solidFill>
            </a:endParaRPr>
          </a:p>
          <a:p>
            <a:pPr algn="just" rtl="1"/>
            <a:r>
              <a:rPr lang="ar-EG" sz="900" dirty="0">
                <a:solidFill>
                  <a:schemeClr val="bg2"/>
                </a:solidFill>
              </a:rPr>
              <a:t>تقدم ألياف تيجسين مستويات متقدمة من السلامة والراحة بجانب ألياف أخرى مقاومة للهب الملازم.</a:t>
            </a:r>
            <a:endParaRPr lang="en-US" sz="900" dirty="0">
              <a:solidFill>
                <a:schemeClr val="bg2"/>
              </a:solidFill>
            </a:endParaRPr>
          </a:p>
        </p:txBody>
      </p:sp>
      <p:sp>
        <p:nvSpPr>
          <p:cNvPr id="12" name="TextBox 11"/>
          <p:cNvSpPr txBox="1"/>
          <p:nvPr/>
        </p:nvSpPr>
        <p:spPr>
          <a:xfrm>
            <a:off x="6934200" y="2133600"/>
            <a:ext cx="2743200" cy="1338828"/>
          </a:xfrm>
          <a:prstGeom prst="rect">
            <a:avLst/>
          </a:prstGeom>
          <a:noFill/>
        </p:spPr>
        <p:txBody>
          <a:bodyPr wrap="square" rtlCol="0">
            <a:spAutoFit/>
          </a:bodyPr>
          <a:lstStyle/>
          <a:p>
            <a:pPr algn="just" rtl="1"/>
            <a:r>
              <a:rPr lang="ar-EG" sz="900" dirty="0">
                <a:solidFill>
                  <a:schemeClr val="bg2"/>
                </a:solidFill>
              </a:rPr>
              <a:t>يشعر مرتدو الملابس المقاومة للهب بعدم الراحة عند ارتدائها نظراً لثقل وزنها بالإضافة إلى تعرضهم للأمراض المتعلقة بالحرارة.</a:t>
            </a:r>
            <a:endParaRPr lang="en-US" sz="900" dirty="0">
              <a:solidFill>
                <a:schemeClr val="bg2"/>
              </a:solidFill>
            </a:endParaRPr>
          </a:p>
          <a:p>
            <a:pPr algn="just" rtl="1"/>
            <a:endParaRPr lang="ar-EG" sz="900" dirty="0">
              <a:solidFill>
                <a:schemeClr val="bg2"/>
              </a:solidFill>
            </a:endParaRPr>
          </a:p>
          <a:p>
            <a:pPr algn="just" rtl="1"/>
            <a:r>
              <a:rPr lang="ar-EG" sz="900" dirty="0">
                <a:solidFill>
                  <a:schemeClr val="bg2"/>
                </a:solidFill>
              </a:rPr>
              <a:t>وتعد ألياف تيجسين - التي تزن 5.5 أونصة لكل ياردة مربعة - الحل الأمثل لهذه المشكلة.</a:t>
            </a:r>
          </a:p>
          <a:p>
            <a:pPr algn="just" rtl="1"/>
            <a:endParaRPr lang="ar-EG" sz="900" dirty="0">
              <a:solidFill>
                <a:schemeClr val="bg2"/>
              </a:solidFill>
            </a:endParaRPr>
          </a:p>
          <a:p>
            <a:pPr algn="just" rtl="1"/>
            <a:r>
              <a:rPr lang="ar-EG" sz="900" dirty="0">
                <a:solidFill>
                  <a:schemeClr val="bg2"/>
                </a:solidFill>
              </a:rPr>
              <a:t>كما تعد ألياف تيجسين أخف وزناً بنسبة 20% دون المساس بمستوى الحماية مقارنة بالألياف الأخرى المقاومة للهب من فئة المخاطر والخطر 2.</a:t>
            </a:r>
            <a:endParaRPr lang="en-US" sz="900" dirty="0">
              <a:solidFill>
                <a:schemeClr val="bg2"/>
              </a:solidFill>
            </a:endParaRPr>
          </a:p>
        </p:txBody>
      </p:sp>
      <p:sp>
        <p:nvSpPr>
          <p:cNvPr id="13" name="TextBox 12"/>
          <p:cNvSpPr txBox="1"/>
          <p:nvPr/>
        </p:nvSpPr>
        <p:spPr>
          <a:xfrm>
            <a:off x="7010400" y="152400"/>
            <a:ext cx="2590800" cy="276999"/>
          </a:xfrm>
          <a:prstGeom prst="rect">
            <a:avLst/>
          </a:prstGeom>
          <a:noFill/>
        </p:spPr>
        <p:txBody>
          <a:bodyPr wrap="square" rtlCol="0">
            <a:spAutoFit/>
          </a:bodyPr>
          <a:lstStyle/>
          <a:p>
            <a:pPr algn="ctr" rtl="1"/>
            <a:r>
              <a:rPr lang="ar-EG" sz="1200" b="1" dirty="0">
                <a:solidFill>
                  <a:schemeClr val="bg2"/>
                </a:solidFill>
              </a:rPr>
              <a:t>تقنية مضادة للهب حاصلة على جوائز</a:t>
            </a:r>
            <a:endParaRPr lang="en-US" sz="1200" b="1" dirty="0">
              <a:solidFill>
                <a:schemeClr val="bg2"/>
              </a:solidFill>
            </a:endParaRPr>
          </a:p>
        </p:txBody>
      </p:sp>
      <p:sp>
        <p:nvSpPr>
          <p:cNvPr id="14" name="TextBox 13"/>
          <p:cNvSpPr txBox="1"/>
          <p:nvPr/>
        </p:nvSpPr>
        <p:spPr>
          <a:xfrm>
            <a:off x="7010400" y="1905000"/>
            <a:ext cx="2590800" cy="276999"/>
          </a:xfrm>
          <a:prstGeom prst="rect">
            <a:avLst/>
          </a:prstGeom>
          <a:noFill/>
        </p:spPr>
        <p:txBody>
          <a:bodyPr wrap="square" rtlCol="0">
            <a:spAutoFit/>
          </a:bodyPr>
          <a:lstStyle/>
          <a:p>
            <a:pPr algn="ctr"/>
            <a:r>
              <a:rPr lang="ar-EG" sz="1200" b="1" dirty="0">
                <a:solidFill>
                  <a:schemeClr val="bg2"/>
                </a:solidFill>
              </a:rPr>
              <a:t>خفة الوزن</a:t>
            </a:r>
            <a:endParaRPr lang="en-US" sz="1200" b="1" dirty="0">
              <a:solidFill>
                <a:schemeClr val="bg2"/>
              </a:solidFill>
            </a:endParaRPr>
          </a:p>
        </p:txBody>
      </p:sp>
      <p:sp>
        <p:nvSpPr>
          <p:cNvPr id="15" name="TextBox 14"/>
          <p:cNvSpPr txBox="1"/>
          <p:nvPr/>
        </p:nvSpPr>
        <p:spPr>
          <a:xfrm>
            <a:off x="5334000" y="2209800"/>
            <a:ext cx="914400" cy="246221"/>
          </a:xfrm>
          <a:prstGeom prst="rect">
            <a:avLst/>
          </a:prstGeom>
          <a:noFill/>
        </p:spPr>
        <p:txBody>
          <a:bodyPr wrap="square" rtlCol="0">
            <a:spAutoFit/>
          </a:bodyPr>
          <a:lstStyle/>
          <a:p>
            <a:pPr algn="ctr"/>
            <a:r>
              <a:rPr lang="ar-EG" sz="1000" dirty="0"/>
              <a:t>قميص رجالي</a:t>
            </a:r>
            <a:endParaRPr lang="en-US" sz="1000" dirty="0"/>
          </a:p>
        </p:txBody>
      </p:sp>
      <p:sp>
        <p:nvSpPr>
          <p:cNvPr id="16" name="TextBox 15"/>
          <p:cNvSpPr txBox="1"/>
          <p:nvPr/>
        </p:nvSpPr>
        <p:spPr>
          <a:xfrm>
            <a:off x="5334000" y="3810000"/>
            <a:ext cx="914400" cy="246221"/>
          </a:xfrm>
          <a:prstGeom prst="rect">
            <a:avLst/>
          </a:prstGeom>
          <a:noFill/>
        </p:spPr>
        <p:txBody>
          <a:bodyPr wrap="square" rtlCol="0">
            <a:spAutoFit/>
          </a:bodyPr>
          <a:lstStyle/>
          <a:p>
            <a:pPr algn="ctr"/>
            <a:r>
              <a:rPr lang="ar-EG" sz="1000" dirty="0"/>
              <a:t>قميص نسائي</a:t>
            </a:r>
            <a:endParaRPr lang="en-US" sz="1000" dirty="0"/>
          </a:p>
        </p:txBody>
      </p:sp>
      <p:sp>
        <p:nvSpPr>
          <p:cNvPr id="17" name="TextBox 16"/>
          <p:cNvSpPr txBox="1"/>
          <p:nvPr/>
        </p:nvSpPr>
        <p:spPr>
          <a:xfrm>
            <a:off x="5181600" y="6477000"/>
            <a:ext cx="1066800" cy="246221"/>
          </a:xfrm>
          <a:prstGeom prst="rect">
            <a:avLst/>
          </a:prstGeom>
          <a:noFill/>
        </p:spPr>
        <p:txBody>
          <a:bodyPr wrap="square" rtlCol="0">
            <a:spAutoFit/>
          </a:bodyPr>
          <a:lstStyle/>
          <a:p>
            <a:pPr algn="ctr"/>
            <a:r>
              <a:rPr lang="ar-EG" sz="1000" dirty="0"/>
              <a:t>بذلة رجالي</a:t>
            </a:r>
            <a:endParaRPr lang="en-US" sz="1000" dirty="0"/>
          </a:p>
        </p:txBody>
      </p:sp>
      <p:sp>
        <p:nvSpPr>
          <p:cNvPr id="18" name="TextBox 17"/>
          <p:cNvSpPr txBox="1"/>
          <p:nvPr/>
        </p:nvSpPr>
        <p:spPr>
          <a:xfrm>
            <a:off x="6781800" y="6477000"/>
            <a:ext cx="1371600" cy="246221"/>
          </a:xfrm>
          <a:prstGeom prst="rect">
            <a:avLst/>
          </a:prstGeom>
          <a:noFill/>
        </p:spPr>
        <p:txBody>
          <a:bodyPr wrap="square" rtlCol="0">
            <a:spAutoFit/>
          </a:bodyPr>
          <a:lstStyle/>
          <a:p>
            <a:pPr algn="ctr"/>
            <a:r>
              <a:rPr lang="ar-EG" sz="1000" dirty="0"/>
              <a:t>سروال رجالي</a:t>
            </a:r>
            <a:endParaRPr lang="en-US" sz="1000" dirty="0"/>
          </a:p>
        </p:txBody>
      </p:sp>
      <p:sp>
        <p:nvSpPr>
          <p:cNvPr id="19" name="TextBox 18"/>
          <p:cNvSpPr txBox="1"/>
          <p:nvPr/>
        </p:nvSpPr>
        <p:spPr>
          <a:xfrm>
            <a:off x="8305800" y="6477000"/>
            <a:ext cx="1219200" cy="246221"/>
          </a:xfrm>
          <a:prstGeom prst="rect">
            <a:avLst/>
          </a:prstGeom>
          <a:noFill/>
        </p:spPr>
        <p:txBody>
          <a:bodyPr wrap="square" rtlCol="0">
            <a:spAutoFit/>
          </a:bodyPr>
          <a:lstStyle/>
          <a:p>
            <a:pPr algn="ctr"/>
            <a:r>
              <a:rPr lang="ar-EG" sz="1000" dirty="0"/>
              <a:t>جينز دنيم رجالي</a:t>
            </a:r>
            <a:endParaRPr lang="en-US" sz="1000" dirty="0"/>
          </a:p>
        </p:txBody>
      </p:sp>
    </p:spTree>
    <p:extLst>
      <p:ext uri="{BB962C8B-B14F-4D97-AF65-F5344CB8AC3E}">
        <p14:creationId xmlns:p14="http://schemas.microsoft.com/office/powerpoint/2010/main" val="520493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VOLITE.jpg"/>
          <p:cNvPicPr>
            <a:picLocks noChangeAspect="1"/>
          </p:cNvPicPr>
          <p:nvPr/>
        </p:nvPicPr>
        <p:blipFill>
          <a:blip r:embed="rId2"/>
          <a:stretch>
            <a:fillRect/>
          </a:stretch>
        </p:blipFill>
        <p:spPr>
          <a:xfrm>
            <a:off x="0" y="0"/>
            <a:ext cx="9906000" cy="6858000"/>
          </a:xfrm>
          <a:prstGeom prst="rect">
            <a:avLst/>
          </a:prstGeom>
        </p:spPr>
      </p:pic>
      <p:sp>
        <p:nvSpPr>
          <p:cNvPr id="5" name="TextBox 4"/>
          <p:cNvSpPr txBox="1"/>
          <p:nvPr/>
        </p:nvSpPr>
        <p:spPr>
          <a:xfrm>
            <a:off x="2362200" y="1524000"/>
            <a:ext cx="2514600" cy="584775"/>
          </a:xfrm>
          <a:prstGeom prst="rect">
            <a:avLst/>
          </a:prstGeom>
          <a:noFill/>
        </p:spPr>
        <p:txBody>
          <a:bodyPr wrap="square" rtlCol="0">
            <a:spAutoFit/>
          </a:bodyPr>
          <a:lstStyle/>
          <a:p>
            <a:pPr algn="r" rtl="1"/>
            <a:r>
              <a:rPr lang="ar-EG" sz="1600" dirty="0">
                <a:solidFill>
                  <a:srgbClr val="FF0000"/>
                </a:solidFill>
                <a:latin typeface="Eurostile Extended" pitchFamily="2" charset="0"/>
              </a:rPr>
              <a:t>صناعة أمريكية</a:t>
            </a:r>
            <a:endParaRPr lang="en-US" sz="1600" dirty="0">
              <a:solidFill>
                <a:srgbClr val="FF0000"/>
              </a:solidFill>
              <a:latin typeface="Eurostile Extended" pitchFamily="2" charset="0"/>
            </a:endParaRPr>
          </a:p>
          <a:p>
            <a:pPr algn="r" rtl="1"/>
            <a:r>
              <a:rPr lang="ar-EG" sz="1600" dirty="0">
                <a:solidFill>
                  <a:srgbClr val="0070C0"/>
                </a:solidFill>
                <a:latin typeface="Eurostile Extended" pitchFamily="2" charset="0"/>
              </a:rPr>
              <a:t>واصل عملك</a:t>
            </a:r>
            <a:endParaRPr lang="en-US" sz="1600" dirty="0">
              <a:solidFill>
                <a:srgbClr val="0070C0"/>
              </a:solidFill>
              <a:latin typeface="Eurostile Extended" pitchFamily="2" charset="0"/>
            </a:endParaRPr>
          </a:p>
        </p:txBody>
      </p:sp>
      <p:sp>
        <p:nvSpPr>
          <p:cNvPr id="6" name="TextBox 5"/>
          <p:cNvSpPr txBox="1"/>
          <p:nvPr/>
        </p:nvSpPr>
        <p:spPr>
          <a:xfrm>
            <a:off x="2362200" y="2057400"/>
            <a:ext cx="2514600" cy="553998"/>
          </a:xfrm>
          <a:prstGeom prst="rect">
            <a:avLst/>
          </a:prstGeom>
          <a:noFill/>
        </p:spPr>
        <p:txBody>
          <a:bodyPr wrap="square" rtlCol="0">
            <a:spAutoFit/>
          </a:bodyPr>
          <a:lstStyle/>
          <a:p>
            <a:pPr algn="just" rtl="1"/>
            <a:r>
              <a:rPr lang="ar-EG" sz="1000" dirty="0"/>
              <a:t>تتميز بدلة ريفولايت المضادة للقوس الكهربي بخفة وزنها وطول عمرها. وقد صممت من أجل ارتدائها يومياً حيث توفر حماية فائقة من فئة المخاطر الخطرة 4.</a:t>
            </a:r>
            <a:endParaRPr lang="en-US" sz="1000" dirty="0"/>
          </a:p>
        </p:txBody>
      </p:sp>
      <p:sp>
        <p:nvSpPr>
          <p:cNvPr id="7" name="TextBox 6"/>
          <p:cNvSpPr txBox="1"/>
          <p:nvPr/>
        </p:nvSpPr>
        <p:spPr>
          <a:xfrm>
            <a:off x="1676400" y="5181600"/>
            <a:ext cx="3276600" cy="400110"/>
          </a:xfrm>
          <a:prstGeom prst="rect">
            <a:avLst/>
          </a:prstGeom>
          <a:noFill/>
        </p:spPr>
        <p:txBody>
          <a:bodyPr wrap="square" rtlCol="0">
            <a:spAutoFit/>
          </a:bodyPr>
          <a:lstStyle/>
          <a:p>
            <a:pPr algn="r" rtl="1"/>
            <a:r>
              <a:rPr lang="ar-EG" sz="2000" b="1" dirty="0"/>
              <a:t>اشعر بالفرق مع ريفولايت:</a:t>
            </a:r>
            <a:endParaRPr lang="en-US" sz="2000" b="1" dirty="0"/>
          </a:p>
        </p:txBody>
      </p:sp>
      <p:sp>
        <p:nvSpPr>
          <p:cNvPr id="8" name="TextBox 7"/>
          <p:cNvSpPr txBox="1"/>
          <p:nvPr/>
        </p:nvSpPr>
        <p:spPr>
          <a:xfrm>
            <a:off x="1676400" y="5943600"/>
            <a:ext cx="3200400" cy="430887"/>
          </a:xfrm>
          <a:prstGeom prst="rect">
            <a:avLst/>
          </a:prstGeom>
          <a:noFill/>
        </p:spPr>
        <p:txBody>
          <a:bodyPr wrap="square" rtlCol="0">
            <a:spAutoFit/>
          </a:bodyPr>
          <a:lstStyle/>
          <a:p>
            <a:pPr algn="just" rtl="1"/>
            <a:r>
              <a:rPr lang="ar-EG" sz="1100" dirty="0"/>
              <a:t>تقنية ألياف حديثة تتسم بخفة الوزن تجمع بين الراحة والحماية الفائقة سوياً.</a:t>
            </a:r>
            <a:endParaRPr lang="en-US" sz="1100" dirty="0"/>
          </a:p>
        </p:txBody>
      </p:sp>
      <p:sp>
        <p:nvSpPr>
          <p:cNvPr id="9" name="TextBox 8"/>
          <p:cNvSpPr txBox="1"/>
          <p:nvPr/>
        </p:nvSpPr>
        <p:spPr>
          <a:xfrm>
            <a:off x="914400" y="4038600"/>
            <a:ext cx="1447800" cy="738664"/>
          </a:xfrm>
          <a:prstGeom prst="rect">
            <a:avLst/>
          </a:prstGeom>
          <a:noFill/>
        </p:spPr>
        <p:txBody>
          <a:bodyPr wrap="square" rtlCol="0">
            <a:spAutoFit/>
          </a:bodyPr>
          <a:lstStyle/>
          <a:p>
            <a:pPr algn="ctr" rtl="1"/>
            <a:r>
              <a:rPr lang="ar-EG" sz="1400" b="1" dirty="0">
                <a:solidFill>
                  <a:schemeClr val="bg2"/>
                </a:solidFill>
              </a:rPr>
              <a:t>أخف 50% من الأنظمة القائمة على القطن</a:t>
            </a:r>
            <a:endParaRPr lang="en-US" sz="1400" b="1" dirty="0">
              <a:solidFill>
                <a:schemeClr val="bg2"/>
              </a:solidFill>
            </a:endParaRPr>
          </a:p>
        </p:txBody>
      </p:sp>
      <p:sp>
        <p:nvSpPr>
          <p:cNvPr id="10" name="TextBox 9"/>
          <p:cNvSpPr txBox="1"/>
          <p:nvPr/>
        </p:nvSpPr>
        <p:spPr>
          <a:xfrm>
            <a:off x="5105400" y="1981200"/>
            <a:ext cx="2362200" cy="1169551"/>
          </a:xfrm>
          <a:prstGeom prst="rect">
            <a:avLst/>
          </a:prstGeom>
          <a:noFill/>
        </p:spPr>
        <p:txBody>
          <a:bodyPr wrap="square" rtlCol="0">
            <a:spAutoFit/>
          </a:bodyPr>
          <a:lstStyle/>
          <a:p>
            <a:pPr algn="just" rtl="1"/>
            <a:r>
              <a:rPr lang="ar-EG" sz="1000" dirty="0"/>
              <a:t>قناع مضاد للضباب</a:t>
            </a:r>
            <a:endParaRPr lang="en-US" sz="1000" dirty="0"/>
          </a:p>
          <a:p>
            <a:pPr algn="just" rtl="1"/>
            <a:r>
              <a:rPr lang="ar-EG" sz="1000" dirty="0"/>
              <a:t>نفاذية ضوئية بصرية تصل إلى 50% من أجل تحسين الرؤية</a:t>
            </a:r>
          </a:p>
          <a:p>
            <a:pPr algn="just" rtl="1"/>
            <a:r>
              <a:rPr lang="ar-EG" sz="1000" dirty="0"/>
              <a:t>قناع وجه قابل للفك والاستبدال</a:t>
            </a:r>
          </a:p>
          <a:p>
            <a:pPr algn="just" rtl="1"/>
            <a:r>
              <a:rPr lang="ar-EG" sz="1000" dirty="0"/>
              <a:t>توافر نظام اختياري لمروحة كروسفينت</a:t>
            </a:r>
          </a:p>
          <a:p>
            <a:pPr algn="just" rtl="1"/>
            <a:r>
              <a:rPr lang="ar-EG" sz="1000" dirty="0"/>
              <a:t>قناع قابل للغسل</a:t>
            </a:r>
          </a:p>
          <a:p>
            <a:pPr algn="just" rtl="1"/>
            <a:r>
              <a:rPr lang="ar-EG" sz="1000" dirty="0"/>
              <a:t>قناع الوجه يتماشى مع المعيار: </a:t>
            </a:r>
            <a:r>
              <a:rPr lang="en-US" sz="1000" dirty="0"/>
              <a:t>ANSI Z87.1-2003</a:t>
            </a:r>
          </a:p>
        </p:txBody>
      </p:sp>
      <p:sp>
        <p:nvSpPr>
          <p:cNvPr id="11" name="TextBox 10"/>
          <p:cNvSpPr txBox="1"/>
          <p:nvPr/>
        </p:nvSpPr>
        <p:spPr>
          <a:xfrm>
            <a:off x="5105400" y="1676400"/>
            <a:ext cx="2514600" cy="338554"/>
          </a:xfrm>
          <a:prstGeom prst="rect">
            <a:avLst/>
          </a:prstGeom>
          <a:noFill/>
        </p:spPr>
        <p:txBody>
          <a:bodyPr wrap="square" rtlCol="0">
            <a:spAutoFit/>
          </a:bodyPr>
          <a:lstStyle/>
          <a:p>
            <a:pPr algn="ctr" rtl="1"/>
            <a:r>
              <a:rPr lang="ar-EG" sz="1600" dirty="0">
                <a:solidFill>
                  <a:srgbClr val="0070C0"/>
                </a:solidFill>
                <a:latin typeface="Eurostile Extended" pitchFamily="2" charset="0"/>
              </a:rPr>
              <a:t>قناع ريفولايت</a:t>
            </a:r>
            <a:endParaRPr lang="en-US" sz="1600" dirty="0">
              <a:solidFill>
                <a:srgbClr val="0070C0"/>
              </a:solidFill>
              <a:latin typeface="Eurostile Extended" pitchFamily="2" charset="0"/>
            </a:endParaRPr>
          </a:p>
        </p:txBody>
      </p:sp>
      <p:sp>
        <p:nvSpPr>
          <p:cNvPr id="12" name="TextBox 11"/>
          <p:cNvSpPr txBox="1"/>
          <p:nvPr/>
        </p:nvSpPr>
        <p:spPr>
          <a:xfrm>
            <a:off x="7315200" y="4953000"/>
            <a:ext cx="2514600" cy="338554"/>
          </a:xfrm>
          <a:prstGeom prst="rect">
            <a:avLst/>
          </a:prstGeom>
          <a:noFill/>
        </p:spPr>
        <p:txBody>
          <a:bodyPr wrap="square" rtlCol="0">
            <a:spAutoFit/>
          </a:bodyPr>
          <a:lstStyle/>
          <a:p>
            <a:pPr algn="ctr" rtl="1"/>
            <a:r>
              <a:rPr lang="ar-EG" sz="1600" dirty="0">
                <a:solidFill>
                  <a:srgbClr val="0070C0"/>
                </a:solidFill>
                <a:latin typeface="Eurostile Extended" pitchFamily="2" charset="0"/>
              </a:rPr>
              <a:t>بدلة ريفولايت</a:t>
            </a:r>
            <a:endParaRPr lang="en-US" sz="1600" dirty="0">
              <a:solidFill>
                <a:srgbClr val="0070C0"/>
              </a:solidFill>
              <a:latin typeface="Eurostile Extended" pitchFamily="2" charset="0"/>
            </a:endParaRPr>
          </a:p>
        </p:txBody>
      </p:sp>
      <p:sp>
        <p:nvSpPr>
          <p:cNvPr id="13" name="TextBox 12"/>
          <p:cNvSpPr txBox="1"/>
          <p:nvPr/>
        </p:nvSpPr>
        <p:spPr>
          <a:xfrm>
            <a:off x="7315200" y="5334000"/>
            <a:ext cx="2209800" cy="1015663"/>
          </a:xfrm>
          <a:prstGeom prst="rect">
            <a:avLst/>
          </a:prstGeom>
          <a:noFill/>
        </p:spPr>
        <p:txBody>
          <a:bodyPr wrap="square" rtlCol="0">
            <a:spAutoFit/>
          </a:bodyPr>
          <a:lstStyle/>
          <a:p>
            <a:pPr algn="r" rtl="1"/>
            <a:r>
              <a:rPr lang="ar-EG" sz="1000" dirty="0"/>
              <a:t>صممت مع قناع مقاوم للهب وعروات تأمين</a:t>
            </a:r>
          </a:p>
          <a:p>
            <a:pPr algn="r" rtl="1"/>
            <a:r>
              <a:rPr lang="ar-EG" sz="1000" dirty="0"/>
              <a:t>معاصم مقاومة للهب</a:t>
            </a:r>
          </a:p>
          <a:p>
            <a:pPr algn="r" rtl="1"/>
            <a:r>
              <a:rPr lang="ar-EG" sz="1000" dirty="0"/>
              <a:t>نظام تعليق قوي</a:t>
            </a:r>
          </a:p>
          <a:p>
            <a:pPr algn="r" rtl="1"/>
            <a:r>
              <a:rPr lang="ar-EG" sz="1000" dirty="0"/>
              <a:t>سمات معززة تتضمن:</a:t>
            </a:r>
          </a:p>
          <a:p>
            <a:pPr algn="r" rtl="1"/>
            <a:r>
              <a:rPr lang="ar-EG" sz="1000" dirty="0"/>
              <a:t>ياقة مستقيمة</a:t>
            </a:r>
          </a:p>
          <a:p>
            <a:pPr algn="r" rtl="1"/>
            <a:r>
              <a:rPr lang="ar-EG" sz="1000" dirty="0"/>
              <a:t>رباط قابل للتعديل</a:t>
            </a:r>
            <a:endParaRPr lang="en-US" sz="1000" dirty="0"/>
          </a:p>
        </p:txBody>
      </p:sp>
      <p:sp>
        <p:nvSpPr>
          <p:cNvPr id="14" name="TextBox 13"/>
          <p:cNvSpPr txBox="1"/>
          <p:nvPr/>
        </p:nvSpPr>
        <p:spPr>
          <a:xfrm>
            <a:off x="2362200" y="2743200"/>
            <a:ext cx="1524000" cy="276999"/>
          </a:xfrm>
          <a:prstGeom prst="rect">
            <a:avLst/>
          </a:prstGeom>
          <a:noFill/>
        </p:spPr>
        <p:txBody>
          <a:bodyPr wrap="square" rtlCol="0">
            <a:spAutoFit/>
          </a:bodyPr>
          <a:lstStyle/>
          <a:p>
            <a:pPr algn="r" rtl="1"/>
            <a:r>
              <a:rPr lang="ar-EG" sz="1200" dirty="0">
                <a:solidFill>
                  <a:srgbClr val="0070C0"/>
                </a:solidFill>
                <a:latin typeface="Eurostile Extended" pitchFamily="2" charset="0"/>
              </a:rPr>
              <a:t>الخصائص:</a:t>
            </a:r>
            <a:endParaRPr lang="en-US" sz="1200" dirty="0">
              <a:solidFill>
                <a:srgbClr val="0070C0"/>
              </a:solidFill>
              <a:latin typeface="Eurostile Extended" pitchFamily="2" charset="0"/>
            </a:endParaRPr>
          </a:p>
        </p:txBody>
      </p:sp>
      <p:sp>
        <p:nvSpPr>
          <p:cNvPr id="16" name="TextBox 15"/>
          <p:cNvSpPr txBox="1"/>
          <p:nvPr/>
        </p:nvSpPr>
        <p:spPr>
          <a:xfrm>
            <a:off x="2362200" y="2971800"/>
            <a:ext cx="2514600" cy="954107"/>
          </a:xfrm>
          <a:prstGeom prst="rect">
            <a:avLst/>
          </a:prstGeom>
          <a:noFill/>
        </p:spPr>
        <p:txBody>
          <a:bodyPr wrap="square" rtlCol="0">
            <a:spAutoFit/>
          </a:bodyPr>
          <a:lstStyle/>
          <a:p>
            <a:pPr algn="just" rtl="1"/>
            <a:r>
              <a:rPr lang="ar-EG" sz="1000" dirty="0"/>
              <a:t>مزيج ثلاثي متعدد الطبقات خفيف الوزن</a:t>
            </a:r>
            <a:endParaRPr lang="en-US" sz="1000" dirty="0"/>
          </a:p>
          <a:p>
            <a:pPr algn="just" rtl="1"/>
            <a:r>
              <a:rPr lang="ar-EG" sz="1300" b="1" dirty="0"/>
              <a:t>تصنيف القوس الكهربائي = 40 كالوري \ سم2، فئة المخاطر الخطرة 4</a:t>
            </a:r>
            <a:endParaRPr lang="en-US" sz="1300" b="1" dirty="0"/>
          </a:p>
          <a:p>
            <a:pPr algn="just" rtl="1"/>
            <a:r>
              <a:rPr lang="ar-EG" sz="1000" dirty="0"/>
              <a:t>مقاومة للهب الملازم</a:t>
            </a:r>
          </a:p>
          <a:p>
            <a:pPr algn="just" rtl="1"/>
            <a:r>
              <a:rPr lang="ar-EG" sz="1000" dirty="0"/>
              <a:t>صُممت بخصائص معززة</a:t>
            </a:r>
          </a:p>
        </p:txBody>
      </p:sp>
      <p:sp>
        <p:nvSpPr>
          <p:cNvPr id="17" name="TextBox 16"/>
          <p:cNvSpPr txBox="1"/>
          <p:nvPr/>
        </p:nvSpPr>
        <p:spPr>
          <a:xfrm>
            <a:off x="1981200" y="3730823"/>
            <a:ext cx="2286000" cy="307777"/>
          </a:xfrm>
          <a:prstGeom prst="rect">
            <a:avLst/>
          </a:prstGeom>
          <a:noFill/>
        </p:spPr>
        <p:txBody>
          <a:bodyPr wrap="square" rtlCol="0">
            <a:spAutoFit/>
          </a:bodyPr>
          <a:lstStyle/>
          <a:p>
            <a:pPr algn="ctr" rtl="1"/>
            <a:r>
              <a:rPr lang="ar-EG" sz="1400" dirty="0">
                <a:solidFill>
                  <a:srgbClr val="0070C0"/>
                </a:solidFill>
                <a:latin typeface="Eurostile Extended" pitchFamily="2" charset="0"/>
              </a:rPr>
              <a:t>تتماشى مع المعايير:</a:t>
            </a:r>
            <a:endParaRPr lang="en-US" sz="1400" dirty="0">
              <a:solidFill>
                <a:srgbClr val="0070C0"/>
              </a:solidFill>
              <a:latin typeface="Eurostile Extended" pitchFamily="2" charset="0"/>
            </a:endParaRPr>
          </a:p>
        </p:txBody>
      </p:sp>
      <p:sp>
        <p:nvSpPr>
          <p:cNvPr id="18" name="TextBox 17"/>
          <p:cNvSpPr txBox="1"/>
          <p:nvPr/>
        </p:nvSpPr>
        <p:spPr>
          <a:xfrm>
            <a:off x="2362200" y="3970347"/>
            <a:ext cx="2514600" cy="692497"/>
          </a:xfrm>
          <a:prstGeom prst="rect">
            <a:avLst/>
          </a:prstGeom>
          <a:noFill/>
        </p:spPr>
        <p:txBody>
          <a:bodyPr wrap="square" rtlCol="0">
            <a:spAutoFit/>
          </a:bodyPr>
          <a:lstStyle/>
          <a:p>
            <a:pPr algn="just" rtl="1"/>
            <a:r>
              <a:rPr lang="ar-EG" sz="1300" dirty="0"/>
              <a:t>معيار </a:t>
            </a:r>
            <a:r>
              <a:rPr lang="en-US" sz="1300" dirty="0"/>
              <a:t>NFPA 70e</a:t>
            </a:r>
            <a:r>
              <a:rPr lang="ar-EG" sz="1300" dirty="0"/>
              <a:t> – 2009</a:t>
            </a:r>
          </a:p>
          <a:p>
            <a:pPr algn="just" rtl="1"/>
            <a:r>
              <a:rPr lang="ar-EG" sz="1300" dirty="0"/>
              <a:t>معيار </a:t>
            </a:r>
            <a:r>
              <a:rPr lang="en-US" sz="1300" dirty="0"/>
              <a:t>ASTM 1506</a:t>
            </a:r>
            <a:r>
              <a:rPr lang="ar-EG" sz="1300" dirty="0"/>
              <a:t> – 10أ</a:t>
            </a:r>
          </a:p>
          <a:p>
            <a:pPr algn="just" rtl="1"/>
            <a:r>
              <a:rPr lang="ar-EG" sz="1300" dirty="0"/>
              <a:t>معيار أوشا 29 سي إف آر1910.269</a:t>
            </a:r>
            <a:endParaRPr lang="en-US" sz="1300" dirty="0"/>
          </a:p>
        </p:txBody>
      </p:sp>
      <p:sp>
        <p:nvSpPr>
          <p:cNvPr id="19" name="TextBox 18"/>
          <p:cNvSpPr txBox="1"/>
          <p:nvPr/>
        </p:nvSpPr>
        <p:spPr>
          <a:xfrm>
            <a:off x="8458200" y="381000"/>
            <a:ext cx="1143000" cy="830997"/>
          </a:xfrm>
          <a:prstGeom prst="rect">
            <a:avLst/>
          </a:prstGeom>
          <a:noFill/>
        </p:spPr>
        <p:txBody>
          <a:bodyPr wrap="square" rtlCol="0">
            <a:spAutoFit/>
          </a:bodyPr>
          <a:lstStyle/>
          <a:p>
            <a:pPr algn="just" rtl="1"/>
            <a:r>
              <a:rPr lang="ar-EG" sz="800" dirty="0"/>
              <a:t>ياقة مستقيمة:</a:t>
            </a:r>
          </a:p>
          <a:p>
            <a:pPr algn="just" rtl="1"/>
            <a:r>
              <a:rPr lang="ar-EG" sz="800" dirty="0"/>
              <a:t>توفر حماية إضافية وتوجد بها بطانة ناعمة مضادة للميكروبات ومقاومة للهب من أجل امتصاص الرطوبة ومنع تهيج الرقبة</a:t>
            </a:r>
            <a:endParaRPr lang="en-US" sz="800" dirty="0"/>
          </a:p>
        </p:txBody>
      </p:sp>
      <p:sp>
        <p:nvSpPr>
          <p:cNvPr id="20" name="TextBox 19"/>
          <p:cNvSpPr txBox="1"/>
          <p:nvPr/>
        </p:nvSpPr>
        <p:spPr>
          <a:xfrm>
            <a:off x="8458200" y="1548825"/>
            <a:ext cx="1143000" cy="461665"/>
          </a:xfrm>
          <a:prstGeom prst="rect">
            <a:avLst/>
          </a:prstGeom>
          <a:noFill/>
        </p:spPr>
        <p:txBody>
          <a:bodyPr wrap="square" rtlCol="0">
            <a:spAutoFit/>
          </a:bodyPr>
          <a:lstStyle/>
          <a:p>
            <a:pPr algn="just" rtl="1"/>
            <a:r>
              <a:rPr lang="ar-EG" sz="800" dirty="0"/>
              <a:t>نظام تعليق قوي:</a:t>
            </a:r>
          </a:p>
          <a:p>
            <a:pPr algn="just" rtl="1"/>
            <a:r>
              <a:rPr lang="ar-EG" sz="800" dirty="0"/>
              <a:t>يتيح الفتح / الإغلاق بسهولة وسرعة.</a:t>
            </a:r>
            <a:endParaRPr lang="en-US" sz="800" dirty="0"/>
          </a:p>
        </p:txBody>
      </p:sp>
      <p:sp>
        <p:nvSpPr>
          <p:cNvPr id="21" name="TextBox 20"/>
          <p:cNvSpPr txBox="1"/>
          <p:nvPr/>
        </p:nvSpPr>
        <p:spPr>
          <a:xfrm>
            <a:off x="8458200" y="2590800"/>
            <a:ext cx="1143000" cy="461665"/>
          </a:xfrm>
          <a:prstGeom prst="rect">
            <a:avLst/>
          </a:prstGeom>
          <a:noFill/>
        </p:spPr>
        <p:txBody>
          <a:bodyPr wrap="square" rtlCol="0">
            <a:spAutoFit/>
          </a:bodyPr>
          <a:lstStyle/>
          <a:p>
            <a:pPr algn="just" rtl="1"/>
            <a:r>
              <a:rPr lang="ar-EG" sz="800" dirty="0"/>
              <a:t>رباط قابل للتعديل:</a:t>
            </a:r>
          </a:p>
          <a:p>
            <a:pPr algn="just" rtl="1"/>
            <a:r>
              <a:rPr lang="ar-EG" sz="800" dirty="0"/>
              <a:t>مع أحبال تأمين لتوفير المقاس المناسب.</a:t>
            </a:r>
            <a:endParaRPr lang="en-US" sz="800" dirty="0"/>
          </a:p>
        </p:txBody>
      </p:sp>
      <p:sp>
        <p:nvSpPr>
          <p:cNvPr id="22" name="TextBox 21"/>
          <p:cNvSpPr txBox="1"/>
          <p:nvPr/>
        </p:nvSpPr>
        <p:spPr>
          <a:xfrm>
            <a:off x="8458200" y="3653135"/>
            <a:ext cx="1143000" cy="338554"/>
          </a:xfrm>
          <a:prstGeom prst="rect">
            <a:avLst/>
          </a:prstGeom>
          <a:noFill/>
        </p:spPr>
        <p:txBody>
          <a:bodyPr wrap="square" rtlCol="0">
            <a:spAutoFit/>
          </a:bodyPr>
          <a:lstStyle/>
          <a:p>
            <a:pPr algn="just" rtl="1"/>
            <a:r>
              <a:rPr lang="ar-EG" sz="800" dirty="0"/>
              <a:t>معصم مقاوم للهب:</a:t>
            </a:r>
          </a:p>
          <a:p>
            <a:pPr algn="just" rtl="1"/>
            <a:r>
              <a:rPr lang="ar-EG" sz="800" dirty="0"/>
              <a:t>يوفر حماية حول المعصمين.</a:t>
            </a:r>
          </a:p>
        </p:txBody>
      </p:sp>
    </p:spTree>
    <p:extLst>
      <p:ext uri="{BB962C8B-B14F-4D97-AF65-F5344CB8AC3E}">
        <p14:creationId xmlns:p14="http://schemas.microsoft.com/office/powerpoint/2010/main" val="3088249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5171012" y="381000"/>
            <a:ext cx="4734988" cy="6096000"/>
          </a:xfrm>
          <a:prstGeom prst="rect">
            <a:avLst/>
          </a:prstGeom>
          <a:noFill/>
          <a:ln w="9525">
            <a:noFill/>
            <a:miter lim="800000"/>
            <a:headEnd/>
            <a:tailEnd/>
          </a:ln>
          <a:effectLst/>
        </p:spPr>
      </p:pic>
      <p:sp>
        <p:nvSpPr>
          <p:cNvPr id="3" name="Rectangle 2"/>
          <p:cNvSpPr/>
          <p:nvPr/>
        </p:nvSpPr>
        <p:spPr>
          <a:xfrm>
            <a:off x="0" y="6553200"/>
            <a:ext cx="9906000"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03" name="Picture 7"/>
          <p:cNvPicPr>
            <a:picLocks noChangeAspect="1" noChangeArrowheads="1"/>
          </p:cNvPicPr>
          <p:nvPr/>
        </p:nvPicPr>
        <p:blipFill>
          <a:blip r:embed="rId3" cstate="print"/>
          <a:srcRect t="2757"/>
          <a:stretch>
            <a:fillRect/>
          </a:stretch>
        </p:blipFill>
        <p:spPr bwMode="auto">
          <a:xfrm>
            <a:off x="1" y="0"/>
            <a:ext cx="5257800" cy="3200400"/>
          </a:xfrm>
          <a:prstGeom prst="rect">
            <a:avLst/>
          </a:prstGeom>
          <a:noFill/>
          <a:ln w="9525">
            <a:noFill/>
            <a:miter lim="800000"/>
            <a:headEnd/>
            <a:tailEnd/>
          </a:ln>
          <a:effectLst/>
        </p:spPr>
      </p:pic>
      <p:sp>
        <p:nvSpPr>
          <p:cNvPr id="9" name="TextBox 8"/>
          <p:cNvSpPr txBox="1"/>
          <p:nvPr/>
        </p:nvSpPr>
        <p:spPr>
          <a:xfrm>
            <a:off x="312760" y="2784144"/>
            <a:ext cx="2819400" cy="3452227"/>
          </a:xfrm>
          <a:prstGeom prst="rect">
            <a:avLst/>
          </a:prstGeom>
          <a:noFill/>
        </p:spPr>
        <p:txBody>
          <a:bodyPr wrap="square" rtlCol="0">
            <a:spAutoFit/>
          </a:bodyPr>
          <a:lstStyle/>
          <a:p>
            <a:pPr algn="just" rtl="1">
              <a:lnSpc>
                <a:spcPts val="1300"/>
              </a:lnSpc>
            </a:pPr>
            <a:r>
              <a:rPr lang="ar-EG" sz="1200" b="1" dirty="0"/>
              <a:t>جاهزة للاستخدام</a:t>
            </a:r>
            <a:endParaRPr lang="en-US" sz="1200" b="1" dirty="0"/>
          </a:p>
          <a:p>
            <a:pPr algn="just" rtl="1">
              <a:lnSpc>
                <a:spcPts val="1300"/>
              </a:lnSpc>
              <a:spcAft>
                <a:spcPts val="500"/>
              </a:spcAft>
            </a:pPr>
            <a:r>
              <a:rPr lang="ar-EG" sz="1050" dirty="0"/>
              <a:t>يكثر عملاؤنا القول أن أحذية السلامة ميلو ووك تمنحهم راحة أكثر من أحذيتهم العادية التي يستخدمونها في الشارع. وهذا يجسد التزامنا نحو ضمان جاهزية كل زوج من أحذية السلامة ميلو ووك للاستخدامات المخصصة له.</a:t>
            </a:r>
            <a:endParaRPr lang="en-US" sz="1050" dirty="0"/>
          </a:p>
          <a:p>
            <a:pPr algn="just" rtl="1">
              <a:lnSpc>
                <a:spcPts val="1300"/>
              </a:lnSpc>
            </a:pPr>
            <a:endParaRPr lang="ar-EG" sz="1200" b="1" dirty="0"/>
          </a:p>
          <a:p>
            <a:pPr algn="just" rtl="1">
              <a:lnSpc>
                <a:spcPts val="1300"/>
              </a:lnSpc>
            </a:pPr>
            <a:r>
              <a:rPr lang="ar-EG" sz="1200" b="1" dirty="0"/>
              <a:t>ارتديها في عطلة نهاية الأسبوع</a:t>
            </a:r>
            <a:endParaRPr lang="en-US" sz="1200" b="1" dirty="0"/>
          </a:p>
          <a:p>
            <a:pPr algn="just" rtl="1">
              <a:lnSpc>
                <a:spcPts val="1300"/>
              </a:lnSpc>
              <a:spcAft>
                <a:spcPts val="500"/>
              </a:spcAft>
            </a:pPr>
            <a:r>
              <a:rPr lang="ar-EG" sz="1050" dirty="0"/>
              <a:t>إذا لم يكن حذاء السلامة مثل حذاء السلامة العادي، فإن ذلك يفتح احتمالات لا حصر لها. ويعني الشكل المريح لحذاء ميلو ووك إمكانية ارتداؤه خارج محل العمل.</a:t>
            </a:r>
            <a:endParaRPr lang="en-US" sz="1050" dirty="0"/>
          </a:p>
          <a:p>
            <a:pPr algn="just" rtl="1">
              <a:lnSpc>
                <a:spcPts val="1300"/>
              </a:lnSpc>
            </a:pPr>
            <a:endParaRPr lang="ar-EG" sz="1200" b="1" dirty="0"/>
          </a:p>
          <a:p>
            <a:pPr algn="just" rtl="1">
              <a:lnSpc>
                <a:spcPts val="1300"/>
              </a:lnSpc>
            </a:pPr>
            <a:r>
              <a:rPr lang="ar-EG" sz="1200" b="1" dirty="0"/>
              <a:t>صنع في كندا</a:t>
            </a:r>
            <a:endParaRPr lang="en-US" sz="1050" dirty="0"/>
          </a:p>
          <a:p>
            <a:pPr algn="just" rtl="1">
              <a:lnSpc>
                <a:spcPts val="1300"/>
              </a:lnSpc>
              <a:spcAft>
                <a:spcPts val="500"/>
              </a:spcAft>
            </a:pPr>
            <a:r>
              <a:rPr lang="ar-EG" sz="1050" dirty="0"/>
              <a:t>يجري تصنيع أحذية ميلو ووك في كندا حيث نعتقد أن الاهتمام الذي نبذله يقدم أحذية سلامة أكثر ملائمة لاستخداماتها.</a:t>
            </a:r>
            <a:endParaRPr lang="en-US" sz="1050" dirty="0"/>
          </a:p>
          <a:p>
            <a:pPr algn="just" rtl="1">
              <a:lnSpc>
                <a:spcPts val="1300"/>
              </a:lnSpc>
            </a:pPr>
            <a:endParaRPr lang="en-US" sz="1200" b="1" dirty="0"/>
          </a:p>
          <a:p>
            <a:pPr algn="just" rtl="1">
              <a:lnSpc>
                <a:spcPts val="1300"/>
              </a:lnSpc>
            </a:pPr>
            <a:r>
              <a:rPr lang="ar-EG" sz="1200" b="1" dirty="0"/>
              <a:t>مصنوعة من الجلد الطبيعي</a:t>
            </a:r>
            <a:endParaRPr lang="en-US" sz="1200" b="1" dirty="0"/>
          </a:p>
          <a:p>
            <a:pPr algn="just" rtl="1">
              <a:lnSpc>
                <a:spcPts val="1300"/>
              </a:lnSpc>
            </a:pPr>
            <a:r>
              <a:rPr lang="ar-EG" sz="1050" dirty="0"/>
              <a:t>نحن في ميلو ووك لا نعتقد بشد الجلد أمام أعين العملاء. وإننا نصنع جميع أحذيتنا من جلد البقر الطبيعي عالي الجودة والبطانة المتينة الماصة للرطوبة.</a:t>
            </a:r>
            <a:endParaRPr lang="en-US" sz="1050" dirty="0"/>
          </a:p>
        </p:txBody>
      </p:sp>
      <p:sp>
        <p:nvSpPr>
          <p:cNvPr id="10" name="TextBox 9"/>
          <p:cNvSpPr txBox="1"/>
          <p:nvPr/>
        </p:nvSpPr>
        <p:spPr>
          <a:xfrm>
            <a:off x="5244152" y="846160"/>
            <a:ext cx="3214048" cy="430887"/>
          </a:xfrm>
          <a:prstGeom prst="rect">
            <a:avLst/>
          </a:prstGeom>
          <a:noFill/>
        </p:spPr>
        <p:txBody>
          <a:bodyPr wrap="square" rtlCol="0">
            <a:spAutoFit/>
          </a:bodyPr>
          <a:lstStyle/>
          <a:p>
            <a:pPr algn="just" rtl="1"/>
            <a:r>
              <a:rPr lang="ar-EG" sz="1100" b="1" dirty="0"/>
              <a:t>الفئة الأولى لحماية أصابع القدم مع مقاومة الصدمات الكهربائية حتى 18000 فولط </a:t>
            </a:r>
            <a:endParaRPr lang="en-US" sz="1100" b="1" dirty="0"/>
          </a:p>
        </p:txBody>
      </p:sp>
      <p:sp>
        <p:nvSpPr>
          <p:cNvPr id="11" name="TextBox 10"/>
          <p:cNvSpPr txBox="1"/>
          <p:nvPr/>
        </p:nvSpPr>
        <p:spPr>
          <a:xfrm>
            <a:off x="5244152" y="3755408"/>
            <a:ext cx="3290248" cy="600164"/>
          </a:xfrm>
          <a:prstGeom prst="rect">
            <a:avLst/>
          </a:prstGeom>
          <a:noFill/>
        </p:spPr>
        <p:txBody>
          <a:bodyPr wrap="square" rtlCol="0">
            <a:spAutoFit/>
          </a:bodyPr>
          <a:lstStyle/>
          <a:p>
            <a:pPr algn="just" rtl="1"/>
            <a:r>
              <a:rPr lang="ar-EG" sz="1100" b="1" dirty="0"/>
              <a:t>الفئة الأولى لحماية أصابع القدم 125 جول مع حماية ساكنة لامتصاص الطاقة وتبديدها (كهروستاتية)</a:t>
            </a:r>
            <a:endParaRPr lang="en-US" sz="1100" b="1" dirty="0"/>
          </a:p>
          <a:p>
            <a:pPr algn="r" rtl="1"/>
            <a:endParaRPr lang="en-US" sz="1100" b="1" dirty="0"/>
          </a:p>
        </p:txBody>
      </p:sp>
      <p:pic>
        <p:nvPicPr>
          <p:cNvPr id="4098" name="Picture 2"/>
          <p:cNvPicPr>
            <a:picLocks noChangeAspect="1" noChangeArrowheads="1"/>
          </p:cNvPicPr>
          <p:nvPr/>
        </p:nvPicPr>
        <p:blipFill>
          <a:blip r:embed="rId4" cstate="print"/>
          <a:srcRect t="4348"/>
          <a:stretch>
            <a:fillRect/>
          </a:stretch>
        </p:blipFill>
        <p:spPr bwMode="auto">
          <a:xfrm>
            <a:off x="3124200" y="3200400"/>
            <a:ext cx="1831242" cy="16764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cstate="print"/>
          <a:srcRect b="8657"/>
          <a:stretch>
            <a:fillRect/>
          </a:stretch>
        </p:blipFill>
        <p:spPr bwMode="auto">
          <a:xfrm>
            <a:off x="3200400" y="4869057"/>
            <a:ext cx="1905000" cy="1607943"/>
          </a:xfrm>
          <a:prstGeom prst="rect">
            <a:avLst/>
          </a:prstGeom>
          <a:noFill/>
          <a:ln w="9525">
            <a:noFill/>
            <a:miter lim="800000"/>
            <a:headEnd/>
            <a:tailEnd/>
          </a:ln>
          <a:effectLst/>
        </p:spPr>
      </p:pic>
    </p:spTree>
    <p:extLst>
      <p:ext uri="{BB962C8B-B14F-4D97-AF65-F5344CB8AC3E}">
        <p14:creationId xmlns:p14="http://schemas.microsoft.com/office/powerpoint/2010/main" val="2774748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LECTRIC SAFETY TOOLS.jpg"/>
          <p:cNvPicPr>
            <a:picLocks noChangeAspect="1"/>
          </p:cNvPicPr>
          <p:nvPr/>
        </p:nvPicPr>
        <p:blipFill>
          <a:blip r:embed="rId2"/>
          <a:stretch>
            <a:fillRect/>
          </a:stretch>
        </p:blipFill>
        <p:spPr>
          <a:xfrm>
            <a:off x="0" y="0"/>
            <a:ext cx="9906000" cy="6858000"/>
          </a:xfrm>
          <a:prstGeom prst="rect">
            <a:avLst/>
          </a:prstGeom>
        </p:spPr>
      </p:pic>
      <p:sp>
        <p:nvSpPr>
          <p:cNvPr id="5" name="TextBox 4"/>
          <p:cNvSpPr txBox="1"/>
          <p:nvPr/>
        </p:nvSpPr>
        <p:spPr>
          <a:xfrm>
            <a:off x="685800" y="304800"/>
            <a:ext cx="3505200" cy="769441"/>
          </a:xfrm>
          <a:prstGeom prst="rect">
            <a:avLst/>
          </a:prstGeom>
          <a:noFill/>
        </p:spPr>
        <p:txBody>
          <a:bodyPr wrap="square" rtlCol="0">
            <a:spAutoFit/>
          </a:bodyPr>
          <a:lstStyle/>
          <a:p>
            <a:pPr algn="ctr" rtl="1"/>
            <a:r>
              <a:rPr lang="ar-EG" sz="2200" b="1" dirty="0">
                <a:solidFill>
                  <a:schemeClr val="bg2"/>
                </a:solidFill>
              </a:rPr>
              <a:t>ملحقات ومعدات</a:t>
            </a:r>
          </a:p>
          <a:p>
            <a:pPr algn="ctr" rtl="1"/>
            <a:r>
              <a:rPr lang="ar-EG" sz="2200" b="1" dirty="0">
                <a:solidFill>
                  <a:schemeClr val="bg2"/>
                </a:solidFill>
              </a:rPr>
              <a:t>السلامة الكهربائية</a:t>
            </a:r>
            <a:endParaRPr lang="en-US" sz="2200" b="1" dirty="0">
              <a:solidFill>
                <a:schemeClr val="bg2"/>
              </a:solidFill>
            </a:endParaRPr>
          </a:p>
        </p:txBody>
      </p:sp>
      <p:sp>
        <p:nvSpPr>
          <p:cNvPr id="6" name="TextBox 5"/>
          <p:cNvSpPr txBox="1"/>
          <p:nvPr/>
        </p:nvSpPr>
        <p:spPr>
          <a:xfrm>
            <a:off x="457200" y="1371600"/>
            <a:ext cx="4114800" cy="1477328"/>
          </a:xfrm>
          <a:prstGeom prst="rect">
            <a:avLst/>
          </a:prstGeom>
          <a:noFill/>
        </p:spPr>
        <p:txBody>
          <a:bodyPr wrap="square" rtlCol="0">
            <a:spAutoFit/>
          </a:bodyPr>
          <a:lstStyle/>
          <a:p>
            <a:pPr algn="just" rtl="1"/>
            <a:r>
              <a:rPr lang="ar-EG" sz="1000" dirty="0"/>
              <a:t>يتطلب العمل على الخطوط التي يسري بها تيار كهربي وجود معدات معتمدة ذات كفاءة تسمح بالمعالجة المنتظمة مع الحفاظ على النزاهة والدقة.</a:t>
            </a:r>
          </a:p>
          <a:p>
            <a:pPr algn="just" rtl="1"/>
            <a:endParaRPr lang="ar-EG" sz="1000" dirty="0"/>
          </a:p>
          <a:p>
            <a:pPr algn="just" rtl="1"/>
            <a:r>
              <a:rPr lang="ar-EG" sz="1000" dirty="0"/>
              <a:t>وتكون المعدات والملحقات معتمدة ومتماشية مع آخر معايير الاتحاد الأوروبي والجمعية الوطنية لاختبار المواد.</a:t>
            </a:r>
          </a:p>
          <a:p>
            <a:pPr algn="just" rtl="1"/>
            <a:endParaRPr lang="ar-EG" sz="1000" dirty="0"/>
          </a:p>
          <a:p>
            <a:pPr algn="just" rtl="1"/>
            <a:r>
              <a:rPr lang="ar-EG" sz="1000" dirty="0"/>
              <a:t>وتتضمن عروضنا أجهزة كشف الجهد الموصلة للتيار في عدة نطاقات تبدأ من 3 إلى 420 فولط بالإضافة إلى أجهزة كشف الجهد غير الموصلة للتيار والعصي العازلة ومعدات عطل التماس والتأريض المصنعة والمعتمدة من قبل منظمات دولية رائدة.</a:t>
            </a:r>
            <a:endParaRPr lang="en-US" sz="1000" dirty="0"/>
          </a:p>
        </p:txBody>
      </p:sp>
      <p:sp>
        <p:nvSpPr>
          <p:cNvPr id="7" name="TextBox 6"/>
          <p:cNvSpPr txBox="1"/>
          <p:nvPr/>
        </p:nvSpPr>
        <p:spPr>
          <a:xfrm>
            <a:off x="228600" y="3200400"/>
            <a:ext cx="1752600" cy="246221"/>
          </a:xfrm>
          <a:prstGeom prst="rect">
            <a:avLst/>
          </a:prstGeom>
          <a:noFill/>
        </p:spPr>
        <p:txBody>
          <a:bodyPr wrap="square" rtlCol="0">
            <a:spAutoFit/>
          </a:bodyPr>
          <a:lstStyle/>
          <a:p>
            <a:r>
              <a:rPr lang="it-IT" sz="1000" dirty="0"/>
              <a:t>CEI IEC 61243-1 Ed.2 2003-10</a:t>
            </a:r>
            <a:endParaRPr lang="en-US" sz="1000" dirty="0"/>
          </a:p>
        </p:txBody>
      </p:sp>
      <p:sp>
        <p:nvSpPr>
          <p:cNvPr id="8" name="TextBox 7"/>
          <p:cNvSpPr txBox="1"/>
          <p:nvPr/>
        </p:nvSpPr>
        <p:spPr>
          <a:xfrm>
            <a:off x="228600" y="4800600"/>
            <a:ext cx="1752600" cy="369332"/>
          </a:xfrm>
          <a:prstGeom prst="rect">
            <a:avLst/>
          </a:prstGeom>
          <a:noFill/>
        </p:spPr>
        <p:txBody>
          <a:bodyPr wrap="square" rtlCol="0">
            <a:spAutoFit/>
          </a:bodyPr>
          <a:lstStyle/>
          <a:p>
            <a:pPr algn="ctr"/>
            <a:r>
              <a:rPr lang="ar-EG" sz="900" b="1" dirty="0"/>
              <a:t>أجهزة كشف الجهد الموصلة</a:t>
            </a:r>
          </a:p>
          <a:p>
            <a:pPr algn="ctr"/>
            <a:r>
              <a:rPr lang="ar-EG" sz="900" dirty="0"/>
              <a:t>مع إنذار سمعي وبصري</a:t>
            </a:r>
            <a:endParaRPr lang="en-US" sz="900" dirty="0"/>
          </a:p>
        </p:txBody>
      </p:sp>
      <p:sp>
        <p:nvSpPr>
          <p:cNvPr id="9" name="TextBox 8"/>
          <p:cNvSpPr txBox="1"/>
          <p:nvPr/>
        </p:nvSpPr>
        <p:spPr>
          <a:xfrm>
            <a:off x="381000" y="5118556"/>
            <a:ext cx="1371600" cy="215444"/>
          </a:xfrm>
          <a:prstGeom prst="rect">
            <a:avLst/>
          </a:prstGeom>
          <a:noFill/>
        </p:spPr>
        <p:txBody>
          <a:bodyPr wrap="square" rtlCol="0">
            <a:spAutoFit/>
          </a:bodyPr>
          <a:lstStyle/>
          <a:p>
            <a:pPr algn="ctr"/>
            <a:r>
              <a:rPr lang="ar-EG" sz="800" b="1" dirty="0">
                <a:solidFill>
                  <a:srgbClr val="FF0000"/>
                </a:solidFill>
              </a:rPr>
              <a:t>تصنيف الجهد</a:t>
            </a:r>
            <a:endParaRPr lang="en-US" sz="800" b="1" dirty="0">
              <a:solidFill>
                <a:srgbClr val="FF0000"/>
              </a:solidFill>
            </a:endParaRPr>
          </a:p>
        </p:txBody>
      </p:sp>
      <p:sp>
        <p:nvSpPr>
          <p:cNvPr id="10" name="TextBox 9"/>
          <p:cNvSpPr txBox="1"/>
          <p:nvPr/>
        </p:nvSpPr>
        <p:spPr>
          <a:xfrm>
            <a:off x="609600" y="5257800"/>
            <a:ext cx="914400" cy="707886"/>
          </a:xfrm>
          <a:prstGeom prst="rect">
            <a:avLst/>
          </a:prstGeom>
          <a:noFill/>
        </p:spPr>
        <p:txBody>
          <a:bodyPr wrap="square" rtlCol="0">
            <a:spAutoFit/>
          </a:bodyPr>
          <a:lstStyle/>
          <a:p>
            <a:pPr algn="ctr" rtl="1"/>
            <a:r>
              <a:rPr lang="ar-EG" sz="800" dirty="0"/>
              <a:t>3 –  9 كيلو فولط</a:t>
            </a:r>
          </a:p>
          <a:p>
            <a:pPr algn="ctr" rtl="1"/>
            <a:r>
              <a:rPr lang="ar-EG" sz="800" dirty="0"/>
              <a:t>4 – 40 كيلو فولط</a:t>
            </a:r>
          </a:p>
          <a:p>
            <a:pPr algn="ctr" rtl="1"/>
            <a:r>
              <a:rPr lang="ar-EG" sz="800" dirty="0"/>
              <a:t>40- 70 كيلو فولط</a:t>
            </a:r>
          </a:p>
          <a:p>
            <a:pPr algn="ctr" rtl="1"/>
            <a:r>
              <a:rPr lang="ar-EG" sz="800" dirty="0"/>
              <a:t>60- 120 كيلو فولط</a:t>
            </a:r>
          </a:p>
          <a:p>
            <a:pPr algn="ctr" rtl="1"/>
            <a:r>
              <a:rPr lang="ar-EG" sz="800" dirty="0"/>
              <a:t>150- 420 كيلو فولط</a:t>
            </a:r>
            <a:endParaRPr lang="nn-NO" sz="800" dirty="0"/>
          </a:p>
        </p:txBody>
      </p:sp>
      <p:sp>
        <p:nvSpPr>
          <p:cNvPr id="11" name="TextBox 10"/>
          <p:cNvSpPr txBox="1"/>
          <p:nvPr/>
        </p:nvSpPr>
        <p:spPr>
          <a:xfrm>
            <a:off x="304800" y="6019800"/>
            <a:ext cx="1524000" cy="246221"/>
          </a:xfrm>
          <a:prstGeom prst="rect">
            <a:avLst/>
          </a:prstGeom>
          <a:noFill/>
        </p:spPr>
        <p:txBody>
          <a:bodyPr wrap="square" rtlCol="0">
            <a:spAutoFit/>
          </a:bodyPr>
          <a:lstStyle/>
          <a:p>
            <a:pPr algn="ctr" rtl="1"/>
            <a:r>
              <a:rPr lang="ar-EG" sz="1000" dirty="0"/>
              <a:t>يمكن تخصيص تصنيفات الجهد.</a:t>
            </a:r>
            <a:endParaRPr lang="en-US" sz="1000" dirty="0"/>
          </a:p>
        </p:txBody>
      </p:sp>
      <p:sp>
        <p:nvSpPr>
          <p:cNvPr id="12" name="TextBox 11"/>
          <p:cNvSpPr txBox="1"/>
          <p:nvPr/>
        </p:nvSpPr>
        <p:spPr>
          <a:xfrm>
            <a:off x="1905000" y="5486400"/>
            <a:ext cx="1905000" cy="923330"/>
          </a:xfrm>
          <a:prstGeom prst="rect">
            <a:avLst/>
          </a:prstGeom>
          <a:noFill/>
        </p:spPr>
        <p:txBody>
          <a:bodyPr wrap="square" rtlCol="0">
            <a:spAutoFit/>
          </a:bodyPr>
          <a:lstStyle/>
          <a:p>
            <a:pPr algn="ctr" rtl="1"/>
            <a:r>
              <a:rPr lang="ar-EG" sz="900" b="1" dirty="0"/>
              <a:t>أجهزة كشف الجهد غير الموصلة</a:t>
            </a:r>
          </a:p>
          <a:p>
            <a:pPr algn="ctr"/>
            <a:r>
              <a:rPr lang="ar-EG" sz="900" dirty="0"/>
              <a:t>مع إنذار سمعي وبصري</a:t>
            </a:r>
            <a:endParaRPr lang="en-US" sz="900" dirty="0"/>
          </a:p>
          <a:p>
            <a:pPr algn="ctr"/>
            <a:endParaRPr lang="en-US" sz="900" b="1" dirty="0"/>
          </a:p>
          <a:p>
            <a:pPr algn="ctr" rtl="1"/>
            <a:r>
              <a:rPr lang="ar-EG" sz="900" b="1" dirty="0">
                <a:solidFill>
                  <a:srgbClr val="FF0000"/>
                </a:solidFill>
              </a:rPr>
              <a:t>تصنيف الجهد</a:t>
            </a:r>
            <a:endParaRPr lang="en-US" sz="900" b="1" dirty="0">
              <a:solidFill>
                <a:srgbClr val="FF0000"/>
              </a:solidFill>
            </a:endParaRPr>
          </a:p>
          <a:p>
            <a:pPr algn="ctr"/>
            <a:r>
              <a:rPr lang="ar-EG" sz="900" b="1" dirty="0"/>
              <a:t>240 فولط – 275 كيلو فولط</a:t>
            </a:r>
          </a:p>
          <a:p>
            <a:pPr algn="ctr"/>
            <a:r>
              <a:rPr lang="ar-EG" sz="900" b="1" dirty="0"/>
              <a:t>(8 أوضاع مختلفة)</a:t>
            </a:r>
            <a:endParaRPr lang="en-US" sz="900" b="1" dirty="0"/>
          </a:p>
        </p:txBody>
      </p:sp>
      <p:sp>
        <p:nvSpPr>
          <p:cNvPr id="13" name="TextBox 12"/>
          <p:cNvSpPr txBox="1"/>
          <p:nvPr/>
        </p:nvSpPr>
        <p:spPr>
          <a:xfrm>
            <a:off x="3810000" y="5943600"/>
            <a:ext cx="1295400" cy="507831"/>
          </a:xfrm>
          <a:prstGeom prst="rect">
            <a:avLst/>
          </a:prstGeom>
          <a:noFill/>
        </p:spPr>
        <p:txBody>
          <a:bodyPr wrap="square" rtlCol="0">
            <a:spAutoFit/>
          </a:bodyPr>
          <a:lstStyle/>
          <a:p>
            <a:pPr algn="ctr"/>
            <a:r>
              <a:rPr lang="ar-EG" sz="900" dirty="0"/>
              <a:t>عصا عازلة</a:t>
            </a:r>
          </a:p>
          <a:p>
            <a:pPr algn="ctr"/>
            <a:r>
              <a:rPr lang="ar-EG" sz="900" dirty="0"/>
              <a:t>40 – 120 كيلو فولط مع</a:t>
            </a:r>
          </a:p>
          <a:p>
            <a:pPr algn="ctr" rtl="1"/>
            <a:r>
              <a:rPr lang="ar-EG" sz="900" dirty="0"/>
              <a:t>مهايئ شامل</a:t>
            </a:r>
            <a:endParaRPr lang="en-US" sz="900" dirty="0"/>
          </a:p>
        </p:txBody>
      </p:sp>
      <p:sp>
        <p:nvSpPr>
          <p:cNvPr id="14" name="TextBox 13"/>
          <p:cNvSpPr txBox="1"/>
          <p:nvPr/>
        </p:nvSpPr>
        <p:spPr>
          <a:xfrm>
            <a:off x="5105400" y="76200"/>
            <a:ext cx="1676400" cy="246221"/>
          </a:xfrm>
          <a:prstGeom prst="rect">
            <a:avLst/>
          </a:prstGeom>
          <a:noFill/>
        </p:spPr>
        <p:txBody>
          <a:bodyPr wrap="square" rtlCol="0">
            <a:spAutoFit/>
          </a:bodyPr>
          <a:lstStyle/>
          <a:p>
            <a:pPr algn="ctr"/>
            <a:r>
              <a:rPr lang="ar-EG" sz="1000" dirty="0"/>
              <a:t>مشابك وبطانيات مطاطية</a:t>
            </a:r>
            <a:endParaRPr lang="en-US" sz="1000" dirty="0"/>
          </a:p>
        </p:txBody>
      </p:sp>
      <p:sp>
        <p:nvSpPr>
          <p:cNvPr id="15" name="TextBox 14"/>
          <p:cNvSpPr txBox="1"/>
          <p:nvPr/>
        </p:nvSpPr>
        <p:spPr>
          <a:xfrm>
            <a:off x="6629400" y="76200"/>
            <a:ext cx="1676400" cy="246221"/>
          </a:xfrm>
          <a:prstGeom prst="rect">
            <a:avLst/>
          </a:prstGeom>
          <a:noFill/>
        </p:spPr>
        <p:txBody>
          <a:bodyPr wrap="square" rtlCol="0">
            <a:spAutoFit/>
          </a:bodyPr>
          <a:lstStyle/>
          <a:p>
            <a:pPr algn="ctr" rtl="1"/>
            <a:r>
              <a:rPr lang="ar-EG" sz="1000" dirty="0"/>
              <a:t>جهاز التيار المتبقي</a:t>
            </a:r>
            <a:endParaRPr lang="en-US" sz="1000" dirty="0"/>
          </a:p>
        </p:txBody>
      </p:sp>
      <p:sp>
        <p:nvSpPr>
          <p:cNvPr id="16" name="TextBox 15"/>
          <p:cNvSpPr txBox="1"/>
          <p:nvPr/>
        </p:nvSpPr>
        <p:spPr>
          <a:xfrm>
            <a:off x="8001000" y="76200"/>
            <a:ext cx="1676400" cy="400110"/>
          </a:xfrm>
          <a:prstGeom prst="rect">
            <a:avLst/>
          </a:prstGeom>
          <a:noFill/>
        </p:spPr>
        <p:txBody>
          <a:bodyPr wrap="square" rtlCol="0">
            <a:spAutoFit/>
          </a:bodyPr>
          <a:lstStyle/>
          <a:p>
            <a:pPr algn="ctr"/>
            <a:r>
              <a:rPr lang="ar-EG" sz="1000" dirty="0"/>
              <a:t>جهاز اختبار قفازات يعمل بالهواء المضغوط</a:t>
            </a:r>
            <a:endParaRPr lang="en-US" sz="1000" dirty="0"/>
          </a:p>
        </p:txBody>
      </p:sp>
      <p:sp>
        <p:nvSpPr>
          <p:cNvPr id="17" name="TextBox 16"/>
          <p:cNvSpPr txBox="1"/>
          <p:nvPr/>
        </p:nvSpPr>
        <p:spPr>
          <a:xfrm>
            <a:off x="5715000" y="2948226"/>
            <a:ext cx="914400" cy="553998"/>
          </a:xfrm>
          <a:prstGeom prst="rect">
            <a:avLst/>
          </a:prstGeom>
          <a:noFill/>
        </p:spPr>
        <p:txBody>
          <a:bodyPr wrap="square" rtlCol="0">
            <a:spAutoFit/>
          </a:bodyPr>
          <a:lstStyle/>
          <a:p>
            <a:pPr algn="ctr" rtl="1"/>
            <a:r>
              <a:rPr lang="ar-EG" sz="1000" dirty="0"/>
              <a:t>عصا التفريغ الاستاتيكي مع مشبك التأريض</a:t>
            </a:r>
            <a:endParaRPr lang="en-US" sz="1000" dirty="0"/>
          </a:p>
        </p:txBody>
      </p:sp>
      <p:sp>
        <p:nvSpPr>
          <p:cNvPr id="18" name="TextBox 17"/>
          <p:cNvSpPr txBox="1"/>
          <p:nvPr/>
        </p:nvSpPr>
        <p:spPr>
          <a:xfrm>
            <a:off x="6553200" y="3581400"/>
            <a:ext cx="1600200" cy="246221"/>
          </a:xfrm>
          <a:prstGeom prst="rect">
            <a:avLst/>
          </a:prstGeom>
          <a:noFill/>
        </p:spPr>
        <p:txBody>
          <a:bodyPr wrap="square" rtlCol="0">
            <a:spAutoFit/>
          </a:bodyPr>
          <a:lstStyle/>
          <a:p>
            <a:pPr algn="ctr"/>
            <a:r>
              <a:rPr lang="ar-EG" sz="1000" b="1" dirty="0">
                <a:solidFill>
                  <a:srgbClr val="0070C0"/>
                </a:solidFill>
              </a:rPr>
              <a:t>أطقم عدة عطل التماس والتأريض</a:t>
            </a:r>
            <a:endParaRPr lang="en-US" sz="1000" b="1" dirty="0">
              <a:solidFill>
                <a:srgbClr val="0070C0"/>
              </a:solidFill>
            </a:endParaRPr>
          </a:p>
        </p:txBody>
      </p:sp>
      <p:sp>
        <p:nvSpPr>
          <p:cNvPr id="19" name="TextBox 18"/>
          <p:cNvSpPr txBox="1"/>
          <p:nvPr/>
        </p:nvSpPr>
        <p:spPr>
          <a:xfrm>
            <a:off x="8610600" y="2948226"/>
            <a:ext cx="914400" cy="553998"/>
          </a:xfrm>
          <a:prstGeom prst="rect">
            <a:avLst/>
          </a:prstGeom>
          <a:noFill/>
        </p:spPr>
        <p:txBody>
          <a:bodyPr wrap="square" rtlCol="0">
            <a:spAutoFit/>
          </a:bodyPr>
          <a:lstStyle/>
          <a:p>
            <a:pPr algn="ctr"/>
            <a:r>
              <a:rPr lang="ar-EG" sz="1000" dirty="0"/>
              <a:t>عصا عازلة لفصل المفتاح التلسكوبي</a:t>
            </a:r>
            <a:endParaRPr lang="en-US" sz="1000" dirty="0"/>
          </a:p>
        </p:txBody>
      </p:sp>
      <p:sp>
        <p:nvSpPr>
          <p:cNvPr id="20" name="TextBox 19"/>
          <p:cNvSpPr txBox="1"/>
          <p:nvPr/>
        </p:nvSpPr>
        <p:spPr>
          <a:xfrm>
            <a:off x="6629400" y="5029200"/>
            <a:ext cx="1600200" cy="261610"/>
          </a:xfrm>
          <a:prstGeom prst="rect">
            <a:avLst/>
          </a:prstGeom>
          <a:noFill/>
        </p:spPr>
        <p:txBody>
          <a:bodyPr wrap="square" rtlCol="0">
            <a:spAutoFit/>
          </a:bodyPr>
          <a:lstStyle/>
          <a:p>
            <a:pPr algn="ctr"/>
            <a:r>
              <a:rPr lang="ar-EG" sz="1100" b="1" dirty="0">
                <a:solidFill>
                  <a:srgbClr val="0070C0"/>
                </a:solidFill>
              </a:rPr>
              <a:t>مشابك التأريض</a:t>
            </a:r>
            <a:endParaRPr lang="en-US" sz="1100" b="1" dirty="0">
              <a:solidFill>
                <a:srgbClr val="0070C0"/>
              </a:solidFill>
            </a:endParaRPr>
          </a:p>
        </p:txBody>
      </p:sp>
      <p:sp>
        <p:nvSpPr>
          <p:cNvPr id="21" name="TextBox 20"/>
          <p:cNvSpPr txBox="1"/>
          <p:nvPr/>
        </p:nvSpPr>
        <p:spPr>
          <a:xfrm>
            <a:off x="6172200" y="1600200"/>
            <a:ext cx="609600" cy="338554"/>
          </a:xfrm>
          <a:prstGeom prst="rect">
            <a:avLst/>
          </a:prstGeom>
          <a:noFill/>
        </p:spPr>
        <p:txBody>
          <a:bodyPr wrap="square" rtlCol="0">
            <a:spAutoFit/>
          </a:bodyPr>
          <a:lstStyle/>
          <a:p>
            <a:pPr algn="ctr"/>
            <a:r>
              <a:rPr lang="ar-EG" sz="800" dirty="0"/>
              <a:t>الفئة «0»</a:t>
            </a:r>
            <a:endParaRPr lang="en-US" sz="800" dirty="0"/>
          </a:p>
          <a:p>
            <a:pPr algn="ctr"/>
            <a:r>
              <a:rPr lang="ar-EG" sz="800" dirty="0"/>
              <a:t>1000 فولط</a:t>
            </a:r>
            <a:endParaRPr lang="en-US" sz="800" dirty="0"/>
          </a:p>
        </p:txBody>
      </p:sp>
    </p:spTree>
    <p:extLst>
      <p:ext uri="{BB962C8B-B14F-4D97-AF65-F5344CB8AC3E}">
        <p14:creationId xmlns:p14="http://schemas.microsoft.com/office/powerpoint/2010/main" val="3426244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EEL FLEX.jpg"/>
          <p:cNvPicPr>
            <a:picLocks noChangeAspect="1"/>
          </p:cNvPicPr>
          <p:nvPr/>
        </p:nvPicPr>
        <p:blipFill>
          <a:blip r:embed="rId2"/>
          <a:stretch>
            <a:fillRect/>
          </a:stretch>
        </p:blipFill>
        <p:spPr>
          <a:xfrm>
            <a:off x="0" y="0"/>
            <a:ext cx="9906000" cy="6858000"/>
          </a:xfrm>
          <a:prstGeom prst="rect">
            <a:avLst/>
          </a:prstGeom>
        </p:spPr>
      </p:pic>
      <p:sp>
        <p:nvSpPr>
          <p:cNvPr id="4" name="TextBox 3"/>
          <p:cNvSpPr txBox="1"/>
          <p:nvPr/>
        </p:nvSpPr>
        <p:spPr>
          <a:xfrm>
            <a:off x="4953000" y="1752600"/>
            <a:ext cx="4495800" cy="461665"/>
          </a:xfrm>
          <a:prstGeom prst="rect">
            <a:avLst/>
          </a:prstGeom>
          <a:noFill/>
        </p:spPr>
        <p:txBody>
          <a:bodyPr wrap="square" rtlCol="0">
            <a:spAutoFit/>
          </a:bodyPr>
          <a:lstStyle/>
          <a:p>
            <a:pPr algn="ctr"/>
            <a:r>
              <a:rPr lang="ar-EG" sz="3600" b="1" baseline="3000" dirty="0">
                <a:solidFill>
                  <a:srgbClr val="0070C0"/>
                </a:solidFill>
              </a:rPr>
              <a:t>احمي قدميك</a:t>
            </a:r>
            <a:endParaRPr lang="en-US" sz="3600" b="1" baseline="3000" dirty="0">
              <a:solidFill>
                <a:srgbClr val="0070C0"/>
              </a:solidFill>
            </a:endParaRPr>
          </a:p>
        </p:txBody>
      </p:sp>
      <p:sp>
        <p:nvSpPr>
          <p:cNvPr id="5" name="TextBox 4"/>
          <p:cNvSpPr txBox="1"/>
          <p:nvPr/>
        </p:nvSpPr>
        <p:spPr>
          <a:xfrm>
            <a:off x="381000" y="2514600"/>
            <a:ext cx="9067800" cy="523220"/>
          </a:xfrm>
          <a:prstGeom prst="rect">
            <a:avLst/>
          </a:prstGeom>
          <a:noFill/>
        </p:spPr>
        <p:txBody>
          <a:bodyPr wrap="square" rtlCol="0">
            <a:spAutoFit/>
          </a:bodyPr>
          <a:lstStyle/>
          <a:p>
            <a:pPr algn="ctr"/>
            <a:r>
              <a:rPr lang="ar-EG" sz="2800" dirty="0">
                <a:solidFill>
                  <a:schemeClr val="bg2"/>
                </a:solidFill>
                <a:latin typeface="Ethnocentric Rg" pitchFamily="2" charset="0"/>
              </a:rPr>
              <a:t>مناسبة للزوار وكبار الشخصيات</a:t>
            </a:r>
            <a:endParaRPr lang="en-US" sz="2800" dirty="0">
              <a:solidFill>
                <a:schemeClr val="bg2"/>
              </a:solidFill>
              <a:latin typeface="Ethnocentric Rg" pitchFamily="2" charset="0"/>
            </a:endParaRPr>
          </a:p>
        </p:txBody>
      </p:sp>
      <p:sp>
        <p:nvSpPr>
          <p:cNvPr id="6" name="TextBox 5"/>
          <p:cNvSpPr txBox="1"/>
          <p:nvPr/>
        </p:nvSpPr>
        <p:spPr>
          <a:xfrm>
            <a:off x="762000" y="3048000"/>
            <a:ext cx="8534400" cy="523220"/>
          </a:xfrm>
          <a:prstGeom prst="rect">
            <a:avLst/>
          </a:prstGeom>
          <a:noFill/>
        </p:spPr>
        <p:txBody>
          <a:bodyPr wrap="square" rtlCol="0">
            <a:spAutoFit/>
          </a:bodyPr>
          <a:lstStyle/>
          <a:p>
            <a:pPr algn="ctr" rtl="1"/>
            <a:r>
              <a:rPr lang="ar-EG" sz="2800" b="1" dirty="0"/>
              <a:t>الحذاء المطاطي ستيل فلكس المزود بغطاء أمامي من الصلب </a:t>
            </a:r>
            <a:r>
              <a:rPr lang="en-US" sz="2800" b="1" dirty="0"/>
              <a:t>Z334</a:t>
            </a:r>
          </a:p>
        </p:txBody>
      </p:sp>
      <p:sp>
        <p:nvSpPr>
          <p:cNvPr id="7" name="TextBox 6"/>
          <p:cNvSpPr txBox="1"/>
          <p:nvPr/>
        </p:nvSpPr>
        <p:spPr>
          <a:xfrm>
            <a:off x="228600" y="3962400"/>
            <a:ext cx="2590800" cy="2277547"/>
          </a:xfrm>
          <a:prstGeom prst="rect">
            <a:avLst/>
          </a:prstGeom>
          <a:noFill/>
        </p:spPr>
        <p:txBody>
          <a:bodyPr wrap="square" rtlCol="0">
            <a:spAutoFit/>
          </a:bodyPr>
          <a:lstStyle/>
          <a:p>
            <a:pPr algn="just" rtl="1"/>
            <a:r>
              <a:rPr lang="ar-EG" sz="1000" dirty="0"/>
              <a:t>يوفر الحذاء المطاطي ستيل فلكس حماية مؤقتة وممتازة لأصابع القدم بسعر معقول.</a:t>
            </a:r>
            <a:endParaRPr lang="en-US" sz="1000" dirty="0"/>
          </a:p>
          <a:p>
            <a:pPr algn="just"/>
            <a:endParaRPr lang="en-US" sz="1000" dirty="0"/>
          </a:p>
          <a:p>
            <a:pPr algn="just" rtl="1"/>
            <a:r>
              <a:rPr lang="ar-EG" sz="1200" b="1" dirty="0"/>
              <a:t>معتمد بواسطة المعيار </a:t>
            </a:r>
            <a:r>
              <a:rPr lang="en-US" sz="1200" b="1" dirty="0"/>
              <a:t>CSA Z334</a:t>
            </a:r>
            <a:r>
              <a:rPr lang="ar-EG" sz="1200" b="1" dirty="0"/>
              <a:t> والمعيار </a:t>
            </a:r>
            <a:r>
              <a:rPr lang="en-US" sz="1200" b="1" dirty="0"/>
              <a:t>CE</a:t>
            </a:r>
          </a:p>
          <a:p>
            <a:pPr algn="just"/>
            <a:endParaRPr lang="en-US" sz="1000" dirty="0"/>
          </a:p>
          <a:p>
            <a:pPr algn="just" rtl="1"/>
            <a:r>
              <a:rPr lang="ar-EG" sz="1000" dirty="0"/>
              <a:t>يوفر الحذاء المطاطي ستيل فلكس المصنع من الصلب </a:t>
            </a:r>
            <a:r>
              <a:rPr lang="en-US" sz="1000" dirty="0"/>
              <a:t>Z334</a:t>
            </a:r>
            <a:r>
              <a:rPr lang="ar-EG" sz="1000" dirty="0"/>
              <a:t> الحل المثالي لسلامة أصابع القدم عند وجود خطر إصابة أصابع القدم العارضة أو عند ضرورة وجود غطاء من الصلب.</a:t>
            </a:r>
          </a:p>
          <a:p>
            <a:pPr algn="just" rtl="1"/>
            <a:endParaRPr lang="ar-EG" sz="1000" dirty="0"/>
          </a:p>
          <a:p>
            <a:pPr algn="just" rtl="1"/>
            <a:r>
              <a:rPr lang="ar-EG" sz="1000" dirty="0"/>
              <a:t>وبفضل مقاومته للماء وللتشقق، جرى تصنيع هذا الحذاء المطاطي من الزيوت والأحماض والمواد المطاطية الحرارية اللدنة المقاوم للمواد الكيميائية حتى يجمع بين المرونة ومقاومة الانزلاق والمتانة.</a:t>
            </a:r>
            <a:endParaRPr lang="en-US" sz="1000" dirty="0"/>
          </a:p>
        </p:txBody>
      </p:sp>
      <p:graphicFrame>
        <p:nvGraphicFramePr>
          <p:cNvPr id="12" name="Table 11"/>
          <p:cNvGraphicFramePr>
            <a:graphicFrameLocks noGrp="1"/>
          </p:cNvGraphicFramePr>
          <p:nvPr>
            <p:extLst>
              <p:ext uri="{D42A27DB-BD31-4B8C-83A1-F6EECF244321}">
                <p14:modId xmlns:p14="http://schemas.microsoft.com/office/powerpoint/2010/main" val="150898477"/>
              </p:ext>
            </p:extLst>
          </p:nvPr>
        </p:nvGraphicFramePr>
        <p:xfrm>
          <a:off x="2971800" y="4800600"/>
          <a:ext cx="4267200" cy="1623872"/>
        </p:xfrm>
        <a:graphic>
          <a:graphicData uri="http://schemas.openxmlformats.org/drawingml/2006/table">
            <a:tbl>
              <a:tblPr firstRow="1" bandRow="1">
                <a:tableStyleId>{073A0DAA-6AF3-43AB-8588-CEC1D06C72B9}</a:tableStyleId>
              </a:tblPr>
              <a:tblGrid>
                <a:gridCol w="914400">
                  <a:extLst>
                    <a:ext uri="{9D8B030D-6E8A-4147-A177-3AD203B41FA5}">
                      <a16:colId xmlns="" xmlns:a16="http://schemas.microsoft.com/office/drawing/2014/main" val="20000"/>
                    </a:ext>
                  </a:extLst>
                </a:gridCol>
                <a:gridCol w="838200">
                  <a:extLst>
                    <a:ext uri="{9D8B030D-6E8A-4147-A177-3AD203B41FA5}">
                      <a16:colId xmlns="" xmlns:a16="http://schemas.microsoft.com/office/drawing/2014/main" val="20001"/>
                    </a:ext>
                  </a:extLst>
                </a:gridCol>
                <a:gridCol w="838200">
                  <a:extLst>
                    <a:ext uri="{9D8B030D-6E8A-4147-A177-3AD203B41FA5}">
                      <a16:colId xmlns="" xmlns:a16="http://schemas.microsoft.com/office/drawing/2014/main" val="20002"/>
                    </a:ext>
                  </a:extLst>
                </a:gridCol>
                <a:gridCol w="838200">
                  <a:extLst>
                    <a:ext uri="{9D8B030D-6E8A-4147-A177-3AD203B41FA5}">
                      <a16:colId xmlns="" xmlns:a16="http://schemas.microsoft.com/office/drawing/2014/main" val="20003"/>
                    </a:ext>
                  </a:extLst>
                </a:gridCol>
                <a:gridCol w="838200">
                  <a:extLst>
                    <a:ext uri="{9D8B030D-6E8A-4147-A177-3AD203B41FA5}">
                      <a16:colId xmlns="" xmlns:a16="http://schemas.microsoft.com/office/drawing/2014/main" val="20004"/>
                    </a:ext>
                  </a:extLst>
                </a:gridCol>
              </a:tblGrid>
              <a:tr h="372568">
                <a:tc>
                  <a:txBody>
                    <a:bodyPr/>
                    <a:lstStyle/>
                    <a:p>
                      <a:pPr algn="ctr"/>
                      <a:r>
                        <a:rPr lang="ar-EG" sz="1000" dirty="0"/>
                        <a:t>الطول</a:t>
                      </a:r>
                      <a:endParaRPr 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العرض عند أصابع القدم</a:t>
                      </a:r>
                      <a:endParaRPr 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sz="1000" baseline="0" dirty="0"/>
                        <a:t>العمق عند أصابع القدم</a:t>
                      </a:r>
                      <a:endParaRPr 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العرض عند أصابع القدم</a:t>
                      </a:r>
                      <a:endParaRPr lang="en-US" sz="1000" dirty="0"/>
                    </a:p>
                  </a:txBody>
                  <a:tcPr/>
                </a:tc>
                <a:tc>
                  <a:txBody>
                    <a:bodyPr/>
                    <a:lstStyle/>
                    <a:p>
                      <a:pPr algn="ctr"/>
                      <a:r>
                        <a:rPr lang="ar-EG" sz="1000" dirty="0"/>
                        <a:t>المقاس</a:t>
                      </a:r>
                      <a:endParaRPr lang="en-US" sz="1000" dirty="0"/>
                    </a:p>
                  </a:txBody>
                  <a:tcPr/>
                </a:tc>
                <a:extLst>
                  <a:ext uri="{0D108BD9-81ED-4DB2-BD59-A6C34878D82A}">
                    <a16:rowId xmlns="" xmlns:a16="http://schemas.microsoft.com/office/drawing/2014/main" val="10000"/>
                  </a:ext>
                </a:extLst>
              </a:tr>
              <a:tr h="1227632">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10-1</a:t>
                      </a:r>
                      <a:r>
                        <a:rPr lang="ar-EG" sz="1000" baseline="0" dirty="0"/>
                        <a:t> \ 4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10-3</a:t>
                      </a:r>
                      <a:r>
                        <a:rPr lang="ar-EG" sz="1000" baseline="0" dirty="0"/>
                        <a:t> \ 4 بوصة</a:t>
                      </a:r>
                      <a:endParaRPr lang="ar-EG" sz="100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11-1</a:t>
                      </a:r>
                      <a:r>
                        <a:rPr lang="ar-EG" sz="1000" baseline="0" dirty="0"/>
                        <a:t> \ 2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10-7</a:t>
                      </a:r>
                      <a:r>
                        <a:rPr lang="ar-EG" sz="1000" baseline="0" dirty="0"/>
                        <a:t> \ 8 بوصة</a:t>
                      </a:r>
                      <a:endParaRPr lang="ar-EG" sz="100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12-3</a:t>
                      </a:r>
                      <a:r>
                        <a:rPr lang="ar-EG" sz="1000" baseline="0" dirty="0"/>
                        <a:t> \ 4 بوصة</a:t>
                      </a:r>
                      <a:endParaRPr lang="ar-EG" sz="100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13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14 بوصة</a:t>
                      </a:r>
                      <a:endParaRPr 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3-3</a:t>
                      </a:r>
                      <a:r>
                        <a:rPr lang="ar-EG" sz="1000" baseline="0" dirty="0"/>
                        <a:t> \ 4 بوصة</a:t>
                      </a:r>
                      <a:endParaRPr lang="en-US" sz="1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3-3</a:t>
                      </a:r>
                      <a:r>
                        <a:rPr lang="ar-EG" sz="1000" baseline="0" dirty="0"/>
                        <a:t> \ 4 بوصة</a:t>
                      </a:r>
                      <a:endParaRPr lang="en-US" sz="1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3-3</a:t>
                      </a:r>
                      <a:r>
                        <a:rPr lang="ar-EG" sz="1000" baseline="0" dirty="0"/>
                        <a:t> \ 4 بوصة</a:t>
                      </a:r>
                      <a:endParaRPr lang="en-US" sz="1000" baseline="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4-1</a:t>
                      </a:r>
                      <a:r>
                        <a:rPr lang="ar-EG" sz="1000" baseline="0" dirty="0"/>
                        <a:t> \ 4 بوصة</a:t>
                      </a:r>
                      <a:endParaRPr lang="en-US" sz="1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4-1</a:t>
                      </a:r>
                      <a:r>
                        <a:rPr lang="ar-EG" sz="1000" baseline="0" dirty="0"/>
                        <a:t> \ 4 بوصة</a:t>
                      </a:r>
                      <a:endParaRPr lang="en-US" sz="1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4-1</a:t>
                      </a:r>
                      <a:r>
                        <a:rPr lang="ar-EG" sz="1000" baseline="0" dirty="0"/>
                        <a:t> \ 2 بوصة</a:t>
                      </a:r>
                      <a:endParaRPr lang="en-US" sz="1000" baseline="0" dirty="0"/>
                    </a:p>
                    <a:p>
                      <a:pPr marL="0" marR="0" indent="0" algn="ctr" defTabSz="914400" rtl="0" eaLnBrk="1" fontAlgn="auto" latinLnBrk="0" hangingPunct="1">
                        <a:lnSpc>
                          <a:spcPct val="100000"/>
                        </a:lnSpc>
                        <a:spcBef>
                          <a:spcPts val="0"/>
                        </a:spcBef>
                        <a:spcAft>
                          <a:spcPts val="0"/>
                        </a:spcAft>
                        <a:buClrTx/>
                        <a:buSzTx/>
                        <a:buFontTx/>
                        <a:buNone/>
                        <a:tabLst/>
                        <a:defRPr/>
                      </a:pPr>
                      <a:r>
                        <a:rPr lang="ar-EG" sz="1000" dirty="0"/>
                        <a:t>4-1</a:t>
                      </a:r>
                      <a:r>
                        <a:rPr lang="ar-EG" sz="1000" baseline="0" dirty="0"/>
                        <a:t> \ 2 بوصة</a:t>
                      </a:r>
                      <a:endParaRPr lang="en-US" sz="1000" baseline="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2-1</a:t>
                      </a:r>
                      <a:r>
                        <a:rPr lang="ar-EG" sz="1000" baseline="0" dirty="0"/>
                        <a:t> \ 4 بوصة</a:t>
                      </a:r>
                      <a:endParaRPr lang="en-US" sz="1000" baseline="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2-1</a:t>
                      </a:r>
                      <a:r>
                        <a:rPr lang="ar-EG" sz="1000" baseline="0" dirty="0"/>
                        <a:t> \ 4 بوصة</a:t>
                      </a:r>
                      <a:endParaRPr lang="en-US" sz="1000" baseline="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2-1</a:t>
                      </a:r>
                      <a:r>
                        <a:rPr lang="ar-EG" sz="1000" baseline="0" dirty="0"/>
                        <a:t> \ 4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2-1</a:t>
                      </a:r>
                      <a:r>
                        <a:rPr lang="ar-EG" sz="1000" baseline="0" dirty="0"/>
                        <a:t> \ 2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2-1</a:t>
                      </a:r>
                      <a:r>
                        <a:rPr lang="ar-EG" sz="1000" baseline="0" dirty="0"/>
                        <a:t> \ 2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2-3</a:t>
                      </a:r>
                      <a:r>
                        <a:rPr lang="ar-EG" sz="1000" baseline="0" dirty="0"/>
                        <a:t> \ 4 بوصة</a:t>
                      </a:r>
                      <a:endParaRPr lang="en-US" sz="1000" baseline="0" dirty="0"/>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2-3</a:t>
                      </a:r>
                      <a:r>
                        <a:rPr lang="ar-EG" sz="1000" baseline="0" dirty="0"/>
                        <a:t> \ 4 بوصة</a:t>
                      </a:r>
                      <a:endParaRPr lang="en-US" sz="1000" baseline="0" dirty="0"/>
                    </a:p>
                  </a:txBody>
                  <a:tcPr/>
                </a:tc>
                <a:tc>
                  <a:txBody>
                    <a:bodyPr/>
                    <a:lstStyle/>
                    <a:p>
                      <a:pPr algn="ctr"/>
                      <a:r>
                        <a:rPr lang="ar-EG" sz="1000" dirty="0"/>
                        <a:t>3-1</a:t>
                      </a:r>
                      <a:r>
                        <a:rPr lang="ar-EG" sz="1000" baseline="0" dirty="0"/>
                        <a:t> \ 4 بوصة</a:t>
                      </a:r>
                    </a:p>
                    <a:p>
                      <a:pPr algn="ctr" rtl="1"/>
                      <a:r>
                        <a:rPr lang="ar-EG" sz="1000" dirty="0"/>
                        <a:t>3-1</a:t>
                      </a:r>
                      <a:r>
                        <a:rPr lang="ar-EG" sz="1000" baseline="0" dirty="0"/>
                        <a:t> \ 4 بوصة</a:t>
                      </a:r>
                    </a:p>
                    <a:p>
                      <a:pPr algn="ctr" rtl="1"/>
                      <a:r>
                        <a:rPr lang="ar-EG" sz="1000" dirty="0"/>
                        <a:t>3-1</a:t>
                      </a:r>
                      <a:r>
                        <a:rPr lang="ar-EG" sz="1000" baseline="0" dirty="0"/>
                        <a:t> \ 4 بوصة</a:t>
                      </a:r>
                    </a:p>
                    <a:p>
                      <a:pPr algn="ctr" rtl="1"/>
                      <a:r>
                        <a:rPr lang="ar-EG" sz="1000" dirty="0"/>
                        <a:t>3-5</a:t>
                      </a:r>
                      <a:r>
                        <a:rPr lang="ar-EG" sz="1000" baseline="0" dirty="0"/>
                        <a:t> \ 8 بوصة</a:t>
                      </a:r>
                    </a:p>
                    <a:p>
                      <a:pPr marL="0" marR="0" indent="0" algn="ctr" defTabSz="914400" rtl="1" eaLnBrk="1" fontAlgn="auto" latinLnBrk="0" hangingPunct="1">
                        <a:lnSpc>
                          <a:spcPct val="100000"/>
                        </a:lnSpc>
                        <a:spcBef>
                          <a:spcPts val="0"/>
                        </a:spcBef>
                        <a:spcAft>
                          <a:spcPts val="0"/>
                        </a:spcAft>
                        <a:buClrTx/>
                        <a:buSzTx/>
                        <a:buFontTx/>
                        <a:buNone/>
                        <a:tabLst/>
                        <a:defRPr/>
                      </a:pPr>
                      <a:r>
                        <a:rPr lang="ar-EG" sz="1000" dirty="0"/>
                        <a:t>3-5</a:t>
                      </a:r>
                      <a:r>
                        <a:rPr lang="ar-EG" sz="1000" baseline="0" dirty="0"/>
                        <a:t> \ 8 بوصة</a:t>
                      </a:r>
                    </a:p>
                    <a:p>
                      <a:pPr algn="ctr" rtl="1"/>
                      <a:r>
                        <a:rPr lang="ar-EG" sz="1000" dirty="0"/>
                        <a:t>4 بوصة</a:t>
                      </a:r>
                    </a:p>
                    <a:p>
                      <a:pPr algn="ctr" rtl="1"/>
                      <a:r>
                        <a:rPr lang="ar-EG" sz="1000" dirty="0"/>
                        <a:t>4</a:t>
                      </a:r>
                      <a:r>
                        <a:rPr lang="ar-EG" sz="1000" baseline="0" dirty="0"/>
                        <a:t> بوصة</a:t>
                      </a:r>
                      <a:endParaRPr lang="en-US" sz="1000" dirty="0"/>
                    </a:p>
                  </a:txBody>
                  <a:tcPr/>
                </a:tc>
                <a:tc>
                  <a:txBody>
                    <a:bodyPr/>
                    <a:lstStyle/>
                    <a:p>
                      <a:pPr algn="r" rtl="1"/>
                      <a:r>
                        <a:rPr lang="ar-EG" sz="1000" dirty="0"/>
                        <a:t>صغير جداً</a:t>
                      </a:r>
                    </a:p>
                    <a:p>
                      <a:pPr algn="r" rtl="1"/>
                      <a:r>
                        <a:rPr lang="ar-EG" sz="1000" dirty="0"/>
                        <a:t>صغير</a:t>
                      </a:r>
                    </a:p>
                    <a:p>
                      <a:pPr algn="r" rtl="1"/>
                      <a:r>
                        <a:rPr lang="ar-EG" sz="1000" dirty="0"/>
                        <a:t>متوسط</a:t>
                      </a:r>
                    </a:p>
                    <a:p>
                      <a:pPr algn="r" rtl="1"/>
                      <a:r>
                        <a:rPr lang="ar-EG" sz="1000" dirty="0"/>
                        <a:t>كبير</a:t>
                      </a:r>
                    </a:p>
                    <a:p>
                      <a:pPr algn="r" rtl="1"/>
                      <a:r>
                        <a:rPr lang="ar-EG" sz="1000" dirty="0"/>
                        <a:t>كبير جداً</a:t>
                      </a:r>
                    </a:p>
                    <a:p>
                      <a:pPr algn="r" rtl="1"/>
                      <a:r>
                        <a:rPr lang="ar-EG" sz="1000" dirty="0"/>
                        <a:t>كبير</a:t>
                      </a:r>
                      <a:r>
                        <a:rPr lang="ar-EG" sz="1000" baseline="0" dirty="0"/>
                        <a:t> جداً جداً</a:t>
                      </a:r>
                    </a:p>
                    <a:p>
                      <a:pPr algn="r" rtl="1"/>
                      <a:r>
                        <a:rPr lang="ar-EG" sz="900" baseline="0" dirty="0"/>
                        <a:t>كبير جداً جداً جداً</a:t>
                      </a:r>
                      <a:endParaRPr lang="en-US" sz="900" dirty="0"/>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374419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a:off x="483352" y="3035014"/>
            <a:ext cx="2363597" cy="3194050"/>
          </a:xfrm>
          <a:prstGeom prst="rect">
            <a:avLst/>
          </a:prstGeom>
          <a:noFill/>
          <a:ln w="9525">
            <a:noFill/>
            <a:miter lim="800000"/>
            <a:headEnd/>
            <a:tailEnd/>
          </a:ln>
          <a:effectLst/>
        </p:spPr>
      </p:pic>
      <p:pic>
        <p:nvPicPr>
          <p:cNvPr id="32771" name="Picture 3"/>
          <p:cNvPicPr>
            <a:picLocks noChangeAspect="1" noChangeArrowheads="1"/>
          </p:cNvPicPr>
          <p:nvPr/>
        </p:nvPicPr>
        <p:blipFill>
          <a:blip r:embed="rId3" cstate="print"/>
          <a:srcRect/>
          <a:stretch>
            <a:fillRect/>
          </a:stretch>
        </p:blipFill>
        <p:spPr bwMode="auto">
          <a:xfrm>
            <a:off x="0" y="158185"/>
            <a:ext cx="9906000" cy="2508815"/>
          </a:xfrm>
          <a:prstGeom prst="rect">
            <a:avLst/>
          </a:prstGeom>
          <a:noFill/>
          <a:ln w="9525">
            <a:noFill/>
            <a:miter lim="800000"/>
            <a:headEnd/>
            <a:tailEnd/>
          </a:ln>
          <a:effectLst/>
        </p:spPr>
      </p:pic>
      <p:sp>
        <p:nvSpPr>
          <p:cNvPr id="11" name="TextBox 10"/>
          <p:cNvSpPr txBox="1"/>
          <p:nvPr/>
        </p:nvSpPr>
        <p:spPr>
          <a:xfrm>
            <a:off x="3124200" y="5301016"/>
            <a:ext cx="6477000" cy="1328569"/>
          </a:xfrm>
          <a:prstGeom prst="rect">
            <a:avLst/>
          </a:prstGeom>
          <a:noFill/>
        </p:spPr>
        <p:txBody>
          <a:bodyPr wrap="square" rtlCol="0">
            <a:spAutoFit/>
          </a:bodyPr>
          <a:lstStyle/>
          <a:p>
            <a:pPr algn="just" rtl="1">
              <a:spcAft>
                <a:spcPts val="500"/>
              </a:spcAft>
            </a:pPr>
            <a:r>
              <a:rPr lang="ar-EG" sz="1200" dirty="0"/>
              <a:t>في حالة لمس أي خط ساخن، ينبغي تطبيق إجراءات السلامة المناسبة من أجل إنقاذ الموظفين وإدارة عملية الإسعافات الأولية بسرعة.</a:t>
            </a:r>
          </a:p>
          <a:p>
            <a:pPr algn="just" rtl="1">
              <a:spcAft>
                <a:spcPts val="500"/>
              </a:spcAft>
            </a:pPr>
            <a:r>
              <a:rPr lang="ar-EG" sz="1200" dirty="0"/>
              <a:t>وتتحمل كل منشأة مسؤولية توفير معدات الإنقاذ والإسعافات الأولية المناسبة في الموقع من أجل منع وقع الإصابات الخطيرة أو الوفيات في محل العمل.</a:t>
            </a:r>
            <a:endParaRPr lang="en-US" sz="1200" dirty="0"/>
          </a:p>
          <a:p>
            <a:pPr algn="just" rtl="1"/>
            <a:r>
              <a:rPr lang="ar-EG" sz="1200" dirty="0"/>
              <a:t>تساهم </a:t>
            </a:r>
            <a:r>
              <a:rPr lang="ar-EG" sz="1200" b="1" dirty="0"/>
              <a:t>لوتو سايفتي </a:t>
            </a:r>
            <a:r>
              <a:rPr lang="ar-EG" sz="1200" dirty="0"/>
              <a:t>في خلق بيئة عمل آمنة عبر توفير حلول متخصصة لكل منشأة من أجل توفير الإسعافات الأولية ومعدات الإنقاذ المصممة خصيصاً لمعالجة إصابات الحروق الكهربائية.</a:t>
            </a:r>
            <a:endParaRPr lang="en-US" sz="1200" dirty="0"/>
          </a:p>
        </p:txBody>
      </p:sp>
      <p:sp>
        <p:nvSpPr>
          <p:cNvPr id="12" name="TextBox 11"/>
          <p:cNvSpPr txBox="1"/>
          <p:nvPr/>
        </p:nvSpPr>
        <p:spPr>
          <a:xfrm>
            <a:off x="3886200" y="333106"/>
            <a:ext cx="4343400" cy="584775"/>
          </a:xfrm>
          <a:prstGeom prst="rect">
            <a:avLst/>
          </a:prstGeom>
          <a:noFill/>
        </p:spPr>
        <p:txBody>
          <a:bodyPr wrap="square" rtlCol="0">
            <a:spAutoFit/>
          </a:bodyPr>
          <a:lstStyle/>
          <a:p>
            <a:pPr algn="r" rtl="1"/>
            <a:r>
              <a:rPr lang="ar-EG" sz="3200" b="1" dirty="0">
                <a:solidFill>
                  <a:schemeClr val="bg1"/>
                </a:solidFill>
              </a:rPr>
              <a:t>الإنقاذ من الصدمات الكهربائية</a:t>
            </a:r>
            <a:endParaRPr lang="en-US" sz="3200" b="1" dirty="0">
              <a:solidFill>
                <a:schemeClr val="bg1"/>
              </a:solidFill>
            </a:endParaRPr>
          </a:p>
        </p:txBody>
      </p:sp>
      <p:grpSp>
        <p:nvGrpSpPr>
          <p:cNvPr id="18" name="Group 17"/>
          <p:cNvGrpSpPr/>
          <p:nvPr/>
        </p:nvGrpSpPr>
        <p:grpSpPr>
          <a:xfrm>
            <a:off x="3733800" y="955988"/>
            <a:ext cx="5638800" cy="4266582"/>
            <a:chOff x="3733800" y="1024228"/>
            <a:chExt cx="5638800" cy="4266582"/>
          </a:xfrm>
        </p:grpSpPr>
        <p:pic>
          <p:nvPicPr>
            <p:cNvPr id="32772" name="Picture 4"/>
            <p:cNvPicPr>
              <a:picLocks noChangeAspect="1" noChangeArrowheads="1"/>
            </p:cNvPicPr>
            <p:nvPr/>
          </p:nvPicPr>
          <p:blipFill>
            <a:blip r:embed="rId4" cstate="print"/>
            <a:srcRect/>
            <a:stretch>
              <a:fillRect/>
            </a:stretch>
          </p:blipFill>
          <p:spPr bwMode="auto">
            <a:xfrm>
              <a:off x="3733800" y="1828800"/>
              <a:ext cx="1476375" cy="1408113"/>
            </a:xfrm>
            <a:prstGeom prst="rect">
              <a:avLst/>
            </a:prstGeom>
            <a:noFill/>
            <a:ln w="9525">
              <a:noFill/>
              <a:miter lim="800000"/>
              <a:headEnd/>
              <a:tailEnd/>
            </a:ln>
            <a:effectLst/>
          </p:spPr>
        </p:pic>
        <p:pic>
          <p:nvPicPr>
            <p:cNvPr id="32774" name="Picture 6"/>
            <p:cNvPicPr>
              <a:picLocks noChangeAspect="1" noChangeArrowheads="1"/>
            </p:cNvPicPr>
            <p:nvPr/>
          </p:nvPicPr>
          <p:blipFill>
            <a:blip r:embed="rId5" cstate="print"/>
            <a:srcRect/>
            <a:stretch>
              <a:fillRect/>
            </a:stretch>
          </p:blipFill>
          <p:spPr bwMode="auto">
            <a:xfrm>
              <a:off x="5236192" y="1295400"/>
              <a:ext cx="2603930" cy="2039937"/>
            </a:xfrm>
            <a:prstGeom prst="rect">
              <a:avLst/>
            </a:prstGeom>
            <a:noFill/>
            <a:ln w="9525">
              <a:noFill/>
              <a:miter lim="800000"/>
              <a:headEnd/>
              <a:tailEnd/>
            </a:ln>
            <a:effectLst/>
          </p:spPr>
        </p:pic>
        <p:pic>
          <p:nvPicPr>
            <p:cNvPr id="32775" name="Picture 7"/>
            <p:cNvPicPr>
              <a:picLocks noChangeAspect="1" noChangeArrowheads="1"/>
            </p:cNvPicPr>
            <p:nvPr/>
          </p:nvPicPr>
          <p:blipFill>
            <a:blip r:embed="rId6" cstate="print"/>
            <a:srcRect/>
            <a:stretch>
              <a:fillRect/>
            </a:stretch>
          </p:blipFill>
          <p:spPr bwMode="auto">
            <a:xfrm>
              <a:off x="7841826" y="1024228"/>
              <a:ext cx="1245310" cy="2328572"/>
            </a:xfrm>
            <a:prstGeom prst="rect">
              <a:avLst/>
            </a:prstGeom>
            <a:noFill/>
            <a:ln w="9525">
              <a:noFill/>
              <a:miter lim="800000"/>
              <a:headEnd/>
              <a:tailEnd/>
            </a:ln>
            <a:effectLst/>
          </p:spPr>
        </p:pic>
        <p:pic>
          <p:nvPicPr>
            <p:cNvPr id="32776" name="Picture 8"/>
            <p:cNvPicPr>
              <a:picLocks noChangeAspect="1" noChangeArrowheads="1"/>
            </p:cNvPicPr>
            <p:nvPr/>
          </p:nvPicPr>
          <p:blipFill>
            <a:blip r:embed="rId7" cstate="print"/>
            <a:srcRect/>
            <a:stretch>
              <a:fillRect/>
            </a:stretch>
          </p:blipFill>
          <p:spPr bwMode="auto">
            <a:xfrm>
              <a:off x="3886200" y="3456296"/>
              <a:ext cx="1505712" cy="1371600"/>
            </a:xfrm>
            <a:prstGeom prst="rect">
              <a:avLst/>
            </a:prstGeom>
            <a:noFill/>
            <a:ln w="9525">
              <a:noFill/>
              <a:miter lim="800000"/>
              <a:headEnd/>
              <a:tailEnd/>
            </a:ln>
            <a:effectLst/>
          </p:spPr>
        </p:pic>
        <p:pic>
          <p:nvPicPr>
            <p:cNvPr id="32778" name="Picture 10"/>
            <p:cNvPicPr>
              <a:picLocks noChangeAspect="1" noChangeArrowheads="1"/>
            </p:cNvPicPr>
            <p:nvPr/>
          </p:nvPicPr>
          <p:blipFill>
            <a:blip r:embed="rId8" cstate="print"/>
            <a:srcRect/>
            <a:stretch>
              <a:fillRect/>
            </a:stretch>
          </p:blipFill>
          <p:spPr bwMode="auto">
            <a:xfrm>
              <a:off x="7391400" y="3662899"/>
              <a:ext cx="1981200" cy="1510741"/>
            </a:xfrm>
            <a:prstGeom prst="rect">
              <a:avLst/>
            </a:prstGeom>
            <a:noFill/>
            <a:ln w="9525">
              <a:noFill/>
              <a:miter lim="800000"/>
              <a:headEnd/>
              <a:tailEnd/>
            </a:ln>
            <a:effectLst/>
          </p:spPr>
        </p:pic>
        <p:sp>
          <p:nvSpPr>
            <p:cNvPr id="13" name="TextBox 12"/>
            <p:cNvSpPr txBox="1"/>
            <p:nvPr/>
          </p:nvSpPr>
          <p:spPr>
            <a:xfrm>
              <a:off x="3886200" y="3145808"/>
              <a:ext cx="1219200" cy="276999"/>
            </a:xfrm>
            <a:prstGeom prst="rect">
              <a:avLst/>
            </a:prstGeom>
            <a:noFill/>
          </p:spPr>
          <p:txBody>
            <a:bodyPr wrap="square" rtlCol="0">
              <a:spAutoFit/>
            </a:bodyPr>
            <a:lstStyle/>
            <a:p>
              <a:pPr algn="ctr"/>
              <a:r>
                <a:rPr lang="ar-EG" sz="1200" b="1" dirty="0"/>
                <a:t>جهاز إزالة الرجفان</a:t>
              </a:r>
              <a:endParaRPr lang="en-US" sz="1200" b="1" dirty="0"/>
            </a:p>
          </p:txBody>
        </p:sp>
        <p:sp>
          <p:nvSpPr>
            <p:cNvPr id="14" name="TextBox 13"/>
            <p:cNvSpPr txBox="1"/>
            <p:nvPr/>
          </p:nvSpPr>
          <p:spPr>
            <a:xfrm>
              <a:off x="4038600" y="4898408"/>
              <a:ext cx="1219200" cy="261610"/>
            </a:xfrm>
            <a:prstGeom prst="rect">
              <a:avLst/>
            </a:prstGeom>
            <a:noFill/>
          </p:spPr>
          <p:txBody>
            <a:bodyPr wrap="square" rtlCol="0">
              <a:spAutoFit/>
            </a:bodyPr>
            <a:lstStyle/>
            <a:p>
              <a:pPr algn="ctr"/>
              <a:r>
                <a:rPr lang="ar-EG" sz="1100" b="1" dirty="0"/>
                <a:t>طقم الإسعافات الأولية</a:t>
              </a:r>
              <a:endParaRPr lang="en-US" sz="1100" b="1" dirty="0"/>
            </a:p>
          </p:txBody>
        </p:sp>
        <p:sp>
          <p:nvSpPr>
            <p:cNvPr id="15" name="TextBox 14"/>
            <p:cNvSpPr txBox="1"/>
            <p:nvPr/>
          </p:nvSpPr>
          <p:spPr>
            <a:xfrm>
              <a:off x="5791200" y="5029200"/>
              <a:ext cx="1447800" cy="261610"/>
            </a:xfrm>
            <a:prstGeom prst="rect">
              <a:avLst/>
            </a:prstGeom>
            <a:noFill/>
          </p:spPr>
          <p:txBody>
            <a:bodyPr wrap="square" rtlCol="0">
              <a:spAutoFit/>
            </a:bodyPr>
            <a:lstStyle/>
            <a:p>
              <a:pPr algn="ctr" rtl="1"/>
              <a:r>
                <a:rPr lang="ar-EG" sz="1100" b="1" dirty="0"/>
                <a:t>طقم أدوات الإنقاذ المحمولة</a:t>
              </a:r>
              <a:endParaRPr lang="en-US" sz="1100" b="1" dirty="0"/>
            </a:p>
          </p:txBody>
        </p:sp>
        <p:sp>
          <p:nvSpPr>
            <p:cNvPr id="16" name="TextBox 15"/>
            <p:cNvSpPr txBox="1"/>
            <p:nvPr/>
          </p:nvSpPr>
          <p:spPr>
            <a:xfrm>
              <a:off x="7772400" y="4917744"/>
              <a:ext cx="1447800" cy="276999"/>
            </a:xfrm>
            <a:prstGeom prst="rect">
              <a:avLst/>
            </a:prstGeom>
            <a:noFill/>
          </p:spPr>
          <p:txBody>
            <a:bodyPr wrap="square" rtlCol="0">
              <a:spAutoFit/>
            </a:bodyPr>
            <a:lstStyle/>
            <a:p>
              <a:pPr algn="ctr"/>
              <a:r>
                <a:rPr lang="ar-EG" sz="1200" b="1" dirty="0"/>
                <a:t>منصة عازلة</a:t>
              </a:r>
              <a:endParaRPr lang="en-US" sz="1200" b="1" dirty="0"/>
            </a:p>
          </p:txBody>
        </p:sp>
        <p:sp>
          <p:nvSpPr>
            <p:cNvPr id="17" name="TextBox 16"/>
            <p:cNvSpPr txBox="1"/>
            <p:nvPr/>
          </p:nvSpPr>
          <p:spPr>
            <a:xfrm>
              <a:off x="7924800" y="3277104"/>
              <a:ext cx="1219200" cy="461665"/>
            </a:xfrm>
            <a:prstGeom prst="rect">
              <a:avLst/>
            </a:prstGeom>
            <a:noFill/>
          </p:spPr>
          <p:txBody>
            <a:bodyPr wrap="square" rtlCol="0">
              <a:spAutoFit/>
            </a:bodyPr>
            <a:lstStyle/>
            <a:p>
              <a:pPr algn="ctr"/>
              <a:r>
                <a:rPr lang="ar-EG" sz="1200" b="1" dirty="0"/>
                <a:t>طقم إنقاذ معلق على الحائط</a:t>
              </a:r>
              <a:endParaRPr lang="en-US" sz="1200" b="1" dirty="0"/>
            </a:p>
          </p:txBody>
        </p:sp>
        <p:pic>
          <p:nvPicPr>
            <p:cNvPr id="32777" name="Picture 9"/>
            <p:cNvPicPr>
              <a:picLocks noChangeAspect="1" noChangeArrowheads="1"/>
            </p:cNvPicPr>
            <p:nvPr/>
          </p:nvPicPr>
          <p:blipFill>
            <a:blip r:embed="rId9"/>
            <a:srcRect/>
            <a:stretch>
              <a:fillRect/>
            </a:stretch>
          </p:blipFill>
          <p:spPr bwMode="auto">
            <a:xfrm>
              <a:off x="5437496" y="3389243"/>
              <a:ext cx="2133600" cy="1716157"/>
            </a:xfrm>
            <a:prstGeom prst="rect">
              <a:avLst/>
            </a:prstGeom>
            <a:noFill/>
            <a:ln w="9525">
              <a:noFill/>
              <a:miter lim="800000"/>
              <a:headEnd/>
              <a:tailEnd/>
            </a:ln>
            <a:effectLst/>
          </p:spPr>
        </p:pic>
      </p:grpSp>
      <p:sp>
        <p:nvSpPr>
          <p:cNvPr id="19" name="TextBox 18"/>
          <p:cNvSpPr txBox="1"/>
          <p:nvPr/>
        </p:nvSpPr>
        <p:spPr>
          <a:xfrm>
            <a:off x="664192" y="6229064"/>
            <a:ext cx="2057400" cy="338554"/>
          </a:xfrm>
          <a:prstGeom prst="rect">
            <a:avLst/>
          </a:prstGeom>
          <a:noFill/>
        </p:spPr>
        <p:txBody>
          <a:bodyPr wrap="square" rtlCol="0">
            <a:spAutoFit/>
          </a:bodyPr>
          <a:lstStyle/>
          <a:p>
            <a:pPr algn="ctr"/>
            <a:r>
              <a:rPr lang="ar-EG" sz="1600" dirty="0"/>
              <a:t>ملصق الإسعافات الأولية</a:t>
            </a:r>
            <a:endParaRPr lang="en-US" sz="1600" dirty="0"/>
          </a:p>
        </p:txBody>
      </p:sp>
    </p:spTree>
    <p:extLst>
      <p:ext uri="{BB962C8B-B14F-4D97-AF65-F5344CB8AC3E}">
        <p14:creationId xmlns:p14="http://schemas.microsoft.com/office/powerpoint/2010/main" val="25762184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3377026" y="381000"/>
            <a:ext cx="6078124" cy="1371600"/>
          </a:xfrm>
          <a:prstGeom prst="rect">
            <a:avLst/>
          </a:prstGeom>
          <a:noFill/>
          <a:ln w="9525">
            <a:noFill/>
            <a:miter lim="800000"/>
            <a:headEnd/>
            <a:tailEnd/>
          </a:ln>
          <a:effectLst/>
        </p:spPr>
      </p:pic>
      <p:sp>
        <p:nvSpPr>
          <p:cNvPr id="3" name="TextBox 2"/>
          <p:cNvSpPr txBox="1"/>
          <p:nvPr/>
        </p:nvSpPr>
        <p:spPr>
          <a:xfrm>
            <a:off x="5410200" y="533400"/>
            <a:ext cx="3886200" cy="1015663"/>
          </a:xfrm>
          <a:prstGeom prst="rect">
            <a:avLst/>
          </a:prstGeom>
          <a:noFill/>
        </p:spPr>
        <p:txBody>
          <a:bodyPr wrap="square" rtlCol="0">
            <a:spAutoFit/>
          </a:bodyPr>
          <a:lstStyle/>
          <a:p>
            <a:pPr algn="ctr"/>
            <a:r>
              <a:rPr lang="ar-EG" sz="3000" b="1" dirty="0">
                <a:solidFill>
                  <a:srgbClr val="C00000"/>
                </a:solidFill>
                <a:latin typeface="Arial Black" pitchFamily="34" charset="0"/>
              </a:rPr>
              <a:t>اللافتات والشارات</a:t>
            </a:r>
          </a:p>
          <a:p>
            <a:pPr algn="ctr"/>
            <a:r>
              <a:rPr lang="ar-EG" sz="3000" b="1" dirty="0">
                <a:solidFill>
                  <a:srgbClr val="C00000"/>
                </a:solidFill>
                <a:latin typeface="Arial Black" pitchFamily="34" charset="0"/>
              </a:rPr>
              <a:t>المصنوعة حسب الطلب</a:t>
            </a:r>
            <a:endParaRPr lang="en-US" sz="3000" b="1" dirty="0">
              <a:solidFill>
                <a:srgbClr val="C00000"/>
              </a:solidFill>
              <a:latin typeface="Arial Black" pitchFamily="34" charset="0"/>
            </a:endParaRPr>
          </a:p>
        </p:txBody>
      </p:sp>
      <p:pic>
        <p:nvPicPr>
          <p:cNvPr id="33795" name="Picture 3"/>
          <p:cNvPicPr>
            <a:picLocks noChangeAspect="1" noChangeArrowheads="1"/>
          </p:cNvPicPr>
          <p:nvPr/>
        </p:nvPicPr>
        <p:blipFill>
          <a:blip r:embed="rId3" cstate="print"/>
          <a:srcRect/>
          <a:stretch>
            <a:fillRect/>
          </a:stretch>
        </p:blipFill>
        <p:spPr bwMode="auto">
          <a:xfrm>
            <a:off x="3505201" y="2057400"/>
            <a:ext cx="5943600" cy="4261316"/>
          </a:xfrm>
          <a:prstGeom prst="rect">
            <a:avLst/>
          </a:prstGeom>
          <a:noFill/>
          <a:ln w="9525">
            <a:noFill/>
            <a:miter lim="800000"/>
            <a:headEnd/>
            <a:tailEnd/>
          </a:ln>
          <a:effectLst/>
        </p:spPr>
      </p:pic>
      <p:pic>
        <p:nvPicPr>
          <p:cNvPr id="33796" name="Picture 4"/>
          <p:cNvPicPr>
            <a:picLocks noChangeAspect="1" noChangeArrowheads="1"/>
          </p:cNvPicPr>
          <p:nvPr/>
        </p:nvPicPr>
        <p:blipFill>
          <a:blip r:embed="rId4" cstate="print"/>
          <a:srcRect/>
          <a:stretch>
            <a:fillRect/>
          </a:stretch>
        </p:blipFill>
        <p:spPr bwMode="auto">
          <a:xfrm>
            <a:off x="0" y="348016"/>
            <a:ext cx="3032817" cy="5940425"/>
          </a:xfrm>
          <a:prstGeom prst="rect">
            <a:avLst/>
          </a:prstGeom>
          <a:noFill/>
          <a:ln w="9525">
            <a:noFill/>
            <a:miter lim="800000"/>
            <a:headEnd/>
            <a:tailEnd/>
          </a:ln>
          <a:effectLst/>
        </p:spPr>
      </p:pic>
      <p:pic>
        <p:nvPicPr>
          <p:cNvPr id="33797" name="Picture 5"/>
          <p:cNvPicPr>
            <a:picLocks noChangeAspect="1" noChangeArrowheads="1"/>
          </p:cNvPicPr>
          <p:nvPr/>
        </p:nvPicPr>
        <p:blipFill>
          <a:blip r:embed="rId5" cstate="print"/>
          <a:srcRect/>
          <a:stretch>
            <a:fillRect/>
          </a:stretch>
        </p:blipFill>
        <p:spPr bwMode="auto">
          <a:xfrm>
            <a:off x="0" y="6560982"/>
            <a:ext cx="9906000" cy="297018"/>
          </a:xfrm>
          <a:prstGeom prst="rect">
            <a:avLst/>
          </a:prstGeom>
          <a:noFill/>
          <a:ln w="9525">
            <a:noFill/>
            <a:miter lim="800000"/>
            <a:headEnd/>
            <a:tailEnd/>
          </a:ln>
          <a:effectLst/>
        </p:spPr>
      </p:pic>
      <p:sp>
        <p:nvSpPr>
          <p:cNvPr id="7" name="TextBox 6"/>
          <p:cNvSpPr txBox="1"/>
          <p:nvPr/>
        </p:nvSpPr>
        <p:spPr>
          <a:xfrm>
            <a:off x="381000" y="573232"/>
            <a:ext cx="2362200" cy="4178067"/>
          </a:xfrm>
          <a:prstGeom prst="rect">
            <a:avLst/>
          </a:prstGeom>
          <a:noFill/>
        </p:spPr>
        <p:txBody>
          <a:bodyPr wrap="square" rtlCol="0">
            <a:spAutoFit/>
          </a:bodyPr>
          <a:lstStyle/>
          <a:p>
            <a:pPr algn="just" rtl="1">
              <a:spcBef>
                <a:spcPts val="600"/>
              </a:spcBef>
              <a:spcAft>
                <a:spcPts val="500"/>
              </a:spcAft>
            </a:pPr>
            <a:r>
              <a:rPr lang="ar-EG" sz="1400" dirty="0"/>
              <a:t>تساهم </a:t>
            </a:r>
            <a:r>
              <a:rPr lang="ar-EG" sz="1400" b="1" dirty="0"/>
              <a:t>لوتو سايفتي </a:t>
            </a:r>
            <a:r>
              <a:rPr lang="ar-EG" sz="1400" dirty="0"/>
              <a:t>في توفير بيئة عمل آمنة، وتلتزم بتقديم اللافتات والشارات المستديمة التي تلبي معايير الصناعة.</a:t>
            </a:r>
          </a:p>
          <a:p>
            <a:pPr algn="just" rtl="1">
              <a:spcBef>
                <a:spcPts val="600"/>
              </a:spcBef>
              <a:spcAft>
                <a:spcPts val="500"/>
              </a:spcAft>
            </a:pPr>
            <a:r>
              <a:rPr lang="ar-EG" sz="1400" dirty="0"/>
              <a:t>نقدم تشكيلة متنوعة من اللافتات والشارات الصناعية المميزة بشعارات ورسومات أو رسائل ثنائية اللغة من أجل توصيل بيانات ومعلومات معينة.</a:t>
            </a:r>
            <a:endParaRPr lang="en-US" sz="1400" dirty="0"/>
          </a:p>
          <a:p>
            <a:pPr algn="just" rtl="1">
              <a:spcBef>
                <a:spcPts val="600"/>
              </a:spcBef>
              <a:spcAft>
                <a:spcPts val="500"/>
              </a:spcAft>
            </a:pPr>
            <a:r>
              <a:rPr lang="ar-EG" sz="1400" dirty="0"/>
              <a:t>ومن بين المواد التي نعمل معها بولي كلوريد الفينيل والبولي إثيلين والبولي بروبيلين والترافوليت</a:t>
            </a:r>
            <a:r>
              <a:rPr lang="en-US" sz="1400" dirty="0"/>
              <a:t> </a:t>
            </a:r>
            <a:r>
              <a:rPr lang="ar-EG" sz="1400" dirty="0"/>
              <a:t>والصلب المقاوم للصدأ والألومنيوم والنحاس.</a:t>
            </a:r>
            <a:endParaRPr lang="en-US" sz="1400" dirty="0"/>
          </a:p>
          <a:p>
            <a:pPr algn="just" rtl="1">
              <a:spcBef>
                <a:spcPts val="600"/>
              </a:spcBef>
              <a:spcAft>
                <a:spcPts val="500"/>
              </a:spcAft>
            </a:pPr>
            <a:r>
              <a:rPr lang="ar-EG" sz="1400" dirty="0"/>
              <a:t>وتتوافر حلولنا الإبداعية على هيئة شاشات وحلول رقمية وطباعة أوفست مع الأحبار بالأشعة فوق البنفسجية والتصفيح المطفي من أجل تحمل الظروف الجوية الصعبة ودرجات الحرارة العالية.</a:t>
            </a:r>
            <a:endParaRPr lang="en-US" sz="1400" dirty="0"/>
          </a:p>
        </p:txBody>
      </p:sp>
    </p:spTree>
    <p:extLst>
      <p:ext uri="{BB962C8B-B14F-4D97-AF65-F5344CB8AC3E}">
        <p14:creationId xmlns:p14="http://schemas.microsoft.com/office/powerpoint/2010/main" val="2576594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34819" name="Picture 3"/>
          <p:cNvPicPr>
            <a:picLocks noChangeAspect="1" noChangeArrowheads="1"/>
          </p:cNvPicPr>
          <p:nvPr/>
        </p:nvPicPr>
        <p:blipFill>
          <a:blip r:embed="rId3"/>
          <a:srcRect/>
          <a:stretch>
            <a:fillRect/>
          </a:stretch>
        </p:blipFill>
        <p:spPr bwMode="auto">
          <a:xfrm>
            <a:off x="4419600" y="1676400"/>
            <a:ext cx="4267200" cy="2616855"/>
          </a:xfrm>
          <a:prstGeom prst="rect">
            <a:avLst/>
          </a:prstGeom>
          <a:noFill/>
          <a:ln w="9525">
            <a:noFill/>
            <a:miter lim="800000"/>
            <a:headEnd/>
            <a:tailEnd/>
          </a:ln>
          <a:effectLst/>
        </p:spPr>
      </p:pic>
      <p:pic>
        <p:nvPicPr>
          <p:cNvPr id="34820" name="Picture 4"/>
          <p:cNvPicPr>
            <a:picLocks noChangeAspect="1" noChangeArrowheads="1"/>
          </p:cNvPicPr>
          <p:nvPr/>
        </p:nvPicPr>
        <p:blipFill>
          <a:blip r:embed="rId4" cstate="print"/>
          <a:srcRect/>
          <a:stretch>
            <a:fillRect/>
          </a:stretch>
        </p:blipFill>
        <p:spPr bwMode="auto">
          <a:xfrm>
            <a:off x="3657600" y="4191000"/>
            <a:ext cx="2219325" cy="2184400"/>
          </a:xfrm>
          <a:prstGeom prst="rect">
            <a:avLst/>
          </a:prstGeom>
          <a:noFill/>
          <a:ln w="9525">
            <a:noFill/>
            <a:miter lim="800000"/>
            <a:headEnd/>
            <a:tailEnd/>
          </a:ln>
          <a:effectLst/>
        </p:spPr>
      </p:pic>
      <p:pic>
        <p:nvPicPr>
          <p:cNvPr id="34821" name="Picture 5"/>
          <p:cNvPicPr>
            <a:picLocks noChangeAspect="1" noChangeArrowheads="1"/>
          </p:cNvPicPr>
          <p:nvPr/>
        </p:nvPicPr>
        <p:blipFill>
          <a:blip r:embed="rId5" cstate="print"/>
          <a:srcRect/>
          <a:stretch>
            <a:fillRect/>
          </a:stretch>
        </p:blipFill>
        <p:spPr bwMode="auto">
          <a:xfrm>
            <a:off x="6400801" y="4419601"/>
            <a:ext cx="2895600" cy="1825124"/>
          </a:xfrm>
          <a:prstGeom prst="rect">
            <a:avLst/>
          </a:prstGeom>
          <a:noFill/>
          <a:ln w="9525">
            <a:noFill/>
            <a:miter lim="800000"/>
            <a:headEnd/>
            <a:tailEnd/>
          </a:ln>
          <a:effectLst/>
        </p:spPr>
      </p:pic>
      <p:sp>
        <p:nvSpPr>
          <p:cNvPr id="6" name="TextBox 5"/>
          <p:cNvSpPr txBox="1"/>
          <p:nvPr/>
        </p:nvSpPr>
        <p:spPr>
          <a:xfrm>
            <a:off x="2209800" y="332096"/>
            <a:ext cx="7467600" cy="864147"/>
          </a:xfrm>
          <a:prstGeom prst="rect">
            <a:avLst/>
          </a:prstGeom>
          <a:noFill/>
        </p:spPr>
        <p:txBody>
          <a:bodyPr wrap="square" rtlCol="0">
            <a:spAutoFit/>
          </a:bodyPr>
          <a:lstStyle/>
          <a:p>
            <a:pPr algn="ctr" rtl="1">
              <a:lnSpc>
                <a:spcPts val="3000"/>
              </a:lnSpc>
            </a:pPr>
            <a:r>
              <a:rPr lang="ar-EG" sz="3000" b="1" dirty="0">
                <a:solidFill>
                  <a:schemeClr val="bg1"/>
                </a:solidFill>
                <a:latin typeface="Arial Black" pitchFamily="34" charset="0"/>
              </a:rPr>
              <a:t>العدد اليدوية المخصصة للعمل وقت سريان التيار</a:t>
            </a:r>
          </a:p>
          <a:p>
            <a:pPr algn="ctr" rtl="1">
              <a:lnSpc>
                <a:spcPts val="3000"/>
              </a:lnSpc>
            </a:pPr>
            <a:r>
              <a:rPr lang="ar-EG" sz="2800" b="1" dirty="0">
                <a:solidFill>
                  <a:schemeClr val="bg1"/>
                </a:solidFill>
                <a:latin typeface="Arial Black" pitchFamily="34" charset="0"/>
              </a:rPr>
              <a:t>على خطوط الكبلات وعلب وصل الأسلاك</a:t>
            </a:r>
            <a:endParaRPr lang="en-US" sz="2800" b="1" dirty="0">
              <a:solidFill>
                <a:schemeClr val="bg1"/>
              </a:solidFill>
              <a:latin typeface="+mj-lt"/>
            </a:endParaRPr>
          </a:p>
        </p:txBody>
      </p:sp>
      <p:sp>
        <p:nvSpPr>
          <p:cNvPr id="7" name="TextBox 6"/>
          <p:cNvSpPr txBox="1"/>
          <p:nvPr/>
        </p:nvSpPr>
        <p:spPr>
          <a:xfrm>
            <a:off x="304800" y="1850408"/>
            <a:ext cx="2743200" cy="4770537"/>
          </a:xfrm>
          <a:prstGeom prst="rect">
            <a:avLst/>
          </a:prstGeom>
          <a:noFill/>
        </p:spPr>
        <p:txBody>
          <a:bodyPr wrap="square" rtlCol="0">
            <a:spAutoFit/>
          </a:bodyPr>
          <a:lstStyle/>
          <a:p>
            <a:pPr algn="just" rtl="1"/>
            <a:r>
              <a:rPr lang="ar-EG" sz="1600" dirty="0"/>
              <a:t>يمكن أن تساعدك أطقم العدد اليدوية العازلة والمعتمدة المقدمة من </a:t>
            </a:r>
            <a:r>
              <a:rPr lang="ar-EG" sz="1600" b="1" dirty="0"/>
              <a:t>لوتو سايفتي </a:t>
            </a:r>
            <a:r>
              <a:rPr lang="ar-EG" sz="1600" dirty="0"/>
              <a:t>في العمل بأمان أكثر. حيث تعمل الأدوات العازل على حماية الفنيين الكهربائيين من اللمس العرضي للدوائر التي يسري بها تيار كهربي. كما يمكن لهذه الأدوات توفير الحماية من الصدمات الكهربائية حتى 1000 فولط بما يتماشى مع معايير اللجنة الكهروتقنية الدولية ومعايير أوشا  ومعايير المعهد الألماني للتوحيد القياسي الخاصة بالمواد العازلة. ويمكنك اختيار الأدوات المناسبة لك من بين تشكيلة متنوعة من الخيارات.</a:t>
            </a:r>
            <a:endParaRPr lang="en-US" sz="1600" dirty="0"/>
          </a:p>
          <a:p>
            <a:pPr algn="just"/>
            <a:endParaRPr lang="en-US" sz="1600" dirty="0"/>
          </a:p>
          <a:p>
            <a:pPr algn="just" rtl="1"/>
            <a:r>
              <a:rPr lang="ar-EG" sz="1600" dirty="0"/>
              <a:t>صممت الأدوات العازلة من أجل السلامة، وتمت معايرتها للاستخدام عند سريان التيار الكهربي حتى 1000 فولط تيار متردد أو 1500 فولط تيار مباشر.</a:t>
            </a:r>
            <a:endParaRPr lang="en-US" sz="1600" dirty="0"/>
          </a:p>
        </p:txBody>
      </p:sp>
    </p:spTree>
    <p:extLst>
      <p:ext uri="{BB962C8B-B14F-4D97-AF65-F5344CB8AC3E}">
        <p14:creationId xmlns:p14="http://schemas.microsoft.com/office/powerpoint/2010/main" val="3814188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sp>
        <p:nvSpPr>
          <p:cNvPr id="3" name="TextBox 2"/>
          <p:cNvSpPr txBox="1"/>
          <p:nvPr/>
        </p:nvSpPr>
        <p:spPr>
          <a:xfrm>
            <a:off x="3276600" y="574344"/>
            <a:ext cx="3276600" cy="584775"/>
          </a:xfrm>
          <a:prstGeom prst="rect">
            <a:avLst/>
          </a:prstGeom>
          <a:noFill/>
        </p:spPr>
        <p:txBody>
          <a:bodyPr wrap="square" rtlCol="0">
            <a:spAutoFit/>
          </a:bodyPr>
          <a:lstStyle/>
          <a:p>
            <a:pPr algn="ctr" rtl="1"/>
            <a:r>
              <a:rPr lang="ar-EG" sz="3200" b="1" dirty="0">
                <a:latin typeface="Arial" pitchFamily="34" charset="0"/>
                <a:cs typeface="Arial" pitchFamily="34" charset="0"/>
              </a:rPr>
              <a:t>سجادة لوتو </a:t>
            </a:r>
            <a:r>
              <a:rPr lang="ar-EG" sz="3200" b="1" dirty="0"/>
              <a:t>(</a:t>
            </a:r>
            <a:r>
              <a:rPr lang="en-US" sz="3200" b="1" dirty="0"/>
              <a:t>LOTO</a:t>
            </a:r>
            <a:r>
              <a:rPr lang="ar-EG" sz="3200" b="1" dirty="0"/>
              <a:t>)</a:t>
            </a:r>
            <a:endParaRPr lang="en-US" sz="3200" b="1" dirty="0">
              <a:latin typeface="Arial" pitchFamily="34" charset="0"/>
              <a:cs typeface="Arial" pitchFamily="34" charset="0"/>
            </a:endParaRPr>
          </a:p>
        </p:txBody>
      </p:sp>
      <p:sp>
        <p:nvSpPr>
          <p:cNvPr id="4" name="TextBox 3"/>
          <p:cNvSpPr txBox="1"/>
          <p:nvPr/>
        </p:nvSpPr>
        <p:spPr>
          <a:xfrm>
            <a:off x="2925168" y="1219200"/>
            <a:ext cx="3962400" cy="1056123"/>
          </a:xfrm>
          <a:prstGeom prst="rect">
            <a:avLst/>
          </a:prstGeom>
          <a:noFill/>
        </p:spPr>
        <p:txBody>
          <a:bodyPr wrap="square" rtlCol="0">
            <a:spAutoFit/>
          </a:bodyPr>
          <a:lstStyle/>
          <a:p>
            <a:pPr algn="ctr" rtl="1">
              <a:lnSpc>
                <a:spcPts val="2500"/>
              </a:lnSpc>
            </a:pPr>
            <a:r>
              <a:rPr lang="ar-EG" sz="2500" b="1" dirty="0">
                <a:solidFill>
                  <a:srgbClr val="0070C0"/>
                </a:solidFill>
              </a:rPr>
              <a:t>سجادة عازلة للكهرباء مضادة للتزحلق ومضلعة مخصصة للوحة المفاتيح</a:t>
            </a:r>
            <a:endParaRPr lang="en-US" sz="2500" b="1" dirty="0">
              <a:solidFill>
                <a:srgbClr val="0070C0"/>
              </a:solidFill>
            </a:endParaRPr>
          </a:p>
        </p:txBody>
      </p:sp>
      <p:sp>
        <p:nvSpPr>
          <p:cNvPr id="5" name="Rectangle 4"/>
          <p:cNvSpPr/>
          <p:nvPr/>
        </p:nvSpPr>
        <p:spPr>
          <a:xfrm>
            <a:off x="3657600" y="3733800"/>
            <a:ext cx="5181600" cy="533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657600" y="5062184"/>
            <a:ext cx="5181600" cy="685800"/>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733800" y="3770558"/>
            <a:ext cx="5105400" cy="289118"/>
          </a:xfrm>
          <a:prstGeom prst="rect">
            <a:avLst/>
          </a:prstGeom>
          <a:noFill/>
        </p:spPr>
        <p:txBody>
          <a:bodyPr wrap="square" rtlCol="0">
            <a:spAutoFit/>
          </a:bodyPr>
          <a:lstStyle/>
          <a:p>
            <a:pPr algn="just" rtl="1">
              <a:lnSpc>
                <a:spcPts val="1500"/>
              </a:lnSpc>
            </a:pPr>
            <a:r>
              <a:rPr lang="ar-EG" sz="1600" b="1" dirty="0">
                <a:solidFill>
                  <a:schemeClr val="bg1"/>
                </a:solidFill>
              </a:rPr>
              <a:t>اللون	السمك (مم)	العرض (مم)	الطول (مم)	    الوصف</a:t>
            </a:r>
            <a:endParaRPr lang="en-US" sz="1600" b="1" dirty="0">
              <a:solidFill>
                <a:schemeClr val="bg1"/>
              </a:solidFill>
            </a:endParaRPr>
          </a:p>
        </p:txBody>
      </p:sp>
      <p:sp>
        <p:nvSpPr>
          <p:cNvPr id="9" name="TextBox 8"/>
          <p:cNvSpPr txBox="1"/>
          <p:nvPr/>
        </p:nvSpPr>
        <p:spPr>
          <a:xfrm>
            <a:off x="3665560" y="4288808"/>
            <a:ext cx="1853824" cy="646331"/>
          </a:xfrm>
          <a:prstGeom prst="rect">
            <a:avLst/>
          </a:prstGeom>
          <a:noFill/>
        </p:spPr>
        <p:txBody>
          <a:bodyPr wrap="square" rtlCol="0">
            <a:spAutoFit/>
          </a:bodyPr>
          <a:lstStyle/>
          <a:p>
            <a:pPr algn="just" rtl="1"/>
            <a:r>
              <a:rPr lang="ar-EG" sz="1200" b="1" dirty="0"/>
              <a:t>سجادة لوتو (</a:t>
            </a:r>
            <a:r>
              <a:rPr lang="en-US" sz="1200" b="1" dirty="0"/>
              <a:t>LOTO</a:t>
            </a:r>
            <a:r>
              <a:rPr lang="ar-EG" sz="1200" b="1" dirty="0"/>
              <a:t>) - الفئة 0</a:t>
            </a:r>
          </a:p>
          <a:p>
            <a:pPr algn="just" rtl="1"/>
            <a:r>
              <a:rPr lang="ar-EG" sz="1200" b="1" dirty="0"/>
              <a:t>اختبرت عند 2500 فولط</a:t>
            </a:r>
          </a:p>
          <a:p>
            <a:pPr algn="just" rtl="1"/>
            <a:r>
              <a:rPr lang="ar-EG" sz="1200" b="1" dirty="0"/>
              <a:t>تعمل عند 1000 فولط</a:t>
            </a:r>
          </a:p>
        </p:txBody>
      </p:sp>
      <p:sp>
        <p:nvSpPr>
          <p:cNvPr id="10" name="TextBox 9"/>
          <p:cNvSpPr txBox="1"/>
          <p:nvPr/>
        </p:nvSpPr>
        <p:spPr>
          <a:xfrm>
            <a:off x="5595584" y="4495800"/>
            <a:ext cx="685800" cy="307777"/>
          </a:xfrm>
          <a:prstGeom prst="rect">
            <a:avLst/>
          </a:prstGeom>
          <a:noFill/>
        </p:spPr>
        <p:txBody>
          <a:bodyPr wrap="square" rtlCol="0">
            <a:spAutoFit/>
          </a:bodyPr>
          <a:lstStyle/>
          <a:p>
            <a:r>
              <a:rPr lang="ar-EG" sz="1400" b="1" dirty="0"/>
              <a:t>1000</a:t>
            </a:r>
            <a:endParaRPr lang="en-US" sz="1400" b="1" dirty="0"/>
          </a:p>
        </p:txBody>
      </p:sp>
      <p:sp>
        <p:nvSpPr>
          <p:cNvPr id="11" name="TextBox 10"/>
          <p:cNvSpPr txBox="1"/>
          <p:nvPr/>
        </p:nvSpPr>
        <p:spPr>
          <a:xfrm>
            <a:off x="6400800" y="4495800"/>
            <a:ext cx="685800" cy="307777"/>
          </a:xfrm>
          <a:prstGeom prst="rect">
            <a:avLst/>
          </a:prstGeom>
          <a:noFill/>
        </p:spPr>
        <p:txBody>
          <a:bodyPr wrap="square" rtlCol="0">
            <a:spAutoFit/>
          </a:bodyPr>
          <a:lstStyle/>
          <a:p>
            <a:r>
              <a:rPr lang="ar-EG" sz="1400" b="1" dirty="0"/>
              <a:t>1000</a:t>
            </a:r>
            <a:endParaRPr lang="en-US" sz="1400" b="1" dirty="0"/>
          </a:p>
        </p:txBody>
      </p:sp>
      <p:sp>
        <p:nvSpPr>
          <p:cNvPr id="12" name="TextBox 11"/>
          <p:cNvSpPr txBox="1"/>
          <p:nvPr/>
        </p:nvSpPr>
        <p:spPr>
          <a:xfrm>
            <a:off x="7239000" y="4495800"/>
            <a:ext cx="685800" cy="307777"/>
          </a:xfrm>
          <a:prstGeom prst="rect">
            <a:avLst/>
          </a:prstGeom>
          <a:noFill/>
        </p:spPr>
        <p:txBody>
          <a:bodyPr wrap="square" rtlCol="0">
            <a:spAutoFit/>
          </a:bodyPr>
          <a:lstStyle/>
          <a:p>
            <a:r>
              <a:rPr lang="ar-EG" sz="1400" b="1" dirty="0"/>
              <a:t>1.0</a:t>
            </a:r>
            <a:endParaRPr lang="en-US" sz="1400" b="1" dirty="0"/>
          </a:p>
        </p:txBody>
      </p:sp>
      <p:sp>
        <p:nvSpPr>
          <p:cNvPr id="13" name="TextBox 12"/>
          <p:cNvSpPr txBox="1"/>
          <p:nvPr/>
        </p:nvSpPr>
        <p:spPr>
          <a:xfrm>
            <a:off x="3665560" y="5030928"/>
            <a:ext cx="1930024" cy="646331"/>
          </a:xfrm>
          <a:prstGeom prst="rect">
            <a:avLst/>
          </a:prstGeom>
          <a:noFill/>
        </p:spPr>
        <p:txBody>
          <a:bodyPr wrap="square" rtlCol="0">
            <a:spAutoFit/>
          </a:bodyPr>
          <a:lstStyle/>
          <a:p>
            <a:pPr algn="just" rtl="1"/>
            <a:r>
              <a:rPr lang="ar-EG" sz="1200" b="1" dirty="0"/>
              <a:t>سجادة لوتو (</a:t>
            </a:r>
            <a:r>
              <a:rPr lang="en-US" sz="1200" b="1" dirty="0"/>
              <a:t>LOTO</a:t>
            </a:r>
            <a:r>
              <a:rPr lang="ar-EG" sz="1200" b="1" dirty="0"/>
              <a:t>) - الفئة 2</a:t>
            </a:r>
          </a:p>
          <a:p>
            <a:pPr algn="just" rtl="1"/>
            <a:r>
              <a:rPr lang="ar-EG" sz="1200" b="1" dirty="0"/>
              <a:t>اختبرت عند 20000 فولط</a:t>
            </a:r>
          </a:p>
          <a:p>
            <a:pPr algn="just" rtl="1"/>
            <a:r>
              <a:rPr lang="ar-EG" sz="1200" b="1" dirty="0"/>
              <a:t>تعمل عند 17000 فولط</a:t>
            </a:r>
          </a:p>
        </p:txBody>
      </p:sp>
      <p:sp>
        <p:nvSpPr>
          <p:cNvPr id="14" name="TextBox 13"/>
          <p:cNvSpPr txBox="1"/>
          <p:nvPr/>
        </p:nvSpPr>
        <p:spPr>
          <a:xfrm>
            <a:off x="5595584" y="5237920"/>
            <a:ext cx="685800" cy="307777"/>
          </a:xfrm>
          <a:prstGeom prst="rect">
            <a:avLst/>
          </a:prstGeom>
          <a:noFill/>
        </p:spPr>
        <p:txBody>
          <a:bodyPr wrap="square" rtlCol="0">
            <a:spAutoFit/>
          </a:bodyPr>
          <a:lstStyle/>
          <a:p>
            <a:r>
              <a:rPr lang="ar-EG" sz="1400" b="1" dirty="0"/>
              <a:t>10000</a:t>
            </a:r>
            <a:endParaRPr lang="en-US" sz="1400" b="1" dirty="0"/>
          </a:p>
        </p:txBody>
      </p:sp>
      <p:sp>
        <p:nvSpPr>
          <p:cNvPr id="15" name="TextBox 14"/>
          <p:cNvSpPr txBox="1"/>
          <p:nvPr/>
        </p:nvSpPr>
        <p:spPr>
          <a:xfrm>
            <a:off x="6400800" y="5237920"/>
            <a:ext cx="685800" cy="307777"/>
          </a:xfrm>
          <a:prstGeom prst="rect">
            <a:avLst/>
          </a:prstGeom>
          <a:noFill/>
        </p:spPr>
        <p:txBody>
          <a:bodyPr wrap="square" rtlCol="0">
            <a:spAutoFit/>
          </a:bodyPr>
          <a:lstStyle/>
          <a:p>
            <a:r>
              <a:rPr lang="ar-EG" sz="1400" b="1" dirty="0"/>
              <a:t>1200</a:t>
            </a:r>
            <a:endParaRPr lang="en-US" sz="1400" b="1" dirty="0"/>
          </a:p>
        </p:txBody>
      </p:sp>
      <p:sp>
        <p:nvSpPr>
          <p:cNvPr id="16" name="TextBox 15"/>
          <p:cNvSpPr txBox="1"/>
          <p:nvPr/>
        </p:nvSpPr>
        <p:spPr>
          <a:xfrm>
            <a:off x="7239000" y="5237920"/>
            <a:ext cx="685800" cy="307777"/>
          </a:xfrm>
          <a:prstGeom prst="rect">
            <a:avLst/>
          </a:prstGeom>
          <a:noFill/>
        </p:spPr>
        <p:txBody>
          <a:bodyPr wrap="square" rtlCol="0">
            <a:spAutoFit/>
          </a:bodyPr>
          <a:lstStyle/>
          <a:p>
            <a:r>
              <a:rPr lang="ar-EG" sz="1400" b="1" dirty="0"/>
              <a:t>3.0</a:t>
            </a:r>
            <a:endParaRPr lang="en-US" sz="1400" b="1" dirty="0"/>
          </a:p>
        </p:txBody>
      </p:sp>
      <p:sp>
        <p:nvSpPr>
          <p:cNvPr id="17" name="TextBox 16"/>
          <p:cNvSpPr txBox="1"/>
          <p:nvPr/>
        </p:nvSpPr>
        <p:spPr>
          <a:xfrm>
            <a:off x="3665560" y="5738336"/>
            <a:ext cx="1853824" cy="646331"/>
          </a:xfrm>
          <a:prstGeom prst="rect">
            <a:avLst/>
          </a:prstGeom>
          <a:noFill/>
        </p:spPr>
        <p:txBody>
          <a:bodyPr wrap="square" rtlCol="0">
            <a:spAutoFit/>
          </a:bodyPr>
          <a:lstStyle/>
          <a:p>
            <a:pPr algn="just" rtl="1"/>
            <a:r>
              <a:rPr lang="ar-EG" sz="1200" b="1" dirty="0"/>
              <a:t>سجادة لوتو (</a:t>
            </a:r>
            <a:r>
              <a:rPr lang="en-US" sz="1200" b="1" dirty="0"/>
              <a:t>LOTO</a:t>
            </a:r>
            <a:r>
              <a:rPr lang="ar-EG" sz="1200" b="1" dirty="0"/>
              <a:t>) - الفئة 4</a:t>
            </a:r>
          </a:p>
          <a:p>
            <a:pPr algn="just" rtl="1"/>
            <a:r>
              <a:rPr lang="ar-EG" sz="1200" b="1" dirty="0"/>
              <a:t>اختبرت عند 40000 فولط</a:t>
            </a:r>
          </a:p>
          <a:p>
            <a:pPr algn="just" rtl="1"/>
            <a:r>
              <a:rPr lang="ar-EG" sz="1200" b="1" dirty="0"/>
              <a:t>تعمل عند 36000 فولط</a:t>
            </a:r>
          </a:p>
        </p:txBody>
      </p:sp>
      <p:sp>
        <p:nvSpPr>
          <p:cNvPr id="18" name="TextBox 17"/>
          <p:cNvSpPr txBox="1"/>
          <p:nvPr/>
        </p:nvSpPr>
        <p:spPr>
          <a:xfrm>
            <a:off x="5595584" y="5945328"/>
            <a:ext cx="685800" cy="307777"/>
          </a:xfrm>
          <a:prstGeom prst="rect">
            <a:avLst/>
          </a:prstGeom>
          <a:noFill/>
        </p:spPr>
        <p:txBody>
          <a:bodyPr wrap="square" rtlCol="0">
            <a:spAutoFit/>
          </a:bodyPr>
          <a:lstStyle/>
          <a:p>
            <a:r>
              <a:rPr lang="ar-EG" sz="1400" b="1" dirty="0"/>
              <a:t>10000</a:t>
            </a:r>
            <a:endParaRPr lang="en-US" sz="1400" b="1" dirty="0"/>
          </a:p>
        </p:txBody>
      </p:sp>
      <p:sp>
        <p:nvSpPr>
          <p:cNvPr id="19" name="TextBox 18"/>
          <p:cNvSpPr txBox="1"/>
          <p:nvPr/>
        </p:nvSpPr>
        <p:spPr>
          <a:xfrm>
            <a:off x="6400800" y="5945328"/>
            <a:ext cx="685800" cy="307777"/>
          </a:xfrm>
          <a:prstGeom prst="rect">
            <a:avLst/>
          </a:prstGeom>
          <a:noFill/>
        </p:spPr>
        <p:txBody>
          <a:bodyPr wrap="square" rtlCol="0">
            <a:spAutoFit/>
          </a:bodyPr>
          <a:lstStyle/>
          <a:p>
            <a:r>
              <a:rPr lang="ar-EG" sz="1400" b="1" dirty="0"/>
              <a:t>1200</a:t>
            </a:r>
            <a:endParaRPr lang="en-US" sz="1400" b="1" dirty="0"/>
          </a:p>
        </p:txBody>
      </p:sp>
      <p:sp>
        <p:nvSpPr>
          <p:cNvPr id="20" name="TextBox 19"/>
          <p:cNvSpPr txBox="1"/>
          <p:nvPr/>
        </p:nvSpPr>
        <p:spPr>
          <a:xfrm>
            <a:off x="7239000" y="5945328"/>
            <a:ext cx="685800" cy="307777"/>
          </a:xfrm>
          <a:prstGeom prst="rect">
            <a:avLst/>
          </a:prstGeom>
          <a:noFill/>
        </p:spPr>
        <p:txBody>
          <a:bodyPr wrap="square" rtlCol="0">
            <a:spAutoFit/>
          </a:bodyPr>
          <a:lstStyle/>
          <a:p>
            <a:r>
              <a:rPr lang="ar-EG" sz="1400" b="1" dirty="0"/>
              <a:t>4.5</a:t>
            </a:r>
            <a:endParaRPr lang="en-US" sz="1400" b="1" dirty="0"/>
          </a:p>
        </p:txBody>
      </p:sp>
      <p:sp>
        <p:nvSpPr>
          <p:cNvPr id="21" name="Rectangle 20"/>
          <p:cNvSpPr/>
          <p:nvPr/>
        </p:nvSpPr>
        <p:spPr>
          <a:xfrm>
            <a:off x="7856560" y="4490112"/>
            <a:ext cx="914400" cy="38668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1600" dirty="0"/>
              <a:t>برتقالي</a:t>
            </a:r>
            <a:endParaRPr lang="en-US" sz="1600" dirty="0"/>
          </a:p>
        </p:txBody>
      </p:sp>
      <p:sp>
        <p:nvSpPr>
          <p:cNvPr id="22" name="Rectangle 21"/>
          <p:cNvSpPr/>
          <p:nvPr/>
        </p:nvSpPr>
        <p:spPr>
          <a:xfrm>
            <a:off x="7856560" y="5181600"/>
            <a:ext cx="914400" cy="38100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1600" dirty="0"/>
              <a:t>رمادي</a:t>
            </a:r>
            <a:endParaRPr lang="en-US" sz="1600" dirty="0"/>
          </a:p>
        </p:txBody>
      </p:sp>
      <p:sp>
        <p:nvSpPr>
          <p:cNvPr id="24" name="Rectangle 23"/>
          <p:cNvSpPr/>
          <p:nvPr/>
        </p:nvSpPr>
        <p:spPr>
          <a:xfrm>
            <a:off x="7856560" y="5867400"/>
            <a:ext cx="914400" cy="38100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1600" dirty="0"/>
              <a:t>رمادي</a:t>
            </a:r>
            <a:endParaRPr lang="en-US" sz="1600" dirty="0"/>
          </a:p>
        </p:txBody>
      </p:sp>
    </p:spTree>
    <p:extLst>
      <p:ext uri="{BB962C8B-B14F-4D97-AF65-F5344CB8AC3E}">
        <p14:creationId xmlns:p14="http://schemas.microsoft.com/office/powerpoint/2010/main" val="31497320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cstate="print"/>
          <a:srcRect/>
          <a:stretch>
            <a:fillRect/>
          </a:stretch>
        </p:blipFill>
        <p:spPr bwMode="auto">
          <a:xfrm>
            <a:off x="0" y="0"/>
            <a:ext cx="9906000" cy="6858000"/>
          </a:xfrm>
          <a:prstGeom prst="rect">
            <a:avLst/>
          </a:prstGeom>
          <a:noFill/>
          <a:ln w="9525">
            <a:noFill/>
            <a:miter lim="800000"/>
            <a:headEnd/>
            <a:tailEnd/>
          </a:ln>
          <a:effectLst/>
        </p:spPr>
      </p:pic>
      <p:pic>
        <p:nvPicPr>
          <p:cNvPr id="36868" name="Picture 4"/>
          <p:cNvPicPr>
            <a:picLocks noChangeAspect="1" noChangeArrowheads="1"/>
          </p:cNvPicPr>
          <p:nvPr/>
        </p:nvPicPr>
        <p:blipFill>
          <a:blip r:embed="rId3" cstate="print"/>
          <a:srcRect/>
          <a:stretch>
            <a:fillRect/>
          </a:stretch>
        </p:blipFill>
        <p:spPr bwMode="auto">
          <a:xfrm>
            <a:off x="433112" y="1230868"/>
            <a:ext cx="2003124" cy="2743200"/>
          </a:xfrm>
          <a:prstGeom prst="rect">
            <a:avLst/>
          </a:prstGeom>
          <a:noFill/>
          <a:ln w="9525">
            <a:noFill/>
            <a:miter lim="800000"/>
            <a:headEnd/>
            <a:tailEnd/>
          </a:ln>
          <a:effectLst/>
        </p:spPr>
      </p:pic>
      <p:pic>
        <p:nvPicPr>
          <p:cNvPr id="36869" name="Picture 5"/>
          <p:cNvPicPr>
            <a:picLocks noChangeAspect="1" noChangeArrowheads="1"/>
          </p:cNvPicPr>
          <p:nvPr/>
        </p:nvPicPr>
        <p:blipFill>
          <a:blip r:embed="rId4" cstate="print"/>
          <a:srcRect/>
          <a:stretch>
            <a:fillRect/>
          </a:stretch>
        </p:blipFill>
        <p:spPr bwMode="auto">
          <a:xfrm>
            <a:off x="2776677" y="2678668"/>
            <a:ext cx="1995179" cy="27432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cstate="print"/>
          <a:srcRect/>
          <a:stretch>
            <a:fillRect/>
          </a:stretch>
        </p:blipFill>
        <p:spPr bwMode="auto">
          <a:xfrm>
            <a:off x="5112297" y="1173705"/>
            <a:ext cx="1994931" cy="2743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6" cstate="print"/>
          <a:srcRect/>
          <a:stretch>
            <a:fillRect/>
          </a:stretch>
        </p:blipFill>
        <p:spPr bwMode="auto">
          <a:xfrm>
            <a:off x="7447669" y="2526268"/>
            <a:ext cx="2001131" cy="2743200"/>
          </a:xfrm>
          <a:prstGeom prst="rect">
            <a:avLst/>
          </a:prstGeom>
          <a:noFill/>
          <a:ln w="9525">
            <a:noFill/>
            <a:miter lim="800000"/>
            <a:headEnd/>
            <a:tailEnd/>
          </a:ln>
          <a:effectLst/>
        </p:spPr>
      </p:pic>
      <p:sp>
        <p:nvSpPr>
          <p:cNvPr id="7" name="TextBox 6"/>
          <p:cNvSpPr txBox="1"/>
          <p:nvPr/>
        </p:nvSpPr>
        <p:spPr>
          <a:xfrm>
            <a:off x="3505200" y="304800"/>
            <a:ext cx="2438400" cy="646331"/>
          </a:xfrm>
          <a:prstGeom prst="rect">
            <a:avLst/>
          </a:prstGeom>
          <a:noFill/>
        </p:spPr>
        <p:txBody>
          <a:bodyPr wrap="square" rtlCol="0">
            <a:spAutoFit/>
          </a:bodyPr>
          <a:lstStyle/>
          <a:p>
            <a:pPr algn="ctr"/>
            <a:r>
              <a:rPr lang="ar-EG" sz="3600" b="1" dirty="0">
                <a:solidFill>
                  <a:srgbClr val="0070C0"/>
                </a:solidFill>
                <a:latin typeface="Helvetica-Narrow-Bold" pitchFamily="2" charset="0"/>
              </a:rPr>
              <a:t>الملصقات</a:t>
            </a:r>
            <a:endParaRPr lang="en-US" sz="3600" b="1" dirty="0">
              <a:solidFill>
                <a:srgbClr val="0070C0"/>
              </a:solidFill>
              <a:latin typeface="Helvetica-Narrow-Bold" pitchFamily="2" charset="0"/>
            </a:endParaRPr>
          </a:p>
        </p:txBody>
      </p:sp>
      <p:sp>
        <p:nvSpPr>
          <p:cNvPr id="8" name="TextBox 7"/>
          <p:cNvSpPr txBox="1"/>
          <p:nvPr/>
        </p:nvSpPr>
        <p:spPr>
          <a:xfrm>
            <a:off x="509312" y="3974068"/>
            <a:ext cx="1828800" cy="646331"/>
          </a:xfrm>
          <a:prstGeom prst="rect">
            <a:avLst/>
          </a:prstGeom>
          <a:noFill/>
        </p:spPr>
        <p:txBody>
          <a:bodyPr wrap="square" rtlCol="0">
            <a:spAutoFit/>
          </a:bodyPr>
          <a:lstStyle/>
          <a:p>
            <a:pPr algn="ctr"/>
            <a:r>
              <a:rPr lang="ar-EG" b="1" dirty="0"/>
              <a:t>ملصقات الإسعافات الأولية</a:t>
            </a:r>
            <a:endParaRPr lang="en-US" b="1" dirty="0"/>
          </a:p>
        </p:txBody>
      </p:sp>
      <p:sp>
        <p:nvSpPr>
          <p:cNvPr id="9" name="TextBox 8"/>
          <p:cNvSpPr txBox="1"/>
          <p:nvPr/>
        </p:nvSpPr>
        <p:spPr>
          <a:xfrm>
            <a:off x="2871512" y="5421868"/>
            <a:ext cx="1828800" cy="369332"/>
          </a:xfrm>
          <a:prstGeom prst="rect">
            <a:avLst/>
          </a:prstGeom>
          <a:noFill/>
        </p:spPr>
        <p:txBody>
          <a:bodyPr wrap="square" rtlCol="0">
            <a:spAutoFit/>
          </a:bodyPr>
          <a:lstStyle/>
          <a:p>
            <a:pPr algn="ctr"/>
            <a:r>
              <a:rPr lang="ar-EG" b="1" dirty="0"/>
              <a:t>سلامة الروافع</a:t>
            </a:r>
            <a:endParaRPr lang="en-US" b="1" dirty="0"/>
          </a:p>
        </p:txBody>
      </p:sp>
      <p:sp>
        <p:nvSpPr>
          <p:cNvPr id="10" name="TextBox 9"/>
          <p:cNvSpPr txBox="1"/>
          <p:nvPr/>
        </p:nvSpPr>
        <p:spPr>
          <a:xfrm>
            <a:off x="5195362" y="3974068"/>
            <a:ext cx="1828800" cy="369332"/>
          </a:xfrm>
          <a:prstGeom prst="rect">
            <a:avLst/>
          </a:prstGeom>
          <a:noFill/>
        </p:spPr>
        <p:txBody>
          <a:bodyPr wrap="square" rtlCol="0">
            <a:spAutoFit/>
          </a:bodyPr>
          <a:lstStyle/>
          <a:p>
            <a:pPr algn="ctr"/>
            <a:r>
              <a:rPr lang="ar-EG" b="1" dirty="0"/>
              <a:t>السلامة الكهربائية</a:t>
            </a:r>
            <a:endParaRPr lang="en-US" b="1" dirty="0"/>
          </a:p>
        </p:txBody>
      </p:sp>
      <p:sp>
        <p:nvSpPr>
          <p:cNvPr id="11" name="TextBox 10"/>
          <p:cNvSpPr txBox="1"/>
          <p:nvPr/>
        </p:nvSpPr>
        <p:spPr>
          <a:xfrm>
            <a:off x="7519712" y="5269468"/>
            <a:ext cx="1828800" cy="646331"/>
          </a:xfrm>
          <a:prstGeom prst="rect">
            <a:avLst/>
          </a:prstGeom>
          <a:noFill/>
        </p:spPr>
        <p:txBody>
          <a:bodyPr wrap="square" rtlCol="0">
            <a:spAutoFit/>
          </a:bodyPr>
          <a:lstStyle/>
          <a:p>
            <a:pPr algn="ctr" rtl="1"/>
            <a:r>
              <a:rPr lang="ar-EG" b="1" dirty="0"/>
              <a:t>ملصقات لوتو (</a:t>
            </a:r>
            <a:r>
              <a:rPr lang="en-US" b="1" dirty="0"/>
              <a:t>LOTO</a:t>
            </a:r>
            <a:r>
              <a:rPr lang="ar-EG" b="1" dirty="0"/>
              <a:t>)</a:t>
            </a:r>
            <a:endParaRPr lang="en-US" b="1" dirty="0"/>
          </a:p>
        </p:txBody>
      </p:sp>
    </p:spTree>
    <p:extLst>
      <p:ext uri="{BB962C8B-B14F-4D97-AF65-F5344CB8AC3E}">
        <p14:creationId xmlns:p14="http://schemas.microsoft.com/office/powerpoint/2010/main" val="33417872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381001"/>
            <a:ext cx="3567384" cy="609599"/>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8153400" y="381000"/>
            <a:ext cx="1233487" cy="598487"/>
          </a:xfrm>
          <a:prstGeom prst="rect">
            <a:avLst/>
          </a:prstGeom>
          <a:noFill/>
          <a:ln w="9525">
            <a:noFill/>
            <a:miter lim="800000"/>
            <a:headEnd/>
            <a:tailEnd/>
          </a:ln>
          <a:effectLst/>
        </p:spPr>
      </p:pic>
      <p:sp>
        <p:nvSpPr>
          <p:cNvPr id="4" name="TextBox 3"/>
          <p:cNvSpPr txBox="1"/>
          <p:nvPr/>
        </p:nvSpPr>
        <p:spPr>
          <a:xfrm>
            <a:off x="762000" y="1524000"/>
            <a:ext cx="8382000" cy="3416320"/>
          </a:xfrm>
          <a:prstGeom prst="rect">
            <a:avLst/>
          </a:prstGeom>
          <a:noFill/>
        </p:spPr>
        <p:txBody>
          <a:bodyPr wrap="square" rtlCol="0">
            <a:spAutoFit/>
          </a:bodyPr>
          <a:lstStyle/>
          <a:p>
            <a:pPr algn="just" rtl="1"/>
            <a:r>
              <a:rPr lang="ar-EG" dirty="0"/>
              <a:t>تخلي شركة </a:t>
            </a:r>
            <a:r>
              <a:rPr lang="ar-EG" dirty="0">
                <a:solidFill>
                  <a:srgbClr val="0033CC"/>
                </a:solidFill>
              </a:rPr>
              <a:t>لوتو سايفتي برودكتس د.م.س.م </a:t>
            </a:r>
            <a:r>
              <a:rPr lang="ar-EG" dirty="0"/>
              <a:t>وملاكها وموظفيها مسؤوليتهم عن أي إصابة تلحق بالأشخاص أو الممتلكات أو الأضرار الأخرى على اختلاف أنواعها سواءً كانت خاصة أو غير مباشرة أو استتباعيه أو تعويضية وسواءً أكانت ناجمة عن استخدام هذه المعلومات </a:t>
            </a:r>
            <a:r>
              <a:rPr lang="ar-EG" dirty="0">
                <a:solidFill>
                  <a:srgbClr val="FF0000"/>
                </a:solidFill>
              </a:rPr>
              <a:t>أو</a:t>
            </a:r>
            <a:r>
              <a:rPr lang="ar-EG" dirty="0"/>
              <a:t> الاعتماد عليها.</a:t>
            </a:r>
            <a:endParaRPr lang="en-US" dirty="0"/>
          </a:p>
          <a:p>
            <a:pPr algn="just"/>
            <a:endParaRPr lang="en-US" dirty="0"/>
          </a:p>
          <a:p>
            <a:pPr algn="just" rtl="1"/>
            <a:r>
              <a:rPr lang="ar-EG" b="1" i="1" dirty="0">
                <a:solidFill>
                  <a:srgbClr val="FF0000"/>
                </a:solidFill>
              </a:rPr>
              <a:t>صُممت المعلومات الواردة في هذا الكتيب للاستخدام التعليمي فقط، ولا ترتقي لأن تكون بديلاً عن التدريب المتخصص أو الخبرة المهنية.</a:t>
            </a:r>
            <a:endParaRPr lang="en-US" b="1" i="1" dirty="0">
              <a:solidFill>
                <a:srgbClr val="FF0000"/>
              </a:solidFill>
            </a:endParaRPr>
          </a:p>
          <a:p>
            <a:pPr algn="just"/>
            <a:endParaRPr lang="en-US" dirty="0"/>
          </a:p>
          <a:p>
            <a:pPr algn="just" rtl="1"/>
            <a:r>
              <a:rPr lang="ar-EG" dirty="0"/>
              <a:t>ولا تقدم شركة </a:t>
            </a:r>
            <a:r>
              <a:rPr lang="ar-EG" dirty="0">
                <a:solidFill>
                  <a:srgbClr val="0033CC"/>
                </a:solidFill>
              </a:rPr>
              <a:t>لوتو سايفتي برودكتس د.م.س.م </a:t>
            </a:r>
            <a:r>
              <a:rPr lang="ar-EG" dirty="0"/>
              <a:t>وملاكها وموظفيها أي ضمانة أو تعهد بدقة أو تمام أي معلومات واردة في هذا الكتيب، ولا تتحمل أي مسؤولية عن اعتماد أو استخدام أي شخص لأي مادة أو مرجع مشار إليه في هذا الكتيب.</a:t>
            </a:r>
            <a:endParaRPr lang="en-US" dirty="0"/>
          </a:p>
          <a:p>
            <a:pPr algn="just"/>
            <a:endParaRPr lang="en-US" dirty="0"/>
          </a:p>
          <a:p>
            <a:pPr algn="just" rtl="1"/>
            <a:r>
              <a:rPr lang="ar-EG" dirty="0"/>
              <a:t>قد لا تكون المادة الواردة في هذا الكتيب هي آخر الإصدارات.</a:t>
            </a:r>
            <a:endParaRPr lang="en-US" dirty="0"/>
          </a:p>
        </p:txBody>
      </p:sp>
      <p:sp>
        <p:nvSpPr>
          <p:cNvPr id="5" name="Rectangle 4"/>
          <p:cNvSpPr/>
          <p:nvPr/>
        </p:nvSpPr>
        <p:spPr>
          <a:xfrm>
            <a:off x="0" y="5867400"/>
            <a:ext cx="9906000" cy="6096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5867400"/>
            <a:ext cx="9220200" cy="553998"/>
          </a:xfrm>
          <a:prstGeom prst="rect">
            <a:avLst/>
          </a:prstGeom>
          <a:noFill/>
        </p:spPr>
        <p:txBody>
          <a:bodyPr wrap="square" rtlCol="0">
            <a:spAutoFit/>
          </a:bodyPr>
          <a:lstStyle/>
          <a:p>
            <a:pPr algn="r" rtl="1"/>
            <a:r>
              <a:rPr lang="ar-EG" sz="1500" b="1" dirty="0"/>
              <a:t>إجابات الاختبار:</a:t>
            </a:r>
            <a:endParaRPr lang="pt-BR" sz="1500" b="1" dirty="0"/>
          </a:p>
          <a:p>
            <a:pPr algn="r" rtl="1"/>
            <a:r>
              <a:rPr lang="ar-EG" sz="1500" b="1" dirty="0"/>
              <a:t>1-ب، 2-د، 3-د، 4-ب، 5-أ، 6-ب، 7-د، 8-ب، 9-أ، 10-أ، 11-أ، 12-أ، 13-ب، 14،أ، 15-ب، 16-د، 17-أ، 18-أ، 19-أ، 20-أ</a:t>
            </a:r>
            <a:endParaRPr lang="en-US" sz="1500" b="1" dirty="0"/>
          </a:p>
        </p:txBody>
      </p:sp>
      <p:sp>
        <p:nvSpPr>
          <p:cNvPr id="7" name="TextBox 6"/>
          <p:cNvSpPr txBox="1"/>
          <p:nvPr/>
        </p:nvSpPr>
        <p:spPr>
          <a:xfrm>
            <a:off x="228600" y="381000"/>
            <a:ext cx="2819400" cy="523220"/>
          </a:xfrm>
          <a:prstGeom prst="rect">
            <a:avLst/>
          </a:prstGeom>
          <a:noFill/>
        </p:spPr>
        <p:txBody>
          <a:bodyPr wrap="square" rtlCol="0">
            <a:spAutoFit/>
          </a:bodyPr>
          <a:lstStyle/>
          <a:p>
            <a:pPr algn="ctr" rtl="1"/>
            <a:r>
              <a:rPr lang="ar-EG" sz="2800" b="1" dirty="0">
                <a:solidFill>
                  <a:schemeClr val="bg1"/>
                </a:solidFill>
              </a:rPr>
              <a:t>إخلاء المسؤولية</a:t>
            </a:r>
            <a:endParaRPr lang="en-US" sz="2800" b="1" dirty="0">
              <a:solidFill>
                <a:schemeClr val="bg1"/>
              </a:solidFill>
            </a:endParaRPr>
          </a:p>
        </p:txBody>
      </p:sp>
    </p:spTree>
    <p:extLst>
      <p:ext uri="{BB962C8B-B14F-4D97-AF65-F5344CB8AC3E}">
        <p14:creationId xmlns:p14="http://schemas.microsoft.com/office/powerpoint/2010/main" val="3219831756"/>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3718</TotalTime>
  <Words>6319</Words>
  <Application>Microsoft Office PowerPoint</Application>
  <PresentationFormat>A4 Paper (210x297 mm)</PresentationFormat>
  <Paragraphs>770</Paragraphs>
  <Slides>49</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Arial</vt:lpstr>
      <vt:lpstr>Arial Black</vt:lpstr>
      <vt:lpstr>AvantGarde</vt:lpstr>
      <vt:lpstr>Calibri</vt:lpstr>
      <vt:lpstr>Ethnocentric Rg</vt:lpstr>
      <vt:lpstr>Eurostile Extended</vt:lpstr>
      <vt:lpstr>Helvetica-Narrow-Bold</vt:lpstr>
      <vt:lpstr>Kabel Md BT</vt:lpstr>
      <vt:lpstr>ObelixProBroken</vt:lpstr>
      <vt:lpstr>Times New Roman</vt:lpstr>
      <vt:lpstr>Wingdings</vt:lpstr>
      <vt:lpstr>Office Theme</vt:lpstr>
      <vt:lpstr>لوتو سايفتي برودكتس د.م.س.م</vt:lpstr>
      <vt:lpstr>إغلاق مصادر الطاقة ووضع لافتات عليها</vt:lpstr>
      <vt:lpstr>تقدم شركة لوتو سايفتي برودكتس د.م.س.م - التي يقع مقرها الرئيسي في مدينة دبي (الإمارات العربية المتحدة) منذ 2011 - حلولاً متخصصة في منتجات السلامة الكهربائية وإغلاق مصادر الطاقة ووضع لافتات عليها في مجالات الإنشاءات والمرافق والنفط والغاز وصناعات الألومنيوم والصلب والخدمات البحرية والشاطئية والموانئ والطيران وإدارة المنشآت وغيرها الكثير عبر دولة الإمارات العربية المتحدة ومنطقة الشرق الأوسط وشمال أفريقيا ورابطة الدول المستقلة. تتنوع خبرتنا في مجال إغلاق مصادر الطاقة ووضع لافتات عليها لتشمل العروض التقديمية وتحديد الأخطار وتقييمات المواقع واختبار وتوريد أجهزة إغلاق مصادر الطاقة ووضع لافتات عليها بالإضافة إلى الأقفال والشارات مع تقديم الدعم اللازم لتركيبها. وتتوافر خدماتنا للمستخدمين الحاليين والجدد. تشكل منتجات الحماية من وميض القوس الكهربائي جزءًا رئيسياً من منتجاتنا المعروضة. وهذا يتضمن معدات الوقاية الشخصية من وميض القوس الكهربائي بسعة 8 – 100 كالوري / سم2 التي ينتجها مصنعين معتمدين ومشهورين بالإضافة إلى القفازات المعزولة لعامل الأسلاك وأحذية السلامة المقاومة للصدمات الكهربائية وأطقم التأريض والتماس ومعدات الإنقاذ وأجهزة كشف الجهد الكهربي والأرضيات المطاطية العازلة للوحات التوزيع ووسائل الإيضاح البصرية والمنتجات ذات الصلة التي تكون متاحة من مصدر واحد من أجل العمل على المعدات العاملة بالطاقة. تسهم حلولنا المتخصصة في تعزيز القدرة الإنتاجية وتخفيض وقت التعطل المتعلق بحوادث العمل أثناء خدمة المصانع والمعدات أو صيانتها أو بدء تشغيلها بما يضمن تحقيق ممارسات عمل آمنة.</vt:lpstr>
      <vt:lpstr>PowerPoint Presentation</vt:lpstr>
      <vt:lpstr>ما المقصود بالقوس الكهربائي؟ “القوس الكهربائي هو ماس كهربي يسري عبر الهواء”</vt:lpstr>
      <vt:lpstr>يحدث وميض القوس الكهربائي عندما تسري الكهرباء أو تتحرك على شكل قوس عبر الهواء. يبدأ وميض القوس الكهربائي بخط التقوس الكهربائي. ويمكن تعريف التقوس الكهربائي على أنه تدفق للتيار عبر مسار غير مخصص للتدفق.</vt:lpstr>
      <vt:lpstr>ما الذي يبدأ به القوس الكهربائي؟</vt:lpstr>
      <vt:lpstr>ما الأنشطة التي تعرضك للمخاطر؟ الأنشطة التي تنطوي على مخاطر وميض القوس الكهربائي هي:</vt:lpstr>
      <vt:lpstr>ما هي الأخطار الكامنة؟   القوس الكهربائي</vt:lpstr>
      <vt:lpstr>اختبار وميض القوس الكهربائي المنظم</vt:lpstr>
      <vt:lpstr>أين يمكن أن يظهر وميض القوس الكهربائي؟</vt:lpstr>
      <vt:lpstr>مخلفات الإصابة بالحروق</vt:lpstr>
      <vt:lpstr>تكلفة الحوادث -  نموذج جبل الجليد</vt:lpstr>
      <vt:lpstr>ما الذي ينبغي عليك فعله حتى تحمي نفسك؟</vt:lpstr>
      <vt:lpstr>ما الذي ينبغي عليك فعله حتى تحمي نفسك؟</vt:lpstr>
      <vt:lpstr>يجب على أي منشأة امتلاك وتقديم برنامج سلامة يتضمن:</vt:lpstr>
      <vt:lpstr>مباشرة إجراءات المعدات المتصلة بالطاقة</vt:lpstr>
      <vt:lpstr>PowerPoint Presentation</vt:lpstr>
      <vt:lpstr>تصريح العمل مع سريان الكهرباء</vt:lpstr>
      <vt:lpstr>PowerPoint Presentation</vt:lpstr>
      <vt:lpstr>تصريح العمل مع سريان الكهرباء - تتمة</vt:lpstr>
      <vt:lpstr>تصريح العمل مع سريان الكهرباء - تتمة</vt:lpstr>
      <vt:lpstr>تصريح العمل مع سريان الكهرباء - تتمة</vt:lpstr>
      <vt:lpstr>تصريح العمل مع سريان الكهرباء - تتمة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Loto Safety Products DMCC</dc:title>
  <dc:creator>user</dc:creator>
  <cp:lastModifiedBy>qaid</cp:lastModifiedBy>
  <cp:revision>278</cp:revision>
  <dcterms:created xsi:type="dcterms:W3CDTF">2016-05-07T17:30:09Z</dcterms:created>
  <dcterms:modified xsi:type="dcterms:W3CDTF">2018-12-02T13:08:52Z</dcterms:modified>
</cp:coreProperties>
</file>