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notesMasterIdLst>
    <p:notesMasterId r:id="rId49"/>
  </p:notesMasterIdLst>
  <p:sldIdLst>
    <p:sldId id="256" r:id="rId2"/>
    <p:sldId id="331" r:id="rId3"/>
    <p:sldId id="366" r:id="rId4"/>
    <p:sldId id="347" r:id="rId5"/>
    <p:sldId id="351" r:id="rId6"/>
    <p:sldId id="363" r:id="rId7"/>
    <p:sldId id="364" r:id="rId8"/>
    <p:sldId id="354" r:id="rId9"/>
    <p:sldId id="355" r:id="rId10"/>
    <p:sldId id="356" r:id="rId11"/>
    <p:sldId id="357" r:id="rId12"/>
    <p:sldId id="367" r:id="rId13"/>
    <p:sldId id="373" r:id="rId14"/>
    <p:sldId id="368" r:id="rId15"/>
    <p:sldId id="375" r:id="rId16"/>
    <p:sldId id="369" r:id="rId17"/>
    <p:sldId id="374" r:id="rId18"/>
    <p:sldId id="358" r:id="rId19"/>
    <p:sldId id="332" r:id="rId20"/>
    <p:sldId id="337" r:id="rId21"/>
    <p:sldId id="298" r:id="rId22"/>
    <p:sldId id="365" r:id="rId23"/>
    <p:sldId id="338" r:id="rId24"/>
    <p:sldId id="361" r:id="rId25"/>
    <p:sldId id="362" r:id="rId26"/>
    <p:sldId id="343" r:id="rId27"/>
    <p:sldId id="346" r:id="rId28"/>
    <p:sldId id="309" r:id="rId29"/>
    <p:sldId id="315" r:id="rId30"/>
    <p:sldId id="267" r:id="rId31"/>
    <p:sldId id="313" r:id="rId32"/>
    <p:sldId id="257" r:id="rId33"/>
    <p:sldId id="260" r:id="rId34"/>
    <p:sldId id="310" r:id="rId35"/>
    <p:sldId id="299" r:id="rId36"/>
    <p:sldId id="288" r:id="rId37"/>
    <p:sldId id="283" r:id="rId38"/>
    <p:sldId id="371" r:id="rId39"/>
    <p:sldId id="372" r:id="rId40"/>
    <p:sldId id="320" r:id="rId41"/>
    <p:sldId id="321" r:id="rId42"/>
    <p:sldId id="377" r:id="rId43"/>
    <p:sldId id="376" r:id="rId44"/>
    <p:sldId id="261" r:id="rId45"/>
    <p:sldId id="262" r:id="rId46"/>
    <p:sldId id="263" r:id="rId47"/>
    <p:sldId id="370" r:id="rId48"/>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9FF6A"/>
    <a:srgbClr val="FFFF00"/>
    <a:srgbClr val="333399"/>
    <a:srgbClr val="3366FF"/>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61" d="100"/>
          <a:sy n="161" d="100"/>
        </p:scale>
        <p:origin x="-1648"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mn-ea"/>
                <a:cs typeface="+mn-cs"/>
              </a:defRPr>
            </a:lvl1pPr>
          </a:lstStyle>
          <a:p>
            <a:pPr>
              <a:defRPr/>
            </a:pPr>
            <a:endParaRPr lang="en-US"/>
          </a:p>
        </p:txBody>
      </p:sp>
      <p:sp>
        <p:nvSpPr>
          <p:cNvPr id="3277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cs typeface="+mn-cs"/>
              </a:defRPr>
            </a:lvl1pPr>
          </a:lstStyle>
          <a:p>
            <a:pPr>
              <a:defRPr/>
            </a:pPr>
            <a:endParaRPr lang="en-US"/>
          </a:p>
        </p:txBody>
      </p:sp>
      <p:sp>
        <p:nvSpPr>
          <p:cNvPr id="14340"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277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mn-ea"/>
                <a:cs typeface="+mn-cs"/>
              </a:defRPr>
            </a:lvl1pPr>
          </a:lstStyle>
          <a:p>
            <a:pPr>
              <a:defRPr/>
            </a:pPr>
            <a:endParaRPr lang="en-US"/>
          </a:p>
        </p:txBody>
      </p:sp>
      <p:sp>
        <p:nvSpPr>
          <p:cNvPr id="3277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CE18A658-77D0-4D25-B2D9-630F555829E6}"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Rot="1" noChangeArrowheads="1" noTextEdit="1"/>
          </p:cNvSpPr>
          <p:nvPr>
            <p:ph type="sldImg"/>
          </p:nvPr>
        </p:nvSpPr>
        <p:spPr>
          <a:ln/>
        </p:spPr>
      </p:sp>
      <p:sp>
        <p:nvSpPr>
          <p:cNvPr id="1638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sz="quarter" idx="1"/>
          </p:nvPr>
        </p:nvSpPr>
        <p:spPr/>
        <p:txBody>
          <a:bodyPr/>
          <a:lstStyle/>
          <a:p>
            <a:pPr>
              <a:defRPr/>
            </a:pPr>
            <a:r>
              <a:rPr lang="en-US" smtClean="0"/>
              <a:t>5/27/10</a:t>
            </a:r>
          </a:p>
        </p:txBody>
      </p:sp>
      <p:sp>
        <p:nvSpPr>
          <p:cNvPr id="6" name="Rectangle 6"/>
          <p:cNvSpPr>
            <a:spLocks noGrp="1" noChangeArrowheads="1"/>
          </p:cNvSpPr>
          <p:nvPr>
            <p:ph type="ftr" sz="quarter" idx="4"/>
          </p:nvPr>
        </p:nvSpPr>
        <p:spPr/>
        <p:txBody>
          <a:bodyPr/>
          <a:lstStyle/>
          <a:p>
            <a:pPr>
              <a:defRPr/>
            </a:pPr>
            <a:r>
              <a:rPr lang="en-US" smtClean="0"/>
              <a:t>2010 PMHVC - author - Lloyd B. Gordon</a:t>
            </a:r>
          </a:p>
        </p:txBody>
      </p:sp>
      <p:sp>
        <p:nvSpPr>
          <p:cNvPr id="184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55C2274-441F-4E37-8880-EDA52928AA24}" type="slidenum">
              <a:rPr lang="en-US" altLang="en-US" sz="1200"/>
              <a:pPr eaLnBrk="1" hangingPunct="1"/>
              <a:t>2</a:t>
            </a:fld>
            <a:endParaRPr lang="en-US" altLang="en-US" sz="1200"/>
          </a:p>
        </p:txBody>
      </p:sp>
      <p:sp>
        <p:nvSpPr>
          <p:cNvPr id="18436" name="Rectangle 2"/>
          <p:cNvSpPr>
            <a:spLocks noChangeArrowheads="1" noTextEdit="1"/>
          </p:cNvSpPr>
          <p:nvPr>
            <p:ph type="sldImg"/>
          </p:nvPr>
        </p:nvSpPr>
        <p:spPr>
          <a:ln/>
        </p:spPr>
      </p:sp>
      <p:sp>
        <p:nvSpPr>
          <p:cNvPr id="184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sz="quarter" idx="1"/>
          </p:nvPr>
        </p:nvSpPr>
        <p:spPr/>
        <p:txBody>
          <a:bodyPr/>
          <a:lstStyle/>
          <a:p>
            <a:pPr>
              <a:defRPr/>
            </a:pPr>
            <a:r>
              <a:rPr lang="en-US" smtClean="0"/>
              <a:t>5/27/10</a:t>
            </a:r>
          </a:p>
        </p:txBody>
      </p:sp>
      <p:sp>
        <p:nvSpPr>
          <p:cNvPr id="6" name="Rectangle 6"/>
          <p:cNvSpPr>
            <a:spLocks noGrp="1" noChangeArrowheads="1"/>
          </p:cNvSpPr>
          <p:nvPr>
            <p:ph type="ftr" sz="quarter" idx="4"/>
          </p:nvPr>
        </p:nvSpPr>
        <p:spPr/>
        <p:txBody>
          <a:bodyPr/>
          <a:lstStyle/>
          <a:p>
            <a:pPr>
              <a:defRPr/>
            </a:pPr>
            <a:r>
              <a:rPr lang="en-US" smtClean="0"/>
              <a:t>2010 PMHVC - author - Lloyd B. Gordon</a:t>
            </a:r>
          </a:p>
        </p:txBody>
      </p:sp>
      <p:sp>
        <p:nvSpPr>
          <p:cNvPr id="215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94EFEAA-4F8F-4341-B36A-74DB5C8F0087}" type="slidenum">
              <a:rPr lang="en-US" altLang="en-US" sz="1200"/>
              <a:pPr eaLnBrk="1" hangingPunct="1"/>
              <a:t>4</a:t>
            </a:fld>
            <a:endParaRPr lang="en-US" altLang="en-US" sz="1200"/>
          </a:p>
        </p:txBody>
      </p:sp>
      <p:sp>
        <p:nvSpPr>
          <p:cNvPr id="21508" name="Rectangle 2"/>
          <p:cNvSpPr>
            <a:spLocks noChangeArrowheads="1" noTextEdit="1"/>
          </p:cNvSpPr>
          <p:nvPr>
            <p:ph type="sldImg"/>
          </p:nvPr>
        </p:nvSpPr>
        <p:spPr>
          <a:ln/>
        </p:spPr>
      </p:sp>
      <p:sp>
        <p:nvSpPr>
          <p:cNvPr id="215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Grp="1" noChangeArrowheads="1"/>
          </p:cNvSpPr>
          <p:nvPr>
            <p:ph type="dt" sz="quarter" idx="1"/>
          </p:nvPr>
        </p:nvSpPr>
        <p:spPr/>
        <p:txBody>
          <a:bodyPr/>
          <a:lstStyle/>
          <a:p>
            <a:pPr>
              <a:defRPr/>
            </a:pPr>
            <a:r>
              <a:rPr lang="en-US" smtClean="0"/>
              <a:t>5/27/10</a:t>
            </a:r>
          </a:p>
        </p:txBody>
      </p:sp>
      <p:sp>
        <p:nvSpPr>
          <p:cNvPr id="7" name="Footer Placeholder 6"/>
          <p:cNvSpPr>
            <a:spLocks noGrp="1" noChangeArrowheads="1"/>
          </p:cNvSpPr>
          <p:nvPr>
            <p:ph type="ftr" sz="quarter" idx="4"/>
          </p:nvPr>
        </p:nvSpPr>
        <p:spPr/>
        <p:txBody>
          <a:bodyPr/>
          <a:lstStyle/>
          <a:p>
            <a:pPr>
              <a:defRPr/>
            </a:pPr>
            <a:r>
              <a:rPr lang="en-US" smtClean="0"/>
              <a:t>2010 PMHVC - author - Lloyd B. Gordon</a:t>
            </a:r>
          </a:p>
        </p:txBody>
      </p:sp>
      <p:sp>
        <p:nvSpPr>
          <p:cNvPr id="245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B0047F9-5114-49B7-B9C4-37AD62AF9D8B}" type="slidenum">
              <a:rPr lang="en-US" altLang="en-US" sz="1200"/>
              <a:pPr eaLnBrk="1" hangingPunct="1"/>
              <a:t>6</a:t>
            </a:fld>
            <a:endParaRPr lang="en-US" altLang="en-US" sz="1200"/>
          </a:p>
        </p:txBody>
      </p:sp>
      <p:sp>
        <p:nvSpPr>
          <p:cNvPr id="2458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073AE564-F445-4AF6-BE5D-44F854C686DE}" type="slidenum">
              <a:rPr lang="en-US" altLang="en-US" sz="1200">
                <a:latin typeface="Times" panose="02020603050405020304" pitchFamily="18" charset="0"/>
              </a:rPr>
              <a:pPr algn="r" eaLnBrk="1" hangingPunct="1"/>
              <a:t>6</a:t>
            </a:fld>
            <a:endParaRPr lang="en-US" altLang="en-US" sz="1200">
              <a:latin typeface="Times" panose="02020603050405020304" pitchFamily="18" charset="0"/>
            </a:endParaRPr>
          </a:p>
        </p:txBody>
      </p:sp>
      <p:sp>
        <p:nvSpPr>
          <p:cNvPr id="24581" name="Rectangle 2"/>
          <p:cNvSpPr>
            <a:spLocks noChangeArrowheads="1" noTextEdit="1"/>
          </p:cNvSpPr>
          <p:nvPr>
            <p:ph type="sldImg"/>
          </p:nvPr>
        </p:nvSpPr>
        <p:spPr>
          <a:solidFill>
            <a:srgbClr val="FFFFFF"/>
          </a:solidFill>
          <a:ln/>
        </p:spPr>
      </p:sp>
      <p:sp>
        <p:nvSpPr>
          <p:cNvPr id="24582" name="Rectangle 3"/>
          <p:cNvSpPr>
            <a:spLocks noGrp="1" noChangeArrowheads="1"/>
          </p:cNvSpPr>
          <p:nvPr>
            <p:ph type="body" idx="1"/>
          </p:nvPr>
        </p:nvSpPr>
        <p:spPr>
          <a:xfrm>
            <a:off x="914400" y="4343400"/>
            <a:ext cx="5029200" cy="4114800"/>
          </a:xfrm>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r>
              <a:rPr lang="en-US" altLang="en-US" smtClean="0">
                <a:latin typeface="Arial" panose="020B0604020202020204" pitchFamily="34" charset="0"/>
              </a:rPr>
              <a:t>some examples</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LOTS of energy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Grp="1" noChangeArrowheads="1"/>
          </p:cNvSpPr>
          <p:nvPr>
            <p:ph type="dt" sz="quarter" idx="1"/>
          </p:nvPr>
        </p:nvSpPr>
        <p:spPr/>
        <p:txBody>
          <a:bodyPr/>
          <a:lstStyle/>
          <a:p>
            <a:pPr>
              <a:defRPr/>
            </a:pPr>
            <a:r>
              <a:rPr lang="en-US" smtClean="0"/>
              <a:t>5/27/10</a:t>
            </a:r>
          </a:p>
        </p:txBody>
      </p:sp>
      <p:sp>
        <p:nvSpPr>
          <p:cNvPr id="7" name="Footer Placeholder 6"/>
          <p:cNvSpPr>
            <a:spLocks noGrp="1" noChangeArrowheads="1"/>
          </p:cNvSpPr>
          <p:nvPr>
            <p:ph type="ftr" sz="quarter" idx="4"/>
          </p:nvPr>
        </p:nvSpPr>
        <p:spPr/>
        <p:txBody>
          <a:bodyPr/>
          <a:lstStyle/>
          <a:p>
            <a:pPr>
              <a:defRPr/>
            </a:pPr>
            <a:r>
              <a:rPr lang="en-US" smtClean="0"/>
              <a:t>2010 PMHVC - author - Lloyd B. Gordon</a:t>
            </a:r>
          </a:p>
        </p:txBody>
      </p:sp>
      <p:sp>
        <p:nvSpPr>
          <p:cNvPr id="266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E7EA7F2-056E-45D2-8F05-4C366DC68BA9}" type="slidenum">
              <a:rPr lang="en-US" altLang="en-US" sz="1200"/>
              <a:pPr eaLnBrk="1" hangingPunct="1"/>
              <a:t>7</a:t>
            </a:fld>
            <a:endParaRPr lang="en-US" altLang="en-US" sz="1200"/>
          </a:p>
        </p:txBody>
      </p:sp>
      <p:sp>
        <p:nvSpPr>
          <p:cNvPr id="2662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F49FAC58-4F1E-40C5-8D9F-D25A836ABABF}" type="slidenum">
              <a:rPr lang="en-US" altLang="en-US" sz="1200">
                <a:latin typeface="Times" panose="02020603050405020304" pitchFamily="18" charset="0"/>
              </a:rPr>
              <a:pPr algn="r" eaLnBrk="1" hangingPunct="1"/>
              <a:t>7</a:t>
            </a:fld>
            <a:endParaRPr lang="en-US" altLang="en-US" sz="1200">
              <a:latin typeface="Times" panose="02020603050405020304" pitchFamily="18" charset="0"/>
            </a:endParaRPr>
          </a:p>
        </p:txBody>
      </p:sp>
      <p:sp>
        <p:nvSpPr>
          <p:cNvPr id="26629" name="Rectangle 2"/>
          <p:cNvSpPr>
            <a:spLocks noChangeArrowheads="1" noTextEdit="1"/>
          </p:cNvSpPr>
          <p:nvPr>
            <p:ph type="sldImg"/>
          </p:nvPr>
        </p:nvSpPr>
        <p:spPr>
          <a:solidFill>
            <a:srgbClr val="FFFFFF"/>
          </a:solidFill>
          <a:ln/>
        </p:spPr>
      </p:sp>
      <p:sp>
        <p:nvSpPr>
          <p:cNvPr id="26630" name="Rectangle 3"/>
          <p:cNvSpPr>
            <a:spLocks noGrp="1" noChangeArrowheads="1"/>
          </p:cNvSpPr>
          <p:nvPr>
            <p:ph type="body" idx="1"/>
          </p:nvPr>
        </p:nvSpPr>
        <p:spPr>
          <a:xfrm>
            <a:off x="914400" y="4343400"/>
            <a:ext cx="5029200" cy="4114800"/>
          </a:xfrm>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r>
              <a:rPr lang="en-US" altLang="en-US" i="1" smtClean="0">
                <a:latin typeface="Arial" panose="020B0604020202020204" pitchFamily="34" charset="0"/>
              </a:rPr>
              <a:t>Go over each example, emphasize the very short arc flash boundaries for small equipment.</a:t>
            </a:r>
          </a:p>
          <a:p>
            <a:pPr eaLnBrk="1" hangingPunct="1"/>
            <a:endParaRPr lang="en-US" altLang="en-US" i="1" smtClean="0">
              <a:latin typeface="Arial" panose="020B0604020202020204" pitchFamily="34" charset="0"/>
            </a:endParaRPr>
          </a:p>
          <a:p>
            <a:pPr eaLnBrk="1" hangingPunct="1"/>
            <a:r>
              <a:rPr lang="en-US" altLang="en-US" i="1" smtClean="0">
                <a:latin typeface="Arial" panose="020B0604020202020204" pitchFamily="34" charset="0"/>
              </a:rPr>
              <a:t>Arc flash boundaries are much smaller than shock boundaries for high voltage, R&amp;D equipment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sz="quarter" idx="1"/>
          </p:nvPr>
        </p:nvSpPr>
        <p:spPr/>
        <p:txBody>
          <a:bodyPr/>
          <a:lstStyle/>
          <a:p>
            <a:pPr>
              <a:defRPr/>
            </a:pPr>
            <a:r>
              <a:rPr lang="en-US" smtClean="0"/>
              <a:t>5/27/10</a:t>
            </a:r>
          </a:p>
        </p:txBody>
      </p:sp>
      <p:sp>
        <p:nvSpPr>
          <p:cNvPr id="6" name="Rectangle 6"/>
          <p:cNvSpPr>
            <a:spLocks noGrp="1" noChangeArrowheads="1"/>
          </p:cNvSpPr>
          <p:nvPr>
            <p:ph type="ftr" sz="quarter" idx="4"/>
          </p:nvPr>
        </p:nvSpPr>
        <p:spPr/>
        <p:txBody>
          <a:bodyPr/>
          <a:lstStyle/>
          <a:p>
            <a:pPr>
              <a:defRPr/>
            </a:pPr>
            <a:r>
              <a:rPr lang="en-US" smtClean="0"/>
              <a:t>2010 PMHVC - author - Lloyd B. Gordon</a:t>
            </a:r>
          </a:p>
        </p:txBody>
      </p:sp>
      <p:sp>
        <p:nvSpPr>
          <p:cNvPr id="286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CD2120A-3E7F-498D-854B-0A1C4FB22ED8}" type="slidenum">
              <a:rPr lang="en-US" altLang="en-US" sz="1200"/>
              <a:pPr eaLnBrk="1" hangingPunct="1"/>
              <a:t>8</a:t>
            </a:fld>
            <a:endParaRPr lang="en-US" altLang="en-US" sz="1200"/>
          </a:p>
        </p:txBody>
      </p:sp>
      <p:sp>
        <p:nvSpPr>
          <p:cNvPr id="28676" name="Rectangle 2"/>
          <p:cNvSpPr>
            <a:spLocks noChangeArrowheads="1"/>
          </p:cNvSpPr>
          <p:nvPr>
            <p:ph type="sldImg"/>
          </p:nvPr>
        </p:nvSpPr>
        <p:spPr>
          <a:solidFill>
            <a:srgbClr val="FFFFFF"/>
          </a:solidFill>
          <a:ln/>
        </p:spPr>
      </p:sp>
      <p:sp>
        <p:nvSpPr>
          <p:cNvPr id="28677" name="Rectangle 3"/>
          <p:cNvSpPr>
            <a:spLocks noChangeArrowheads="1"/>
          </p:cNvSpPr>
          <p:nvPr>
            <p:ph type="body" idx="1"/>
          </p:nvPr>
        </p:nvSpPr>
        <p:spPr>
          <a:xfrm>
            <a:off x="914400" y="4343400"/>
            <a:ext cx="5029200" cy="4114800"/>
          </a:xfrm>
          <a:solidFill>
            <a:srgbClr val="FFFFFF"/>
          </a:solidFill>
          <a:ln>
            <a:solidFill>
              <a:srgbClr val="000000"/>
            </a:solidFill>
          </a:ln>
        </p:spPr>
        <p:txBody>
          <a:bodyPr/>
          <a:lstStyle/>
          <a:p>
            <a:r>
              <a:rPr lang="en-US" altLang="en-US" smtClean="0">
                <a:latin typeface="Arial" panose="020B0604020202020204" pitchFamily="34" charset="0"/>
              </a:rPr>
              <a:t>Go over each one, give example if you know them.</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Grp="1" noChangeArrowheads="1"/>
          </p:cNvSpPr>
          <p:nvPr>
            <p:ph type="dt" sz="quarter" idx="1"/>
          </p:nvPr>
        </p:nvSpPr>
        <p:spPr/>
        <p:txBody>
          <a:bodyPr/>
          <a:lstStyle/>
          <a:p>
            <a:pPr>
              <a:defRPr/>
            </a:pPr>
            <a:r>
              <a:rPr lang="en-US" smtClean="0"/>
              <a:t>5/27/10</a:t>
            </a:r>
          </a:p>
        </p:txBody>
      </p:sp>
      <p:sp>
        <p:nvSpPr>
          <p:cNvPr id="7" name="Footer Placeholder 6"/>
          <p:cNvSpPr>
            <a:spLocks noGrp="1" noChangeArrowheads="1"/>
          </p:cNvSpPr>
          <p:nvPr>
            <p:ph type="ftr" sz="quarter" idx="4"/>
          </p:nvPr>
        </p:nvSpPr>
        <p:spPr/>
        <p:txBody>
          <a:bodyPr/>
          <a:lstStyle/>
          <a:p>
            <a:pPr>
              <a:defRPr/>
            </a:pPr>
            <a:r>
              <a:rPr lang="en-US" smtClean="0"/>
              <a:t>2010 PMHVC - author - Lloyd B. Gordon</a:t>
            </a:r>
          </a:p>
        </p:txBody>
      </p:sp>
      <p:sp>
        <p:nvSpPr>
          <p:cNvPr id="317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2CAC260-E9F5-4888-933C-8D71CFF5AB55}" type="slidenum">
              <a:rPr lang="en-US" altLang="en-US" sz="1200"/>
              <a:pPr eaLnBrk="1" hangingPunct="1"/>
              <a:t>10</a:t>
            </a:fld>
            <a:endParaRPr lang="en-US" altLang="en-US" sz="1200"/>
          </a:p>
        </p:txBody>
      </p:sp>
      <p:sp>
        <p:nvSpPr>
          <p:cNvPr id="3174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E7C27082-6088-46D1-9753-7D264CA4550B}" type="slidenum">
              <a:rPr lang="en-US" altLang="en-US" sz="1200">
                <a:latin typeface="Times" panose="02020603050405020304" pitchFamily="18" charset="0"/>
              </a:rPr>
              <a:pPr algn="r" eaLnBrk="1" hangingPunct="1"/>
              <a:t>10</a:t>
            </a:fld>
            <a:endParaRPr lang="en-US" altLang="en-US" sz="1200">
              <a:latin typeface="Times" panose="02020603050405020304" pitchFamily="18" charset="0"/>
            </a:endParaRPr>
          </a:p>
        </p:txBody>
      </p:sp>
      <p:sp>
        <p:nvSpPr>
          <p:cNvPr id="31749" name="Rectangle 2"/>
          <p:cNvSpPr>
            <a:spLocks noChangeArrowheads="1"/>
          </p:cNvSpPr>
          <p:nvPr>
            <p:ph type="sldImg"/>
          </p:nvPr>
        </p:nvSpPr>
        <p:spPr>
          <a:solidFill>
            <a:srgbClr val="FFFFFF"/>
          </a:solidFill>
          <a:ln/>
        </p:spPr>
      </p:sp>
      <p:sp>
        <p:nvSpPr>
          <p:cNvPr id="31750" name="Rectangle 3"/>
          <p:cNvSpPr>
            <a:spLocks noChangeArrowheads="1"/>
          </p:cNvSpPr>
          <p:nvPr>
            <p:ph type="body" idx="1"/>
          </p:nvPr>
        </p:nvSpPr>
        <p:spPr>
          <a:xfrm>
            <a:off x="914400" y="4343400"/>
            <a:ext cx="5029200" cy="4114800"/>
          </a:xfrm>
          <a:solidFill>
            <a:srgbClr val="FFFFFF"/>
          </a:solidFill>
          <a:ln>
            <a:solidFill>
              <a:srgbClr val="000000"/>
            </a:solidFill>
          </a:ln>
        </p:spPr>
        <p:txBody>
          <a:bodyPr/>
          <a:lstStyle/>
          <a:p>
            <a:pPr eaLnBrk="1" hangingPunct="1"/>
            <a:r>
              <a:rPr lang="en-US" altLang="en-US" smtClean="0">
                <a:latin typeface="Arial" panose="020B0604020202020204" pitchFamily="34" charset="0"/>
              </a:rPr>
              <a:t>Previously five major groups, today there are seven.</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Class 2.x was split into DC and into 6.x, subRF</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Class 7.x is new</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All were slightly revised</a:t>
            </a:r>
          </a:p>
          <a:p>
            <a:pPr eaLnBrk="1" hangingPunct="1"/>
            <a:endParaRPr lang="en-US" altLang="en-US" smtClean="0">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Grp="1" noChangeArrowheads="1"/>
          </p:cNvSpPr>
          <p:nvPr>
            <p:ph type="dt" sz="quarter" idx="1"/>
          </p:nvPr>
        </p:nvSpPr>
        <p:spPr/>
        <p:txBody>
          <a:bodyPr/>
          <a:lstStyle/>
          <a:p>
            <a:pPr>
              <a:defRPr/>
            </a:pPr>
            <a:r>
              <a:rPr lang="en-US" smtClean="0"/>
              <a:t>5/27/10</a:t>
            </a:r>
          </a:p>
        </p:txBody>
      </p:sp>
      <p:sp>
        <p:nvSpPr>
          <p:cNvPr id="7" name="Footer Placeholder 6"/>
          <p:cNvSpPr>
            <a:spLocks noGrp="1" noChangeArrowheads="1"/>
          </p:cNvSpPr>
          <p:nvPr>
            <p:ph type="ftr" sz="quarter" idx="4"/>
          </p:nvPr>
        </p:nvSpPr>
        <p:spPr/>
        <p:txBody>
          <a:bodyPr/>
          <a:lstStyle/>
          <a:p>
            <a:pPr>
              <a:defRPr/>
            </a:pPr>
            <a:r>
              <a:rPr lang="en-US" smtClean="0"/>
              <a:t>2010 PMHVC - author - Lloyd B. Gordon</a:t>
            </a:r>
          </a:p>
        </p:txBody>
      </p:sp>
      <p:sp>
        <p:nvSpPr>
          <p:cNvPr id="337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4C628E1-028A-40C7-80C6-C105F053BA41}" type="slidenum">
              <a:rPr lang="en-US" altLang="en-US" sz="1200"/>
              <a:pPr eaLnBrk="1" hangingPunct="1"/>
              <a:t>11</a:t>
            </a:fld>
            <a:endParaRPr lang="en-US" altLang="en-US" sz="1200"/>
          </a:p>
        </p:txBody>
      </p:sp>
      <p:sp>
        <p:nvSpPr>
          <p:cNvPr id="3379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C6AADF12-B1C6-4366-AC6F-1FF326C35686}" type="slidenum">
              <a:rPr lang="en-US" altLang="en-US" sz="1200">
                <a:latin typeface="Times" panose="02020603050405020304" pitchFamily="18" charset="0"/>
              </a:rPr>
              <a:pPr algn="r" eaLnBrk="1" hangingPunct="1"/>
              <a:t>11</a:t>
            </a:fld>
            <a:endParaRPr lang="en-US" altLang="en-US" sz="1200">
              <a:latin typeface="Times" panose="02020603050405020304" pitchFamily="18" charset="0"/>
            </a:endParaRPr>
          </a:p>
        </p:txBody>
      </p:sp>
      <p:sp>
        <p:nvSpPr>
          <p:cNvPr id="33797" name="Rectangle 2"/>
          <p:cNvSpPr>
            <a:spLocks noChangeArrowheads="1"/>
          </p:cNvSpPr>
          <p:nvPr>
            <p:ph type="sldImg"/>
          </p:nvPr>
        </p:nvSpPr>
        <p:spPr>
          <a:solidFill>
            <a:srgbClr val="FFFFFF"/>
          </a:solidFill>
          <a:ln/>
        </p:spPr>
      </p:sp>
      <p:sp>
        <p:nvSpPr>
          <p:cNvPr id="33798" name="Rectangle 3"/>
          <p:cNvSpPr>
            <a:spLocks noChangeArrowheads="1"/>
          </p:cNvSpPr>
          <p:nvPr>
            <p:ph type="body" idx="1"/>
          </p:nvPr>
        </p:nvSpPr>
        <p:spPr>
          <a:xfrm>
            <a:off x="914400" y="4343400"/>
            <a:ext cx="5029200" cy="4114800"/>
          </a:xfrm>
          <a:solidFill>
            <a:srgbClr val="FFFFFF"/>
          </a:solidFill>
          <a:ln>
            <a:solidFill>
              <a:srgbClr val="000000"/>
            </a:solidFill>
          </a:ln>
        </p:spPr>
        <p:txBody>
          <a:bodyPr lIns="91435" tIns="45718" rIns="91435" bIns="45718"/>
          <a:lstStyle/>
          <a:p>
            <a:pPr eaLnBrk="1" hangingPunct="1"/>
            <a:r>
              <a:rPr lang="en-US" altLang="en-US" smtClean="0">
                <a:latin typeface="Arial" panose="020B0604020202020204" pitchFamily="34" charset="0"/>
              </a:rPr>
              <a:t>This is difficult to resolve, but each section is pulled out separately.</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Note 7 Categories</a:t>
            </a:r>
          </a:p>
          <a:p>
            <a:pPr eaLnBrk="1" hangingPunct="1"/>
            <a:endParaRPr lang="en-US" altLang="en-US" smtClean="0">
              <a:latin typeface="Arial" panose="020B0604020202020204" pitchFamily="34" charset="0"/>
            </a:endParaRPr>
          </a:p>
          <a:p>
            <a:pPr eaLnBrk="1" hangingPunct="1"/>
            <a:r>
              <a:rPr lang="en-US" altLang="en-US" i="1" smtClean="0">
                <a:latin typeface="Arial" panose="020B0604020202020204" pitchFamily="34" charset="0"/>
              </a:rPr>
              <a:t>use laser pointer here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Grp="1" noChangeArrowheads="1"/>
          </p:cNvSpPr>
          <p:nvPr>
            <p:ph type="dt" sz="quarter" idx="1"/>
          </p:nvPr>
        </p:nvSpPr>
        <p:spPr/>
        <p:txBody>
          <a:bodyPr/>
          <a:lstStyle/>
          <a:p>
            <a:pPr>
              <a:defRPr/>
            </a:pPr>
            <a:r>
              <a:rPr lang="en-US" smtClean="0"/>
              <a:t>5/27/10</a:t>
            </a:r>
          </a:p>
        </p:txBody>
      </p:sp>
      <p:sp>
        <p:nvSpPr>
          <p:cNvPr id="7" name="Footer Placeholder 6"/>
          <p:cNvSpPr>
            <a:spLocks noGrp="1" noChangeArrowheads="1"/>
          </p:cNvSpPr>
          <p:nvPr>
            <p:ph type="ftr" sz="quarter" idx="4"/>
          </p:nvPr>
        </p:nvSpPr>
        <p:spPr/>
        <p:txBody>
          <a:bodyPr/>
          <a:lstStyle/>
          <a:p>
            <a:pPr>
              <a:defRPr/>
            </a:pPr>
            <a:r>
              <a:rPr lang="en-US" smtClean="0"/>
              <a:t>2010 PMHVC - author - Lloyd B. Gordon</a:t>
            </a:r>
          </a:p>
        </p:txBody>
      </p:sp>
      <p:sp>
        <p:nvSpPr>
          <p:cNvPr id="358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DC24656-674F-4ABA-A1D1-73E5993EBE1F}" type="slidenum">
              <a:rPr lang="en-US" altLang="en-US" sz="1200"/>
              <a:pPr eaLnBrk="1" hangingPunct="1"/>
              <a:t>12</a:t>
            </a:fld>
            <a:endParaRPr lang="en-US" altLang="en-US" sz="1200"/>
          </a:p>
        </p:txBody>
      </p:sp>
      <p:sp>
        <p:nvSpPr>
          <p:cNvPr id="3584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EFD8AFF2-EB40-47EB-9211-770F058781A5}" type="slidenum">
              <a:rPr lang="en-US" altLang="en-US" sz="1200">
                <a:latin typeface="Times" panose="02020603050405020304" pitchFamily="18" charset="0"/>
              </a:rPr>
              <a:pPr algn="r" eaLnBrk="1" hangingPunct="1"/>
              <a:t>12</a:t>
            </a:fld>
            <a:endParaRPr lang="en-US" altLang="en-US" sz="1200">
              <a:latin typeface="Times" panose="02020603050405020304" pitchFamily="18" charset="0"/>
            </a:endParaRPr>
          </a:p>
        </p:txBody>
      </p:sp>
      <p:sp>
        <p:nvSpPr>
          <p:cNvPr id="35845" name="Rectangle 2"/>
          <p:cNvSpPr>
            <a:spLocks noChangeArrowheads="1"/>
          </p:cNvSpPr>
          <p:nvPr>
            <p:ph type="sldImg"/>
          </p:nvPr>
        </p:nvSpPr>
        <p:spPr>
          <a:solidFill>
            <a:srgbClr val="FFFFFF"/>
          </a:solidFill>
          <a:ln/>
        </p:spPr>
      </p:sp>
      <p:sp>
        <p:nvSpPr>
          <p:cNvPr id="35846" name="Rectangle 3"/>
          <p:cNvSpPr>
            <a:spLocks noChangeArrowheads="1"/>
          </p:cNvSpPr>
          <p:nvPr>
            <p:ph type="body" idx="1"/>
          </p:nvPr>
        </p:nvSpPr>
        <p:spPr>
          <a:xfrm>
            <a:off x="914400" y="4343400"/>
            <a:ext cx="5029200" cy="4114800"/>
          </a:xfrm>
          <a:solidFill>
            <a:srgbClr val="FFFFFF"/>
          </a:solidFill>
          <a:ln>
            <a:solidFill>
              <a:srgbClr val="000000"/>
            </a:solidFill>
          </a:ln>
        </p:spPr>
        <p:txBody>
          <a:bodyPr lIns="91435" tIns="45718" rIns="91435" bIns="45718"/>
          <a:lstStyle/>
          <a:p>
            <a:pPr eaLnBrk="1" hangingPunct="1"/>
            <a:r>
              <a:rPr lang="en-US" altLang="en-US" smtClean="0">
                <a:latin typeface="Arial" panose="020B0604020202020204" pitchFamily="34" charset="0"/>
              </a:rPr>
              <a:t>This is difficult to resolve, but each section is pulled out separately.</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Note 7 Categories</a:t>
            </a:r>
          </a:p>
          <a:p>
            <a:pPr eaLnBrk="1" hangingPunct="1"/>
            <a:endParaRPr lang="en-US" altLang="en-US" smtClean="0">
              <a:latin typeface="Arial" panose="020B0604020202020204" pitchFamily="34" charset="0"/>
            </a:endParaRPr>
          </a:p>
          <a:p>
            <a:pPr eaLnBrk="1" hangingPunct="1"/>
            <a:r>
              <a:rPr lang="en-US" altLang="en-US" i="1" smtClean="0">
                <a:latin typeface="Arial" panose="020B0604020202020204" pitchFamily="34" charset="0"/>
              </a:rPr>
              <a:t>use laser pointer here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Grp="1" noChangeArrowheads="1"/>
          </p:cNvSpPr>
          <p:nvPr>
            <p:ph type="dt" sz="quarter" idx="1"/>
          </p:nvPr>
        </p:nvSpPr>
        <p:spPr/>
        <p:txBody>
          <a:bodyPr/>
          <a:lstStyle/>
          <a:p>
            <a:pPr>
              <a:defRPr/>
            </a:pPr>
            <a:r>
              <a:rPr lang="en-US" smtClean="0"/>
              <a:t>5/27/10</a:t>
            </a:r>
          </a:p>
        </p:txBody>
      </p:sp>
      <p:sp>
        <p:nvSpPr>
          <p:cNvPr id="7" name="Footer Placeholder 6"/>
          <p:cNvSpPr>
            <a:spLocks noGrp="1" noChangeArrowheads="1"/>
          </p:cNvSpPr>
          <p:nvPr>
            <p:ph type="ftr" sz="quarter" idx="4"/>
          </p:nvPr>
        </p:nvSpPr>
        <p:spPr/>
        <p:txBody>
          <a:bodyPr/>
          <a:lstStyle/>
          <a:p>
            <a:pPr>
              <a:defRPr/>
            </a:pPr>
            <a:r>
              <a:rPr lang="en-US" smtClean="0"/>
              <a:t>2010 PMHVC - author - Lloyd B. Gordon</a:t>
            </a:r>
          </a:p>
        </p:txBody>
      </p:sp>
      <p:sp>
        <p:nvSpPr>
          <p:cNvPr id="389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7DFA83C-96EA-42B0-87F7-74D64502FD16}" type="slidenum">
              <a:rPr lang="en-US" altLang="en-US" sz="1200"/>
              <a:pPr eaLnBrk="1" hangingPunct="1"/>
              <a:t>14</a:t>
            </a:fld>
            <a:endParaRPr lang="en-US" altLang="en-US" sz="1200"/>
          </a:p>
        </p:txBody>
      </p:sp>
      <p:sp>
        <p:nvSpPr>
          <p:cNvPr id="3891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D4FC3F40-73E2-435B-9D49-F66FDCC7C802}" type="slidenum">
              <a:rPr lang="en-US" altLang="en-US" sz="1200">
                <a:latin typeface="Times" panose="02020603050405020304" pitchFamily="18" charset="0"/>
              </a:rPr>
              <a:pPr algn="r" eaLnBrk="1" hangingPunct="1"/>
              <a:t>14</a:t>
            </a:fld>
            <a:endParaRPr lang="en-US" altLang="en-US" sz="1200">
              <a:latin typeface="Times" panose="02020603050405020304" pitchFamily="18" charset="0"/>
            </a:endParaRPr>
          </a:p>
        </p:txBody>
      </p:sp>
      <p:sp>
        <p:nvSpPr>
          <p:cNvPr id="38917" name="Rectangle 2"/>
          <p:cNvSpPr>
            <a:spLocks noChangeArrowheads="1"/>
          </p:cNvSpPr>
          <p:nvPr>
            <p:ph type="sldImg"/>
          </p:nvPr>
        </p:nvSpPr>
        <p:spPr>
          <a:solidFill>
            <a:srgbClr val="FFFFFF"/>
          </a:solidFill>
          <a:ln/>
        </p:spPr>
      </p:sp>
      <p:sp>
        <p:nvSpPr>
          <p:cNvPr id="38918" name="Rectangle 3"/>
          <p:cNvSpPr>
            <a:spLocks noChangeArrowheads="1"/>
          </p:cNvSpPr>
          <p:nvPr>
            <p:ph type="body" idx="1"/>
          </p:nvPr>
        </p:nvSpPr>
        <p:spPr>
          <a:xfrm>
            <a:off x="914400" y="4343400"/>
            <a:ext cx="5029200" cy="4114800"/>
          </a:xfrm>
          <a:solidFill>
            <a:srgbClr val="FFFFFF"/>
          </a:solidFill>
          <a:ln>
            <a:solidFill>
              <a:srgbClr val="000000"/>
            </a:solidFill>
          </a:ln>
        </p:spPr>
        <p:txBody>
          <a:bodyPr lIns="91435" tIns="45718" rIns="91435" bIns="45718"/>
          <a:lstStyle/>
          <a:p>
            <a:pPr eaLnBrk="1" hangingPunct="1"/>
            <a:r>
              <a:rPr lang="en-US" altLang="en-US" smtClean="0">
                <a:latin typeface="Arial" panose="020B0604020202020204" pitchFamily="34" charset="0"/>
              </a:rPr>
              <a:t>This is difficult to resolve, but each section is pulled out separately.</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Note 7 Categories</a:t>
            </a:r>
          </a:p>
          <a:p>
            <a:pPr eaLnBrk="1" hangingPunct="1"/>
            <a:endParaRPr lang="en-US" altLang="en-US" smtClean="0">
              <a:latin typeface="Arial" panose="020B0604020202020204" pitchFamily="34" charset="0"/>
            </a:endParaRPr>
          </a:p>
          <a:p>
            <a:pPr eaLnBrk="1" hangingPunct="1"/>
            <a:r>
              <a:rPr lang="en-US" altLang="en-US" i="1" smtClean="0">
                <a:latin typeface="Arial" panose="020B0604020202020204" pitchFamily="34" charset="0"/>
              </a:rPr>
              <a:t>use laser pointer here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Grp="1" noChangeArrowheads="1"/>
          </p:cNvSpPr>
          <p:nvPr>
            <p:ph type="dt" sz="quarter" idx="1"/>
          </p:nvPr>
        </p:nvSpPr>
        <p:spPr/>
        <p:txBody>
          <a:bodyPr/>
          <a:lstStyle/>
          <a:p>
            <a:pPr>
              <a:defRPr/>
            </a:pPr>
            <a:r>
              <a:rPr lang="en-US" smtClean="0"/>
              <a:t>5/27/10</a:t>
            </a:r>
          </a:p>
        </p:txBody>
      </p:sp>
      <p:sp>
        <p:nvSpPr>
          <p:cNvPr id="7" name="Footer Placeholder 6"/>
          <p:cNvSpPr>
            <a:spLocks noGrp="1" noChangeArrowheads="1"/>
          </p:cNvSpPr>
          <p:nvPr>
            <p:ph type="ftr" sz="quarter" idx="4"/>
          </p:nvPr>
        </p:nvSpPr>
        <p:spPr/>
        <p:txBody>
          <a:bodyPr/>
          <a:lstStyle/>
          <a:p>
            <a:pPr>
              <a:defRPr/>
            </a:pPr>
            <a:r>
              <a:rPr lang="en-US" smtClean="0"/>
              <a:t>2010 PMHVC - author - Lloyd B. Gordon</a:t>
            </a:r>
          </a:p>
        </p:txBody>
      </p:sp>
      <p:sp>
        <p:nvSpPr>
          <p:cNvPr id="419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0514C4C-8F11-4869-8357-EAE6888B9AB6}" type="slidenum">
              <a:rPr lang="en-US" altLang="en-US" sz="1200"/>
              <a:pPr eaLnBrk="1" hangingPunct="1"/>
              <a:t>16</a:t>
            </a:fld>
            <a:endParaRPr lang="en-US" altLang="en-US" sz="1200"/>
          </a:p>
        </p:txBody>
      </p:sp>
      <p:sp>
        <p:nvSpPr>
          <p:cNvPr id="4198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8240A00B-FA3F-408A-80C1-2D5B9DA21C5C}" type="slidenum">
              <a:rPr lang="en-US" altLang="en-US" sz="1200">
                <a:latin typeface="Times" panose="02020603050405020304" pitchFamily="18" charset="0"/>
              </a:rPr>
              <a:pPr algn="r" eaLnBrk="1" hangingPunct="1"/>
              <a:t>16</a:t>
            </a:fld>
            <a:endParaRPr lang="en-US" altLang="en-US" sz="1200">
              <a:latin typeface="Times" panose="02020603050405020304" pitchFamily="18" charset="0"/>
            </a:endParaRPr>
          </a:p>
        </p:txBody>
      </p:sp>
      <p:sp>
        <p:nvSpPr>
          <p:cNvPr id="41989" name="Rectangle 2"/>
          <p:cNvSpPr>
            <a:spLocks noChangeArrowheads="1"/>
          </p:cNvSpPr>
          <p:nvPr>
            <p:ph type="sldImg"/>
          </p:nvPr>
        </p:nvSpPr>
        <p:spPr>
          <a:solidFill>
            <a:srgbClr val="FFFFFF"/>
          </a:solidFill>
          <a:ln/>
        </p:spPr>
      </p:sp>
      <p:sp>
        <p:nvSpPr>
          <p:cNvPr id="41990" name="Rectangle 3"/>
          <p:cNvSpPr>
            <a:spLocks noChangeArrowheads="1"/>
          </p:cNvSpPr>
          <p:nvPr>
            <p:ph type="body" idx="1"/>
          </p:nvPr>
        </p:nvSpPr>
        <p:spPr>
          <a:xfrm>
            <a:off x="914400" y="4343400"/>
            <a:ext cx="5029200" cy="4114800"/>
          </a:xfrm>
          <a:solidFill>
            <a:srgbClr val="FFFFFF"/>
          </a:solidFill>
          <a:ln>
            <a:solidFill>
              <a:srgbClr val="000000"/>
            </a:solidFill>
          </a:ln>
        </p:spPr>
        <p:txBody>
          <a:bodyPr lIns="91435" tIns="45718" rIns="91435" bIns="45718"/>
          <a:lstStyle/>
          <a:p>
            <a:pPr eaLnBrk="1" hangingPunct="1"/>
            <a:r>
              <a:rPr lang="en-US" altLang="en-US" smtClean="0">
                <a:latin typeface="Arial" panose="020B0604020202020204" pitchFamily="34" charset="0"/>
              </a:rPr>
              <a:t>This is difficult to resolve, but each section is pulled out separately.</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Note 7 Categories</a:t>
            </a:r>
          </a:p>
          <a:p>
            <a:pPr eaLnBrk="1" hangingPunct="1"/>
            <a:endParaRPr lang="en-US" altLang="en-US" smtClean="0">
              <a:latin typeface="Arial" panose="020B0604020202020204" pitchFamily="34" charset="0"/>
            </a:endParaRPr>
          </a:p>
          <a:p>
            <a:pPr eaLnBrk="1" hangingPunct="1"/>
            <a:r>
              <a:rPr lang="en-US" altLang="en-US" i="1" smtClean="0">
                <a:latin typeface="Arial" panose="020B0604020202020204" pitchFamily="34" charset="0"/>
              </a:rPr>
              <a:t>use laser pointer here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Grp="1" noChangeArrowheads="1"/>
          </p:cNvSpPr>
          <p:nvPr>
            <p:ph type="dt" sz="quarter" idx="1"/>
          </p:nvPr>
        </p:nvSpPr>
        <p:spPr/>
        <p:txBody>
          <a:bodyPr/>
          <a:lstStyle/>
          <a:p>
            <a:pPr>
              <a:defRPr/>
            </a:pPr>
            <a:r>
              <a:rPr lang="en-US" smtClean="0"/>
              <a:t>5/27/10</a:t>
            </a:r>
          </a:p>
        </p:txBody>
      </p:sp>
      <p:sp>
        <p:nvSpPr>
          <p:cNvPr id="7" name="Footer Placeholder 6"/>
          <p:cNvSpPr>
            <a:spLocks noGrp="1" noChangeArrowheads="1"/>
          </p:cNvSpPr>
          <p:nvPr>
            <p:ph type="ftr" sz="quarter" idx="4"/>
          </p:nvPr>
        </p:nvSpPr>
        <p:spPr/>
        <p:txBody>
          <a:bodyPr/>
          <a:lstStyle/>
          <a:p>
            <a:pPr>
              <a:defRPr/>
            </a:pPr>
            <a:r>
              <a:rPr lang="en-US" smtClean="0"/>
              <a:t>2010 PMHVC - author - Lloyd B. Gordon</a:t>
            </a:r>
          </a:p>
        </p:txBody>
      </p:sp>
      <p:sp>
        <p:nvSpPr>
          <p:cNvPr id="450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3EC834E-F8E0-43B9-9B3B-FCD22C0CBB59}" type="slidenum">
              <a:rPr lang="en-US" altLang="en-US" sz="1200"/>
              <a:pPr eaLnBrk="1" hangingPunct="1"/>
              <a:t>18</a:t>
            </a:fld>
            <a:endParaRPr lang="en-US" altLang="en-US" sz="1200"/>
          </a:p>
        </p:txBody>
      </p:sp>
      <p:sp>
        <p:nvSpPr>
          <p:cNvPr id="4506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E4EE549A-FE29-44A3-B295-2BBB1EDFDE9E}" type="slidenum">
              <a:rPr lang="en-US" altLang="en-US" sz="1200">
                <a:latin typeface="Times" panose="02020603050405020304" pitchFamily="18" charset="0"/>
              </a:rPr>
              <a:pPr algn="r" eaLnBrk="1" hangingPunct="1"/>
              <a:t>18</a:t>
            </a:fld>
            <a:endParaRPr lang="en-US" altLang="en-US" sz="1200">
              <a:latin typeface="Times" panose="02020603050405020304" pitchFamily="18" charset="0"/>
            </a:endParaRPr>
          </a:p>
        </p:txBody>
      </p:sp>
      <p:sp>
        <p:nvSpPr>
          <p:cNvPr id="45061" name="Rectangle 2"/>
          <p:cNvSpPr>
            <a:spLocks noChangeArrowheads="1"/>
          </p:cNvSpPr>
          <p:nvPr>
            <p:ph type="sldImg"/>
          </p:nvPr>
        </p:nvSpPr>
        <p:spPr>
          <a:solidFill>
            <a:srgbClr val="FFFFFF"/>
          </a:solidFill>
          <a:ln/>
        </p:spPr>
      </p:sp>
      <p:sp>
        <p:nvSpPr>
          <p:cNvPr id="45062" name="Rectangle 3"/>
          <p:cNvSpPr>
            <a:spLocks noChangeArrowheads="1"/>
          </p:cNvSpPr>
          <p:nvPr>
            <p:ph type="body" idx="1"/>
          </p:nvPr>
        </p:nvSpPr>
        <p:spPr>
          <a:xfrm>
            <a:off x="914400" y="4343400"/>
            <a:ext cx="5029200" cy="4114800"/>
          </a:xfrm>
          <a:solidFill>
            <a:srgbClr val="FFFFFF"/>
          </a:solidFill>
          <a:ln>
            <a:solidFill>
              <a:srgbClr val="000000"/>
            </a:solidFill>
          </a:ln>
        </p:spPr>
        <p:txBody>
          <a:bodyPr lIns="91435" tIns="45718" rIns="91435" bIns="45718"/>
          <a:lstStyle/>
          <a:p>
            <a:pPr eaLnBrk="1" hangingPunct="1"/>
            <a:r>
              <a:rPr lang="en-US" altLang="en-US" smtClean="0">
                <a:latin typeface="Arial" panose="020B0604020202020204" pitchFamily="34" charset="0"/>
              </a:rPr>
              <a:t>progression from blue to maroon is increased injury and thus, increased controls.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Grp="1" noChangeArrowheads="1"/>
          </p:cNvSpPr>
          <p:nvPr>
            <p:ph type="dt" sz="quarter" idx="1"/>
          </p:nvPr>
        </p:nvSpPr>
        <p:spPr/>
        <p:txBody>
          <a:bodyPr/>
          <a:lstStyle/>
          <a:p>
            <a:pPr>
              <a:defRPr/>
            </a:pPr>
            <a:r>
              <a:rPr lang="en-US" smtClean="0"/>
              <a:t>5/27/10</a:t>
            </a:r>
          </a:p>
        </p:txBody>
      </p:sp>
      <p:sp>
        <p:nvSpPr>
          <p:cNvPr id="7" name="Footer Placeholder 6"/>
          <p:cNvSpPr>
            <a:spLocks noGrp="1" noChangeArrowheads="1"/>
          </p:cNvSpPr>
          <p:nvPr>
            <p:ph type="ftr" sz="quarter" idx="4"/>
          </p:nvPr>
        </p:nvSpPr>
        <p:spPr/>
        <p:txBody>
          <a:bodyPr/>
          <a:lstStyle/>
          <a:p>
            <a:pPr>
              <a:defRPr/>
            </a:pPr>
            <a:r>
              <a:rPr lang="en-US" smtClean="0"/>
              <a:t>2010 PMHVC - author - Lloyd B. Gordon</a:t>
            </a:r>
          </a:p>
        </p:txBody>
      </p:sp>
      <p:sp>
        <p:nvSpPr>
          <p:cNvPr id="471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5963293-93D1-4178-B3C7-21CF3161E57E}" type="slidenum">
              <a:rPr lang="en-US" altLang="en-US" sz="1200"/>
              <a:pPr eaLnBrk="1" hangingPunct="1"/>
              <a:t>19</a:t>
            </a:fld>
            <a:endParaRPr lang="en-US" altLang="en-US" sz="1200"/>
          </a:p>
        </p:txBody>
      </p:sp>
      <p:sp>
        <p:nvSpPr>
          <p:cNvPr id="4710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FE01EF97-21A2-49DD-A967-E3AD116EE655}" type="slidenum">
              <a:rPr lang="en-US" altLang="en-US" sz="1200">
                <a:latin typeface="Times" panose="02020603050405020304" pitchFamily="18" charset="0"/>
              </a:rPr>
              <a:pPr algn="r" eaLnBrk="1" hangingPunct="1"/>
              <a:t>19</a:t>
            </a:fld>
            <a:endParaRPr lang="en-US" altLang="en-US" sz="1200">
              <a:latin typeface="Times" panose="02020603050405020304" pitchFamily="18" charset="0"/>
            </a:endParaRPr>
          </a:p>
        </p:txBody>
      </p:sp>
      <p:sp>
        <p:nvSpPr>
          <p:cNvPr id="47109" name="Rectangle 2"/>
          <p:cNvSpPr>
            <a:spLocks noChangeArrowheads="1" noTextEdit="1"/>
          </p:cNvSpPr>
          <p:nvPr>
            <p:ph type="sldImg"/>
          </p:nvPr>
        </p:nvSpPr>
        <p:spPr>
          <a:xfrm>
            <a:off x="1144588" y="687388"/>
            <a:ext cx="4570412" cy="3427412"/>
          </a:xfrm>
          <a:solidFill>
            <a:srgbClr val="FFFFFF"/>
          </a:solidFill>
          <a:ln/>
        </p:spPr>
      </p:sp>
      <p:sp>
        <p:nvSpPr>
          <p:cNvPr id="47110" name="Rectangle 3"/>
          <p:cNvSpPr>
            <a:spLocks noChangeArrowheads="1"/>
          </p:cNvSpPr>
          <p:nvPr>
            <p:ph type="body" idx="1"/>
          </p:nvPr>
        </p:nvSpPr>
        <p:spPr>
          <a:xfrm>
            <a:off x="914400" y="4343400"/>
            <a:ext cx="5029200" cy="4113213"/>
          </a:xfrm>
          <a:solidFill>
            <a:srgbClr val="FFFFFF"/>
          </a:solidFill>
          <a:ln>
            <a:solidFill>
              <a:srgbClr val="000000"/>
            </a:solidFill>
          </a:ln>
        </p:spPr>
        <p:txBody>
          <a:bodyPr/>
          <a:lstStyle/>
          <a:p>
            <a:pPr eaLnBrk="1" hangingPunct="1"/>
            <a:r>
              <a:rPr lang="en-US" altLang="en-US" sz="800" smtClean="0">
                <a:latin typeface="Arial" panose="020B0604020202020204" pitchFamily="34" charset="0"/>
              </a:rPr>
              <a:t>The electrical regulations of OSHA address the employee in, around, and near his or her workplace. NFPA 70E was developed and tailored by the request of OSHA to aid OSHA with enforceable requirements that will provide electrical safety in employee workplaces.</a:t>
            </a:r>
          </a:p>
          <a:p>
            <a:pPr eaLnBrk="1" hangingPunct="1"/>
            <a:r>
              <a:rPr lang="en-US" altLang="en-US" sz="800" smtClean="0">
                <a:latin typeface="Arial" panose="020B0604020202020204" pitchFamily="34" charset="0"/>
              </a:rPr>
              <a:t>NEC the </a:t>
            </a:r>
            <a:r>
              <a:rPr lang="ja-JP" altLang="en-US" sz="800" smtClean="0">
                <a:latin typeface="Arial" panose="020B0604020202020204" pitchFamily="34" charset="0"/>
              </a:rPr>
              <a:t>“</a:t>
            </a:r>
            <a:r>
              <a:rPr lang="en-US" altLang="ja-JP" sz="800" smtClean="0">
                <a:latin typeface="Arial" panose="020B0604020202020204" pitchFamily="34" charset="0"/>
              </a:rPr>
              <a:t>Bible</a:t>
            </a:r>
            <a:r>
              <a:rPr lang="ja-JP" altLang="en-US" sz="800" smtClean="0">
                <a:latin typeface="Arial" panose="020B0604020202020204" pitchFamily="34" charset="0"/>
              </a:rPr>
              <a:t>”</a:t>
            </a:r>
            <a:r>
              <a:rPr lang="en-US" altLang="ja-JP" sz="800" smtClean="0">
                <a:latin typeface="Arial" panose="020B0604020202020204" pitchFamily="34" charset="0"/>
              </a:rPr>
              <a:t> of the electrical construction industry. It contains specific rules &amp; regulations intended to help in the practical safeguarding of persons &amp; property from hazards arising from the use of electricity.</a:t>
            </a:r>
          </a:p>
          <a:p>
            <a:pPr eaLnBrk="1" hangingPunct="1"/>
            <a:r>
              <a:rPr lang="en-US" altLang="en-US" sz="800" smtClean="0">
                <a:latin typeface="Arial" panose="020B0604020202020204" pitchFamily="34" charset="0"/>
              </a:rPr>
              <a:t>NEC standard contains a set of rules &amp; guidelines.</a:t>
            </a:r>
          </a:p>
          <a:p>
            <a:pPr eaLnBrk="1" hangingPunct="1"/>
            <a:endParaRPr lang="en-US" altLang="en-US" sz="800" smtClean="0">
              <a:latin typeface="Arial" panose="020B0604020202020204" pitchFamily="34" charset="0"/>
            </a:endParaRPr>
          </a:p>
          <a:p>
            <a:pPr eaLnBrk="1" hangingPunct="1"/>
            <a:endParaRPr lang="en-US" altLang="en-US" sz="800" smtClean="0">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sz="quarter" idx="1"/>
          </p:nvPr>
        </p:nvSpPr>
        <p:spPr/>
        <p:txBody>
          <a:bodyPr/>
          <a:lstStyle/>
          <a:p>
            <a:pPr>
              <a:defRPr/>
            </a:pPr>
            <a:r>
              <a:rPr lang="en-US" smtClean="0"/>
              <a:t>5/27/10</a:t>
            </a:r>
          </a:p>
        </p:txBody>
      </p:sp>
      <p:sp>
        <p:nvSpPr>
          <p:cNvPr id="6" name="Rectangle 6"/>
          <p:cNvSpPr>
            <a:spLocks noGrp="1" noChangeArrowheads="1"/>
          </p:cNvSpPr>
          <p:nvPr>
            <p:ph type="ftr" sz="quarter" idx="4"/>
          </p:nvPr>
        </p:nvSpPr>
        <p:spPr/>
        <p:txBody>
          <a:bodyPr/>
          <a:lstStyle/>
          <a:p>
            <a:pPr>
              <a:defRPr/>
            </a:pPr>
            <a:r>
              <a:rPr lang="en-US" smtClean="0"/>
              <a:t>2010 PMHVC - author - Lloyd B. Gordon</a:t>
            </a:r>
          </a:p>
        </p:txBody>
      </p:sp>
      <p:sp>
        <p:nvSpPr>
          <p:cNvPr id="491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17DB100-D004-4BFF-900F-5834AABDBBD9}" type="slidenum">
              <a:rPr lang="en-US" altLang="en-US" sz="1200"/>
              <a:pPr eaLnBrk="1" hangingPunct="1"/>
              <a:t>20</a:t>
            </a:fld>
            <a:endParaRPr lang="en-US" altLang="en-US" sz="1200"/>
          </a:p>
        </p:txBody>
      </p:sp>
      <p:sp>
        <p:nvSpPr>
          <p:cNvPr id="49156" name="Rectangle 2"/>
          <p:cNvSpPr>
            <a:spLocks noChangeArrowheads="1" noTextEdit="1"/>
          </p:cNvSpPr>
          <p:nvPr>
            <p:ph type="sldImg"/>
          </p:nvPr>
        </p:nvSpPr>
        <p:spPr>
          <a:ln/>
        </p:spPr>
      </p:sp>
      <p:sp>
        <p:nvSpPr>
          <p:cNvPr id="491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Rot="1" noChangeArrowheads="1" noTextEdit="1"/>
          </p:cNvSpPr>
          <p:nvPr>
            <p:ph type="sldImg"/>
          </p:nvPr>
        </p:nvSpPr>
        <p:spPr>
          <a:ln/>
        </p:spPr>
      </p:sp>
      <p:sp>
        <p:nvSpPr>
          <p:cNvPr id="5120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Grp="1" noChangeArrowheads="1"/>
          </p:cNvSpPr>
          <p:nvPr>
            <p:ph type="dt" sz="quarter" idx="1"/>
          </p:nvPr>
        </p:nvSpPr>
        <p:spPr/>
        <p:txBody>
          <a:bodyPr/>
          <a:lstStyle/>
          <a:p>
            <a:pPr>
              <a:defRPr/>
            </a:pPr>
            <a:r>
              <a:rPr lang="en-US" smtClean="0"/>
              <a:t>5/27/10</a:t>
            </a:r>
          </a:p>
        </p:txBody>
      </p:sp>
      <p:sp>
        <p:nvSpPr>
          <p:cNvPr id="7" name="Footer Placeholder 6"/>
          <p:cNvSpPr>
            <a:spLocks noGrp="1" noChangeArrowheads="1"/>
          </p:cNvSpPr>
          <p:nvPr>
            <p:ph type="ftr" sz="quarter" idx="4"/>
          </p:nvPr>
        </p:nvSpPr>
        <p:spPr/>
        <p:txBody>
          <a:bodyPr/>
          <a:lstStyle/>
          <a:p>
            <a:pPr>
              <a:defRPr/>
            </a:pPr>
            <a:r>
              <a:rPr lang="en-US" smtClean="0"/>
              <a:t>2010 PMHVC - author - Lloyd B. Gordon</a:t>
            </a:r>
          </a:p>
        </p:txBody>
      </p:sp>
      <p:sp>
        <p:nvSpPr>
          <p:cNvPr id="552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9ED6FE2-39D0-4C2B-A011-13DE61CC7C59}" type="slidenum">
              <a:rPr lang="en-US" altLang="en-US" sz="1200"/>
              <a:pPr eaLnBrk="1" hangingPunct="1"/>
              <a:t>24</a:t>
            </a:fld>
            <a:endParaRPr lang="en-US" altLang="en-US" sz="1200"/>
          </a:p>
        </p:txBody>
      </p:sp>
      <p:sp>
        <p:nvSpPr>
          <p:cNvPr id="5530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74FFB6DA-A923-4C27-AD61-4243C3A0FE1C}" type="slidenum">
              <a:rPr lang="en-US" altLang="en-US" sz="1200">
                <a:latin typeface="Times" panose="02020603050405020304" pitchFamily="18" charset="0"/>
              </a:rPr>
              <a:pPr algn="r" eaLnBrk="1" hangingPunct="1"/>
              <a:t>24</a:t>
            </a:fld>
            <a:endParaRPr lang="en-US" altLang="en-US" sz="1200">
              <a:latin typeface="Times" panose="02020603050405020304" pitchFamily="18" charset="0"/>
            </a:endParaRPr>
          </a:p>
        </p:txBody>
      </p:sp>
      <p:sp>
        <p:nvSpPr>
          <p:cNvPr id="55301" name="Rectangle 2"/>
          <p:cNvSpPr>
            <a:spLocks noChangeArrowheads="1" noTextEdit="1"/>
          </p:cNvSpPr>
          <p:nvPr>
            <p:ph type="sldImg"/>
          </p:nvPr>
        </p:nvSpPr>
        <p:spPr>
          <a:solidFill>
            <a:srgbClr val="FFFFFF"/>
          </a:solidFill>
          <a:ln/>
        </p:spPr>
      </p:sp>
      <p:sp>
        <p:nvSpPr>
          <p:cNvPr id="55302" name="Rectangle 3"/>
          <p:cNvSpPr>
            <a:spLocks noGrp="1" noChangeArrowheads="1"/>
          </p:cNvSpPr>
          <p:nvPr>
            <p:ph type="body" idx="1"/>
          </p:nvPr>
        </p:nvSpPr>
        <p:spPr>
          <a:xfrm>
            <a:off x="914400" y="4343400"/>
            <a:ext cx="5029200" cy="4114800"/>
          </a:xfrm>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r>
              <a:rPr lang="en-US" altLang="en-US" smtClean="0">
                <a:latin typeface="Arial" panose="020B0604020202020204" pitchFamily="34" charset="0"/>
              </a:rPr>
              <a:t>reproduced table from 70E, used for 60 Hz, rms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Grp="1" noChangeArrowheads="1"/>
          </p:cNvSpPr>
          <p:nvPr>
            <p:ph type="dt" sz="quarter" idx="1"/>
          </p:nvPr>
        </p:nvSpPr>
        <p:spPr/>
        <p:txBody>
          <a:bodyPr/>
          <a:lstStyle/>
          <a:p>
            <a:pPr>
              <a:defRPr/>
            </a:pPr>
            <a:r>
              <a:rPr lang="en-US" smtClean="0"/>
              <a:t>5/27/10</a:t>
            </a:r>
          </a:p>
        </p:txBody>
      </p:sp>
      <p:sp>
        <p:nvSpPr>
          <p:cNvPr id="7" name="Footer Placeholder 6"/>
          <p:cNvSpPr>
            <a:spLocks noGrp="1" noChangeArrowheads="1"/>
          </p:cNvSpPr>
          <p:nvPr>
            <p:ph type="ftr" sz="quarter" idx="4"/>
          </p:nvPr>
        </p:nvSpPr>
        <p:spPr/>
        <p:txBody>
          <a:bodyPr/>
          <a:lstStyle/>
          <a:p>
            <a:pPr>
              <a:defRPr/>
            </a:pPr>
            <a:r>
              <a:rPr lang="en-US" smtClean="0"/>
              <a:t>2010 PMHVC - author - Lloyd B. Gordon</a:t>
            </a:r>
          </a:p>
        </p:txBody>
      </p:sp>
      <p:sp>
        <p:nvSpPr>
          <p:cNvPr id="573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C17AB5B-027D-4C16-9F2A-DDF15085A738}" type="slidenum">
              <a:rPr lang="en-US" altLang="en-US" sz="1200"/>
              <a:pPr eaLnBrk="1" hangingPunct="1"/>
              <a:t>25</a:t>
            </a:fld>
            <a:endParaRPr lang="en-US" altLang="en-US" sz="1200"/>
          </a:p>
        </p:txBody>
      </p:sp>
      <p:sp>
        <p:nvSpPr>
          <p:cNvPr id="5734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8F2E2CB0-5508-425F-971B-5CFD177B047E}" type="slidenum">
              <a:rPr lang="en-US" altLang="en-US" sz="1200">
                <a:latin typeface="Times" panose="02020603050405020304" pitchFamily="18" charset="0"/>
              </a:rPr>
              <a:pPr algn="r" eaLnBrk="1" hangingPunct="1"/>
              <a:t>25</a:t>
            </a:fld>
            <a:endParaRPr lang="en-US" altLang="en-US" sz="1200">
              <a:latin typeface="Times" panose="02020603050405020304" pitchFamily="18" charset="0"/>
            </a:endParaRPr>
          </a:p>
        </p:txBody>
      </p:sp>
      <p:sp>
        <p:nvSpPr>
          <p:cNvPr id="57349" name="Rectangle 2"/>
          <p:cNvSpPr>
            <a:spLocks noChangeArrowheads="1" noTextEdit="1"/>
          </p:cNvSpPr>
          <p:nvPr>
            <p:ph type="sldImg"/>
          </p:nvPr>
        </p:nvSpPr>
        <p:spPr>
          <a:solidFill>
            <a:srgbClr val="FFFFFF"/>
          </a:solidFill>
          <a:ln/>
        </p:spPr>
      </p:sp>
      <p:sp>
        <p:nvSpPr>
          <p:cNvPr id="57350" name="Rectangle 3"/>
          <p:cNvSpPr>
            <a:spLocks noGrp="1" noChangeArrowheads="1"/>
          </p:cNvSpPr>
          <p:nvPr>
            <p:ph type="body" idx="1"/>
          </p:nvPr>
        </p:nvSpPr>
        <p:spPr>
          <a:xfrm>
            <a:off x="914400" y="4343400"/>
            <a:ext cx="5029200" cy="4114800"/>
          </a:xfrm>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r>
              <a:rPr lang="en-US" altLang="en-US" smtClean="0">
                <a:latin typeface="Arial" panose="020B0604020202020204" pitchFamily="34" charset="0"/>
              </a:rPr>
              <a:t>It is unlikely that there are exposed movable conductor in R&amp;D equipment.  Thus, column (2) may not be applicable.  Use columns (1), (3), (4), and (5).</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sz="quarter" idx="1"/>
          </p:nvPr>
        </p:nvSpPr>
        <p:spPr/>
        <p:txBody>
          <a:bodyPr/>
          <a:lstStyle/>
          <a:p>
            <a:pPr>
              <a:defRPr/>
            </a:pPr>
            <a:r>
              <a:rPr lang="en-US" smtClean="0"/>
              <a:t>5/27/10</a:t>
            </a:r>
          </a:p>
        </p:txBody>
      </p:sp>
      <p:sp>
        <p:nvSpPr>
          <p:cNvPr id="6" name="Rectangle 6"/>
          <p:cNvSpPr>
            <a:spLocks noGrp="1" noChangeArrowheads="1"/>
          </p:cNvSpPr>
          <p:nvPr>
            <p:ph type="ftr" sz="quarter" idx="4"/>
          </p:nvPr>
        </p:nvSpPr>
        <p:spPr/>
        <p:txBody>
          <a:bodyPr/>
          <a:lstStyle/>
          <a:p>
            <a:pPr>
              <a:defRPr/>
            </a:pPr>
            <a:r>
              <a:rPr lang="en-US" smtClean="0"/>
              <a:t>2010 PMHVC - author - Lloyd B. Gordon</a:t>
            </a:r>
          </a:p>
        </p:txBody>
      </p:sp>
      <p:sp>
        <p:nvSpPr>
          <p:cNvPr id="593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F8977AE-A754-427A-A9F6-644F47E9F9DC}" type="slidenum">
              <a:rPr lang="en-US" altLang="en-US" sz="1200"/>
              <a:pPr eaLnBrk="1" hangingPunct="1"/>
              <a:t>26</a:t>
            </a:fld>
            <a:endParaRPr lang="en-US" altLang="en-US" sz="1200"/>
          </a:p>
        </p:txBody>
      </p:sp>
      <p:sp>
        <p:nvSpPr>
          <p:cNvPr id="59396" name="Rectangle 2"/>
          <p:cNvSpPr>
            <a:spLocks noChangeArrowheads="1" noTextEdit="1"/>
          </p:cNvSpPr>
          <p:nvPr>
            <p:ph type="sldImg"/>
          </p:nvPr>
        </p:nvSpPr>
        <p:spPr>
          <a:solidFill>
            <a:srgbClr val="FFFFFF"/>
          </a:solidFill>
          <a:ln/>
        </p:spPr>
      </p:sp>
      <p:sp>
        <p:nvSpPr>
          <p:cNvPr id="59397" name="Rectangle 3"/>
          <p:cNvSpPr>
            <a:spLocks noGrp="1" noChangeArrowheads="1"/>
          </p:cNvSpPr>
          <p:nvPr>
            <p:ph type="body" idx="1"/>
          </p:nvPr>
        </p:nvSpPr>
        <p:spPr>
          <a:xfrm>
            <a:off x="914400" y="4343400"/>
            <a:ext cx="5029200" cy="4114800"/>
          </a:xfrm>
          <a:noFill/>
          <a:ln>
            <a:solidFill>
              <a:srgbClr val="000000"/>
            </a:solidFill>
          </a:ln>
          <a:extLst>
            <a:ext uri="{909E8E84-426E-40DD-AFC4-6F175D3DCCD1}">
              <a14:hiddenFill xmlns:a14="http://schemas.microsoft.com/office/drawing/2010/main">
                <a:solidFill>
                  <a:srgbClr val="FFFFFF"/>
                </a:solidFill>
              </a14:hiddenFill>
            </a:ext>
          </a:extLst>
        </p:spPr>
        <p:txBody>
          <a:bodyPr/>
          <a:lstStyle/>
          <a:p>
            <a:endParaRPr lang="en-US" altLang="en-US" smtClean="0">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sz="quarter" idx="1"/>
          </p:nvPr>
        </p:nvSpPr>
        <p:spPr/>
        <p:txBody>
          <a:bodyPr/>
          <a:lstStyle/>
          <a:p>
            <a:pPr>
              <a:defRPr/>
            </a:pPr>
            <a:r>
              <a:rPr lang="en-US" smtClean="0"/>
              <a:t>5/27/10</a:t>
            </a:r>
          </a:p>
        </p:txBody>
      </p:sp>
      <p:sp>
        <p:nvSpPr>
          <p:cNvPr id="6" name="Rectangle 6"/>
          <p:cNvSpPr>
            <a:spLocks noGrp="1" noChangeArrowheads="1"/>
          </p:cNvSpPr>
          <p:nvPr>
            <p:ph type="ftr" sz="quarter" idx="4"/>
          </p:nvPr>
        </p:nvSpPr>
        <p:spPr/>
        <p:txBody>
          <a:bodyPr/>
          <a:lstStyle/>
          <a:p>
            <a:pPr>
              <a:defRPr/>
            </a:pPr>
            <a:r>
              <a:rPr lang="en-US" smtClean="0"/>
              <a:t>2010 PMHVC - author - Lloyd B. Gordon</a:t>
            </a:r>
          </a:p>
        </p:txBody>
      </p:sp>
      <p:sp>
        <p:nvSpPr>
          <p:cNvPr id="614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543A6D9-4AB1-4055-9429-E52D46FA478B}" type="slidenum">
              <a:rPr lang="en-US" altLang="en-US" sz="1200"/>
              <a:pPr eaLnBrk="1" hangingPunct="1"/>
              <a:t>27</a:t>
            </a:fld>
            <a:endParaRPr lang="en-US" altLang="en-US" sz="1200"/>
          </a:p>
        </p:txBody>
      </p:sp>
      <p:sp>
        <p:nvSpPr>
          <p:cNvPr id="61444" name="Rectangle 2"/>
          <p:cNvSpPr>
            <a:spLocks noChangeArrowheads="1" noTextEdit="1"/>
          </p:cNvSpPr>
          <p:nvPr>
            <p:ph type="sldImg"/>
          </p:nvPr>
        </p:nvSpPr>
        <p:spPr>
          <a:solidFill>
            <a:srgbClr val="FFFFFF"/>
          </a:solidFill>
          <a:ln/>
        </p:spPr>
      </p:sp>
      <p:sp>
        <p:nvSpPr>
          <p:cNvPr id="61445" name="Rectangle 3"/>
          <p:cNvSpPr>
            <a:spLocks noGrp="1" noChangeArrowheads="1"/>
          </p:cNvSpPr>
          <p:nvPr>
            <p:ph type="body" idx="1"/>
          </p:nvPr>
        </p:nvSpPr>
        <p:spPr>
          <a:xfrm>
            <a:off x="914400" y="4343400"/>
            <a:ext cx="5029200" cy="4114800"/>
          </a:xfrm>
          <a:noFill/>
          <a:ln>
            <a:solidFill>
              <a:srgbClr val="000000"/>
            </a:solidFill>
          </a:ln>
          <a:extLst>
            <a:ext uri="{909E8E84-426E-40DD-AFC4-6F175D3DCCD1}">
              <a14:hiddenFill xmlns:a14="http://schemas.microsoft.com/office/drawing/2010/main">
                <a:solidFill>
                  <a:srgbClr val="FFFFFF"/>
                </a:solidFill>
              </a14:hiddenFill>
            </a:ext>
          </a:extLst>
        </p:spPr>
        <p:txBody>
          <a:bodyPr/>
          <a:lstStyle/>
          <a:p>
            <a:endParaRPr lang="en-US" altLang="en-US" smtClean="0">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Rot="1" noChangeArrowheads="1" noTextEdit="1"/>
          </p:cNvSpPr>
          <p:nvPr>
            <p:ph type="sldImg"/>
          </p:nvPr>
        </p:nvSpPr>
        <p:spPr>
          <a:ln/>
        </p:spPr>
      </p:sp>
      <p:sp>
        <p:nvSpPr>
          <p:cNvPr id="6349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Rot="1" noChangeArrowheads="1" noTextEdit="1"/>
          </p:cNvSpPr>
          <p:nvPr>
            <p:ph type="sldImg"/>
          </p:nvPr>
        </p:nvSpPr>
        <p:spPr>
          <a:ln/>
        </p:spPr>
      </p:sp>
      <p:sp>
        <p:nvSpPr>
          <p:cNvPr id="6553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B38225EE-4CC8-416F-AF37-047F575BFFA0}" type="slidenum">
              <a:rPr lang="en-US" altLang="en-US" sz="1200">
                <a:latin typeface="Times" panose="02020603050405020304" pitchFamily="18" charset="0"/>
              </a:rPr>
              <a:pPr algn="r"/>
              <a:t>30</a:t>
            </a:fld>
            <a:endParaRPr lang="en-US" altLang="en-US" sz="1200">
              <a:latin typeface="Times" panose="02020603050405020304" pitchFamily="18" charset="0"/>
            </a:endParaRPr>
          </a:p>
        </p:txBody>
      </p:sp>
      <p:sp>
        <p:nvSpPr>
          <p:cNvPr id="67586" name="Rectangle 2"/>
          <p:cNvSpPr>
            <a:spLocks noChangeArrowheads="1" noTextEdit="1"/>
          </p:cNvSpPr>
          <p:nvPr>
            <p:ph type="sldImg"/>
          </p:nvPr>
        </p:nvSpPr>
        <p:spPr>
          <a:solidFill>
            <a:srgbClr val="FFFFFF"/>
          </a:solidFill>
          <a:ln/>
        </p:spPr>
      </p:sp>
      <p:sp>
        <p:nvSpPr>
          <p:cNvPr id="67587" name="Rectangle 3"/>
          <p:cNvSpPr>
            <a:spLocks noGrp="1" noChangeArrowheads="1"/>
          </p:cNvSpPr>
          <p:nvPr>
            <p:ph type="body" idx="1"/>
          </p:nvPr>
        </p:nvSpPr>
        <p:spPr>
          <a:xfrm>
            <a:off x="914400" y="4343400"/>
            <a:ext cx="5029200" cy="4114800"/>
          </a:xfrm>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r>
              <a:rPr lang="en-US" altLang="en-US" smtClean="0">
                <a:latin typeface="Arial" panose="020B0604020202020204" pitchFamily="34" charset="0"/>
              </a:rPr>
              <a:t>You have all seen arcs: lightning, arc welders, sparks, carpet shock arcs, etc.</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E4DB80D9-D7B1-4716-A6CE-4D56D3E066EB}" type="slidenum">
              <a:rPr lang="en-US" altLang="en-US" sz="1200">
                <a:latin typeface="Times" panose="02020603050405020304" pitchFamily="18" charset="0"/>
              </a:rPr>
              <a:pPr algn="r"/>
              <a:t>31</a:t>
            </a:fld>
            <a:endParaRPr lang="en-US" altLang="en-US" sz="1200">
              <a:latin typeface="Times" panose="02020603050405020304" pitchFamily="18" charset="0"/>
            </a:endParaRPr>
          </a:p>
        </p:txBody>
      </p:sp>
      <p:sp>
        <p:nvSpPr>
          <p:cNvPr id="69634" name="Rectangle 2"/>
          <p:cNvSpPr>
            <a:spLocks noChangeArrowheads="1" noTextEdit="1"/>
          </p:cNvSpPr>
          <p:nvPr>
            <p:ph type="sldImg"/>
          </p:nvPr>
        </p:nvSpPr>
        <p:spPr>
          <a:solidFill>
            <a:srgbClr val="FFFFFF"/>
          </a:solidFill>
          <a:ln/>
        </p:spPr>
      </p:sp>
      <p:sp>
        <p:nvSpPr>
          <p:cNvPr id="69635" name="Rectangle 3"/>
          <p:cNvSpPr>
            <a:spLocks noGrp="1" noChangeArrowheads="1"/>
          </p:cNvSpPr>
          <p:nvPr>
            <p:ph type="body" idx="1"/>
          </p:nvPr>
        </p:nvSpPr>
        <p:spPr>
          <a:xfrm>
            <a:off x="914400" y="4343400"/>
            <a:ext cx="5029200" cy="4114800"/>
          </a:xfrm>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r>
              <a:rPr lang="en-US" altLang="en-US" smtClean="0">
                <a:latin typeface="Arial" panose="020B0604020202020204" pitchFamily="34" charset="0"/>
              </a:rPr>
              <a:t>You have all seen arcs: lightning, arc welders, sparks, carpet shock arcs, etc.</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Rot="1" noChangeArrowheads="1" noTextEdit="1"/>
          </p:cNvSpPr>
          <p:nvPr>
            <p:ph type="sldImg"/>
          </p:nvPr>
        </p:nvSpPr>
        <p:spPr>
          <a:ln/>
        </p:spPr>
      </p:sp>
      <p:sp>
        <p:nvSpPr>
          <p:cNvPr id="7168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Rot="1" noChangeArrowheads="1" noTextEdit="1"/>
          </p:cNvSpPr>
          <p:nvPr>
            <p:ph type="sldImg"/>
          </p:nvPr>
        </p:nvSpPr>
        <p:spPr>
          <a:ln/>
        </p:spPr>
      </p:sp>
      <p:sp>
        <p:nvSpPr>
          <p:cNvPr id="7373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Rot="1" noChangeArrowheads="1" noTextEdit="1"/>
          </p:cNvSpPr>
          <p:nvPr>
            <p:ph type="sldImg"/>
          </p:nvPr>
        </p:nvSpPr>
        <p:spPr>
          <a:ln/>
        </p:spPr>
      </p:sp>
      <p:sp>
        <p:nvSpPr>
          <p:cNvPr id="7577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Rot="1" noChangeArrowheads="1" noTextEdit="1"/>
          </p:cNvSpPr>
          <p:nvPr>
            <p:ph type="sldImg"/>
          </p:nvPr>
        </p:nvSpPr>
        <p:spPr>
          <a:ln/>
        </p:spPr>
      </p:sp>
      <p:sp>
        <p:nvSpPr>
          <p:cNvPr id="7782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Rot="1" noChangeArrowheads="1" noTextEdit="1"/>
          </p:cNvSpPr>
          <p:nvPr>
            <p:ph type="sldImg"/>
          </p:nvPr>
        </p:nvSpPr>
        <p:spPr>
          <a:ln/>
        </p:spPr>
      </p:sp>
      <p:sp>
        <p:nvSpPr>
          <p:cNvPr id="7987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Rot="1" noChangeArrowheads="1" noTextEdit="1"/>
          </p:cNvSpPr>
          <p:nvPr>
            <p:ph type="sldImg"/>
          </p:nvPr>
        </p:nvSpPr>
        <p:spPr>
          <a:ln/>
        </p:spPr>
      </p:sp>
      <p:sp>
        <p:nvSpPr>
          <p:cNvPr id="8192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Rot="1" noChangeArrowheads="1" noTextEdit="1"/>
          </p:cNvSpPr>
          <p:nvPr>
            <p:ph type="sldImg"/>
          </p:nvPr>
        </p:nvSpPr>
        <p:spPr>
          <a:ln/>
        </p:spPr>
      </p:sp>
      <p:sp>
        <p:nvSpPr>
          <p:cNvPr id="8601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Rot="1" noChangeArrowheads="1" noTextEdit="1"/>
          </p:cNvSpPr>
          <p:nvPr>
            <p:ph type="sldImg"/>
          </p:nvPr>
        </p:nvSpPr>
        <p:spPr>
          <a:ln/>
        </p:spPr>
      </p:sp>
      <p:sp>
        <p:nvSpPr>
          <p:cNvPr id="8806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Rot="1" noChangeArrowheads="1" noTextEdit="1"/>
          </p:cNvSpPr>
          <p:nvPr>
            <p:ph type="sldImg"/>
          </p:nvPr>
        </p:nvSpPr>
        <p:spPr>
          <a:ln/>
        </p:spPr>
      </p:sp>
      <p:sp>
        <p:nvSpPr>
          <p:cNvPr id="9011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a:defRPr>
                <a:latin typeface="Arial" charset="0"/>
                <a:ea typeface="ＭＳ Ｐゴシック" charset="0"/>
                <a:cs typeface="ＭＳ Ｐゴシック" charset="0"/>
              </a:defRPr>
            </a:lvl1pPr>
          </a:lstStyle>
          <a:p>
            <a:pPr>
              <a:defRPr/>
            </a:pPr>
            <a:r>
              <a:rPr lang="en-US"/>
              <a:t>2011 IEEE, IAS Electrical Safety Workshop</a:t>
            </a:r>
          </a:p>
        </p:txBody>
      </p:sp>
      <p:sp>
        <p:nvSpPr>
          <p:cNvPr id="6" name="Rectangle 6"/>
          <p:cNvSpPr>
            <a:spLocks noGrp="1" noChangeArrowheads="1"/>
          </p:cNvSpPr>
          <p:nvPr>
            <p:ph type="sldNum" sz="quarter" idx="12"/>
          </p:nvPr>
        </p:nvSpPr>
        <p:spPr/>
        <p:txBody>
          <a:bodyPr/>
          <a:lstStyle>
            <a:lvl1pPr>
              <a:defRPr/>
            </a:lvl1pPr>
          </a:lstStyle>
          <a:p>
            <a:fld id="{EC378605-3F84-46C1-B389-79D85592D301}" type="slidenum">
              <a:rPr lang="en-US" altLang="en-US"/>
              <a:pPr/>
              <a:t>‹#›</a:t>
            </a:fld>
            <a:endParaRPr lang="en-US" altLang="en-US"/>
          </a:p>
        </p:txBody>
      </p:sp>
    </p:spTree>
    <p:extLst>
      <p:ext uri="{BB962C8B-B14F-4D97-AF65-F5344CB8AC3E}">
        <p14:creationId xmlns:p14="http://schemas.microsoft.com/office/powerpoint/2010/main" val="1469124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a:defRPr>
                <a:latin typeface="Arial" charset="0"/>
                <a:ea typeface="ＭＳ Ｐゴシック" charset="0"/>
                <a:cs typeface="ＭＳ Ｐゴシック" charset="0"/>
              </a:defRPr>
            </a:lvl1pPr>
          </a:lstStyle>
          <a:p>
            <a:pPr>
              <a:defRPr/>
            </a:pPr>
            <a:r>
              <a:rPr lang="en-US"/>
              <a:t>2011 IEEE, IAS Electrical Safety Workshop</a:t>
            </a:r>
          </a:p>
        </p:txBody>
      </p:sp>
      <p:sp>
        <p:nvSpPr>
          <p:cNvPr id="6" name="Rectangle 6"/>
          <p:cNvSpPr>
            <a:spLocks noGrp="1" noChangeArrowheads="1"/>
          </p:cNvSpPr>
          <p:nvPr>
            <p:ph type="sldNum" sz="quarter" idx="12"/>
          </p:nvPr>
        </p:nvSpPr>
        <p:spPr/>
        <p:txBody>
          <a:bodyPr/>
          <a:lstStyle>
            <a:lvl1pPr>
              <a:defRPr/>
            </a:lvl1pPr>
          </a:lstStyle>
          <a:p>
            <a:fld id="{45DB0B42-8F5B-4709-9BAD-20A481825B1E}" type="slidenum">
              <a:rPr lang="en-US" altLang="en-US"/>
              <a:pPr/>
              <a:t>‹#›</a:t>
            </a:fld>
            <a:endParaRPr lang="en-US" altLang="en-US"/>
          </a:p>
        </p:txBody>
      </p:sp>
    </p:spTree>
    <p:extLst>
      <p:ext uri="{BB962C8B-B14F-4D97-AF65-F5344CB8AC3E}">
        <p14:creationId xmlns:p14="http://schemas.microsoft.com/office/powerpoint/2010/main" val="1458942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a:defRPr>
                <a:latin typeface="Arial" charset="0"/>
                <a:ea typeface="ＭＳ Ｐゴシック" charset="0"/>
                <a:cs typeface="ＭＳ Ｐゴシック" charset="0"/>
              </a:defRPr>
            </a:lvl1pPr>
          </a:lstStyle>
          <a:p>
            <a:pPr>
              <a:defRPr/>
            </a:pPr>
            <a:r>
              <a:rPr lang="en-US"/>
              <a:t>2011 IEEE, IAS Electrical Safety Workshop</a:t>
            </a:r>
          </a:p>
        </p:txBody>
      </p:sp>
      <p:sp>
        <p:nvSpPr>
          <p:cNvPr id="6" name="Rectangle 6"/>
          <p:cNvSpPr>
            <a:spLocks noGrp="1" noChangeArrowheads="1"/>
          </p:cNvSpPr>
          <p:nvPr>
            <p:ph type="sldNum" sz="quarter" idx="12"/>
          </p:nvPr>
        </p:nvSpPr>
        <p:spPr/>
        <p:txBody>
          <a:bodyPr/>
          <a:lstStyle>
            <a:lvl1pPr>
              <a:defRPr/>
            </a:lvl1pPr>
          </a:lstStyle>
          <a:p>
            <a:fld id="{E764D530-20C6-47C0-A0C7-B6041E701890}" type="slidenum">
              <a:rPr lang="en-US" altLang="en-US"/>
              <a:pPr/>
              <a:t>‹#›</a:t>
            </a:fld>
            <a:endParaRPr lang="en-US" altLang="en-US"/>
          </a:p>
        </p:txBody>
      </p:sp>
    </p:spTree>
    <p:extLst>
      <p:ext uri="{BB962C8B-B14F-4D97-AF65-F5344CB8AC3E}">
        <p14:creationId xmlns:p14="http://schemas.microsoft.com/office/powerpoint/2010/main" val="2674234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5225"/>
            <a:ext cx="2895600" cy="476250"/>
          </a:xfrm>
          <a:prstGeom prst="rect">
            <a:avLst/>
          </a:prstGeom>
        </p:spPr>
        <p:txBody>
          <a:bodyPr/>
          <a:lstStyle>
            <a:lvl1pPr>
              <a:defRPr>
                <a:latin typeface="Arial" charset="0"/>
                <a:ea typeface="ＭＳ Ｐゴシック" charset="0"/>
                <a:cs typeface="ＭＳ Ｐゴシック" charset="0"/>
              </a:defRPr>
            </a:lvl1pPr>
          </a:lstStyle>
          <a:p>
            <a:pPr>
              <a:defRPr/>
            </a:pPr>
            <a:r>
              <a:rPr lang="en-US"/>
              <a:t>2011 IEEE, IAS Electrical Safety Workshop</a:t>
            </a:r>
          </a:p>
        </p:txBody>
      </p:sp>
      <p:sp>
        <p:nvSpPr>
          <p:cNvPr id="7" name="Slide Number Placeholder 6"/>
          <p:cNvSpPr>
            <a:spLocks noGrp="1" noChangeArrowheads="1"/>
          </p:cNvSpPr>
          <p:nvPr>
            <p:ph type="sldNum" sz="quarter" idx="12"/>
          </p:nvPr>
        </p:nvSpPr>
        <p:spPr/>
        <p:txBody>
          <a:bodyPr/>
          <a:lstStyle>
            <a:lvl1pPr>
              <a:defRPr/>
            </a:lvl1pPr>
          </a:lstStyle>
          <a:p>
            <a:fld id="{1AEF4DCF-9AEC-4B21-91EC-E9BBF0C262D4}" type="slidenum">
              <a:rPr lang="en-US" altLang="en-US"/>
              <a:pPr/>
              <a:t>‹#›</a:t>
            </a:fld>
            <a:endParaRPr lang="en-US" altLang="en-US"/>
          </a:p>
        </p:txBody>
      </p:sp>
    </p:spTree>
    <p:extLst>
      <p:ext uri="{BB962C8B-B14F-4D97-AF65-F5344CB8AC3E}">
        <p14:creationId xmlns:p14="http://schemas.microsoft.com/office/powerpoint/2010/main" val="1734900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a:xfrm>
            <a:off x="3124200" y="6245225"/>
            <a:ext cx="2895600" cy="476250"/>
          </a:xfrm>
          <a:prstGeom prst="rect">
            <a:avLst/>
          </a:prstGeom>
        </p:spPr>
        <p:txBody>
          <a:bodyPr/>
          <a:lstStyle>
            <a:lvl1pPr>
              <a:defRPr>
                <a:latin typeface="Arial" charset="0"/>
                <a:ea typeface="ＭＳ Ｐゴシック" charset="0"/>
                <a:cs typeface="ＭＳ Ｐゴシック" charset="0"/>
              </a:defRPr>
            </a:lvl1pPr>
          </a:lstStyle>
          <a:p>
            <a:pPr>
              <a:defRPr/>
            </a:pPr>
            <a:r>
              <a:rPr lang="en-US"/>
              <a:t>2011 IEEE, IAS Electrical Safety Workshop</a:t>
            </a:r>
          </a:p>
        </p:txBody>
      </p:sp>
      <p:sp>
        <p:nvSpPr>
          <p:cNvPr id="9" name="Rectangle 6"/>
          <p:cNvSpPr>
            <a:spLocks noGrp="1" noChangeArrowheads="1"/>
          </p:cNvSpPr>
          <p:nvPr>
            <p:ph type="sldNum" sz="quarter" idx="12"/>
          </p:nvPr>
        </p:nvSpPr>
        <p:spPr/>
        <p:txBody>
          <a:bodyPr/>
          <a:lstStyle>
            <a:lvl1pPr>
              <a:defRPr/>
            </a:lvl1pPr>
          </a:lstStyle>
          <a:p>
            <a:fld id="{D05B4CC4-B47E-4BA9-AB07-5B40346DEC20}" type="slidenum">
              <a:rPr lang="en-US" altLang="en-US"/>
              <a:pPr/>
              <a:t>‹#›</a:t>
            </a:fld>
            <a:endParaRPr lang="en-US" altLang="en-US"/>
          </a:p>
        </p:txBody>
      </p:sp>
    </p:spTree>
    <p:extLst>
      <p:ext uri="{BB962C8B-B14F-4D97-AF65-F5344CB8AC3E}">
        <p14:creationId xmlns:p14="http://schemas.microsoft.com/office/powerpoint/2010/main" val="3307796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a:xfrm>
            <a:off x="3124200" y="6245225"/>
            <a:ext cx="2895600" cy="476250"/>
          </a:xfrm>
          <a:prstGeom prst="rect">
            <a:avLst/>
          </a:prstGeom>
        </p:spPr>
        <p:txBody>
          <a:bodyPr/>
          <a:lstStyle>
            <a:lvl1pPr>
              <a:defRPr>
                <a:latin typeface="Arial" charset="0"/>
                <a:ea typeface="ＭＳ Ｐゴシック" charset="0"/>
                <a:cs typeface="ＭＳ Ｐゴシック" charset="0"/>
              </a:defRPr>
            </a:lvl1pPr>
          </a:lstStyle>
          <a:p>
            <a:pPr>
              <a:defRPr/>
            </a:pPr>
            <a:r>
              <a:rPr lang="en-US"/>
              <a:t>2011 IEEE, IAS Electrical Safety Workshop</a:t>
            </a:r>
          </a:p>
        </p:txBody>
      </p:sp>
      <p:sp>
        <p:nvSpPr>
          <p:cNvPr id="5" name="Rectangle 6"/>
          <p:cNvSpPr>
            <a:spLocks noGrp="1" noChangeArrowheads="1"/>
          </p:cNvSpPr>
          <p:nvPr>
            <p:ph type="sldNum" sz="quarter" idx="12"/>
          </p:nvPr>
        </p:nvSpPr>
        <p:spPr/>
        <p:txBody>
          <a:bodyPr/>
          <a:lstStyle>
            <a:lvl1pPr>
              <a:defRPr/>
            </a:lvl1pPr>
          </a:lstStyle>
          <a:p>
            <a:fld id="{D5FF1497-49A2-4E05-BC0B-105CB7B500BE}" type="slidenum">
              <a:rPr lang="en-US" altLang="en-US"/>
              <a:pPr/>
              <a:t>‹#›</a:t>
            </a:fld>
            <a:endParaRPr lang="en-US" altLang="en-US"/>
          </a:p>
        </p:txBody>
      </p:sp>
    </p:spTree>
    <p:extLst>
      <p:ext uri="{BB962C8B-B14F-4D97-AF65-F5344CB8AC3E}">
        <p14:creationId xmlns:p14="http://schemas.microsoft.com/office/powerpoint/2010/main" val="1999108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3124200" y="6245225"/>
            <a:ext cx="2895600" cy="476250"/>
          </a:xfrm>
          <a:prstGeom prst="rect">
            <a:avLst/>
          </a:prstGeom>
        </p:spPr>
        <p:txBody>
          <a:bodyPr/>
          <a:lstStyle>
            <a:lvl1pPr>
              <a:defRPr>
                <a:latin typeface="Arial" charset="0"/>
                <a:ea typeface="ＭＳ Ｐゴシック" charset="0"/>
                <a:cs typeface="ＭＳ Ｐゴシック" charset="0"/>
              </a:defRPr>
            </a:lvl1pPr>
          </a:lstStyle>
          <a:p>
            <a:pPr>
              <a:defRPr/>
            </a:pPr>
            <a:r>
              <a:rPr lang="en-US"/>
              <a:t>2011 IEEE, IAS Electrical Safety Workshop</a:t>
            </a:r>
          </a:p>
        </p:txBody>
      </p:sp>
      <p:sp>
        <p:nvSpPr>
          <p:cNvPr id="4" name="Rectangle 6"/>
          <p:cNvSpPr>
            <a:spLocks noGrp="1" noChangeArrowheads="1"/>
          </p:cNvSpPr>
          <p:nvPr>
            <p:ph type="sldNum" sz="quarter" idx="12"/>
          </p:nvPr>
        </p:nvSpPr>
        <p:spPr/>
        <p:txBody>
          <a:bodyPr/>
          <a:lstStyle>
            <a:lvl1pPr>
              <a:defRPr/>
            </a:lvl1pPr>
          </a:lstStyle>
          <a:p>
            <a:fld id="{7C3B2C7C-F217-44C4-A044-7C7E24EAB35D}" type="slidenum">
              <a:rPr lang="en-US" altLang="en-US"/>
              <a:pPr/>
              <a:t>‹#›</a:t>
            </a:fld>
            <a:endParaRPr lang="en-US" altLang="en-US"/>
          </a:p>
        </p:txBody>
      </p:sp>
    </p:spTree>
    <p:extLst>
      <p:ext uri="{BB962C8B-B14F-4D97-AF65-F5344CB8AC3E}">
        <p14:creationId xmlns:p14="http://schemas.microsoft.com/office/powerpoint/2010/main" val="907806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5225"/>
            <a:ext cx="2895600" cy="476250"/>
          </a:xfrm>
          <a:prstGeom prst="rect">
            <a:avLst/>
          </a:prstGeom>
        </p:spPr>
        <p:txBody>
          <a:bodyPr/>
          <a:lstStyle>
            <a:lvl1pPr>
              <a:defRPr>
                <a:latin typeface="Arial" charset="0"/>
                <a:ea typeface="ＭＳ Ｐゴシック" charset="0"/>
                <a:cs typeface="ＭＳ Ｐゴシック" charset="0"/>
              </a:defRPr>
            </a:lvl1pPr>
          </a:lstStyle>
          <a:p>
            <a:pPr>
              <a:defRPr/>
            </a:pPr>
            <a:r>
              <a:rPr lang="en-US"/>
              <a:t>2011 IEEE, IAS Electrical Safety Workshop</a:t>
            </a:r>
          </a:p>
        </p:txBody>
      </p:sp>
      <p:sp>
        <p:nvSpPr>
          <p:cNvPr id="7" name="Slide Number Placeholder 6"/>
          <p:cNvSpPr>
            <a:spLocks noGrp="1" noChangeArrowheads="1"/>
          </p:cNvSpPr>
          <p:nvPr>
            <p:ph type="sldNum" sz="quarter" idx="12"/>
          </p:nvPr>
        </p:nvSpPr>
        <p:spPr/>
        <p:txBody>
          <a:bodyPr/>
          <a:lstStyle>
            <a:lvl1pPr>
              <a:defRPr/>
            </a:lvl1pPr>
          </a:lstStyle>
          <a:p>
            <a:fld id="{C0964FED-05AE-493D-BB7C-233087EB212C}" type="slidenum">
              <a:rPr lang="en-US" altLang="en-US"/>
              <a:pPr/>
              <a:t>‹#›</a:t>
            </a:fld>
            <a:endParaRPr lang="en-US" altLang="en-US"/>
          </a:p>
        </p:txBody>
      </p:sp>
    </p:spTree>
    <p:extLst>
      <p:ext uri="{BB962C8B-B14F-4D97-AF65-F5344CB8AC3E}">
        <p14:creationId xmlns:p14="http://schemas.microsoft.com/office/powerpoint/2010/main" val="1593288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5225"/>
            <a:ext cx="2895600" cy="476250"/>
          </a:xfrm>
          <a:prstGeom prst="rect">
            <a:avLst/>
          </a:prstGeom>
        </p:spPr>
        <p:txBody>
          <a:bodyPr/>
          <a:lstStyle>
            <a:lvl1pPr>
              <a:defRPr>
                <a:latin typeface="Arial" charset="0"/>
                <a:ea typeface="ＭＳ Ｐゴシック" charset="0"/>
                <a:cs typeface="ＭＳ Ｐゴシック" charset="0"/>
              </a:defRPr>
            </a:lvl1pPr>
          </a:lstStyle>
          <a:p>
            <a:pPr>
              <a:defRPr/>
            </a:pPr>
            <a:r>
              <a:rPr lang="en-US"/>
              <a:t>2011 IEEE, IAS Electrical Safety Workshop</a:t>
            </a:r>
          </a:p>
        </p:txBody>
      </p:sp>
      <p:sp>
        <p:nvSpPr>
          <p:cNvPr id="7" name="Slide Number Placeholder 6"/>
          <p:cNvSpPr>
            <a:spLocks noGrp="1" noChangeArrowheads="1"/>
          </p:cNvSpPr>
          <p:nvPr>
            <p:ph type="sldNum" sz="quarter" idx="12"/>
          </p:nvPr>
        </p:nvSpPr>
        <p:spPr/>
        <p:txBody>
          <a:bodyPr/>
          <a:lstStyle>
            <a:lvl1pPr>
              <a:defRPr/>
            </a:lvl1pPr>
          </a:lstStyle>
          <a:p>
            <a:fld id="{BAB05A02-8C24-423D-9EE9-30D8562689E3}" type="slidenum">
              <a:rPr lang="en-US" altLang="en-US"/>
              <a:pPr/>
              <a:t>‹#›</a:t>
            </a:fld>
            <a:endParaRPr lang="en-US" altLang="en-US"/>
          </a:p>
        </p:txBody>
      </p:sp>
    </p:spTree>
    <p:extLst>
      <p:ext uri="{BB962C8B-B14F-4D97-AF65-F5344CB8AC3E}">
        <p14:creationId xmlns:p14="http://schemas.microsoft.com/office/powerpoint/2010/main" val="2434669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a:defRPr>
                <a:latin typeface="Arial" charset="0"/>
                <a:ea typeface="ＭＳ Ｐゴシック" charset="0"/>
                <a:cs typeface="ＭＳ Ｐゴシック" charset="0"/>
              </a:defRPr>
            </a:lvl1pPr>
          </a:lstStyle>
          <a:p>
            <a:pPr>
              <a:defRPr/>
            </a:pPr>
            <a:r>
              <a:rPr lang="en-US"/>
              <a:t>2011 IEEE, IAS Electrical Safety Workshop</a:t>
            </a:r>
          </a:p>
        </p:txBody>
      </p:sp>
      <p:sp>
        <p:nvSpPr>
          <p:cNvPr id="6" name="Rectangle 6"/>
          <p:cNvSpPr>
            <a:spLocks noGrp="1" noChangeArrowheads="1"/>
          </p:cNvSpPr>
          <p:nvPr>
            <p:ph type="sldNum" sz="quarter" idx="12"/>
          </p:nvPr>
        </p:nvSpPr>
        <p:spPr/>
        <p:txBody>
          <a:bodyPr/>
          <a:lstStyle>
            <a:lvl1pPr>
              <a:defRPr/>
            </a:lvl1pPr>
          </a:lstStyle>
          <a:p>
            <a:fld id="{A3BF6707-AADC-48EE-B981-56C144702F93}" type="slidenum">
              <a:rPr lang="en-US" altLang="en-US"/>
              <a:pPr/>
              <a:t>‹#›</a:t>
            </a:fld>
            <a:endParaRPr lang="en-US" altLang="en-US"/>
          </a:p>
        </p:txBody>
      </p:sp>
    </p:spTree>
    <p:extLst>
      <p:ext uri="{BB962C8B-B14F-4D97-AF65-F5344CB8AC3E}">
        <p14:creationId xmlns:p14="http://schemas.microsoft.com/office/powerpoint/2010/main" val="249067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a:defRPr>
                <a:latin typeface="Arial" charset="0"/>
                <a:ea typeface="ＭＳ Ｐゴシック" charset="0"/>
                <a:cs typeface="ＭＳ Ｐゴシック" charset="0"/>
              </a:defRPr>
            </a:lvl1pPr>
          </a:lstStyle>
          <a:p>
            <a:pPr>
              <a:defRPr/>
            </a:pPr>
            <a:r>
              <a:rPr lang="en-US"/>
              <a:t>2011 IEEE, IAS Electrical Safety Workshop</a:t>
            </a:r>
          </a:p>
        </p:txBody>
      </p:sp>
      <p:sp>
        <p:nvSpPr>
          <p:cNvPr id="6" name="Rectangle 6"/>
          <p:cNvSpPr>
            <a:spLocks noGrp="1" noChangeArrowheads="1"/>
          </p:cNvSpPr>
          <p:nvPr>
            <p:ph type="sldNum" sz="quarter" idx="12"/>
          </p:nvPr>
        </p:nvSpPr>
        <p:spPr/>
        <p:txBody>
          <a:bodyPr/>
          <a:lstStyle>
            <a:lvl1pPr>
              <a:defRPr/>
            </a:lvl1pPr>
          </a:lstStyle>
          <a:p>
            <a:fld id="{F050E6F8-4515-42C4-B757-2910C64AAC83}" type="slidenum">
              <a:rPr lang="en-US" altLang="en-US"/>
              <a:pPr/>
              <a:t>‹#›</a:t>
            </a:fld>
            <a:endParaRPr lang="en-US" altLang="en-US"/>
          </a:p>
        </p:txBody>
      </p:sp>
    </p:spTree>
    <p:extLst>
      <p:ext uri="{BB962C8B-B14F-4D97-AF65-F5344CB8AC3E}">
        <p14:creationId xmlns:p14="http://schemas.microsoft.com/office/powerpoint/2010/main" val="22368956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a:defRPr>
                <a:latin typeface="Arial" charset="0"/>
                <a:ea typeface="ＭＳ Ｐゴシック" charset="0"/>
                <a:cs typeface="ＭＳ Ｐゴシック" charset="0"/>
              </a:defRPr>
            </a:lvl1pPr>
          </a:lstStyle>
          <a:p>
            <a:pPr>
              <a:defRPr/>
            </a:pPr>
            <a:r>
              <a:rPr lang="en-US"/>
              <a:t>2011 IEEE, IAS Electrical Safety Workshop</a:t>
            </a:r>
          </a:p>
        </p:txBody>
      </p:sp>
      <p:sp>
        <p:nvSpPr>
          <p:cNvPr id="6" name="Rectangle 6"/>
          <p:cNvSpPr>
            <a:spLocks noGrp="1" noChangeArrowheads="1"/>
          </p:cNvSpPr>
          <p:nvPr>
            <p:ph type="sldNum" sz="quarter" idx="12"/>
          </p:nvPr>
        </p:nvSpPr>
        <p:spPr/>
        <p:txBody>
          <a:bodyPr/>
          <a:lstStyle>
            <a:lvl1pPr>
              <a:defRPr/>
            </a:lvl1pPr>
          </a:lstStyle>
          <a:p>
            <a:fld id="{2FC9C1D2-E28D-43FA-BBC5-2951060E70ED}" type="slidenum">
              <a:rPr lang="en-US" altLang="en-US"/>
              <a:pPr/>
              <a:t>‹#›</a:t>
            </a:fld>
            <a:endParaRPr lang="en-US" altLang="en-US"/>
          </a:p>
        </p:txBody>
      </p:sp>
    </p:spTree>
    <p:extLst>
      <p:ext uri="{BB962C8B-B14F-4D97-AF65-F5344CB8AC3E}">
        <p14:creationId xmlns:p14="http://schemas.microsoft.com/office/powerpoint/2010/main" val="815521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403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cs typeface="+mn-cs"/>
              </a:defRPr>
            </a:lvl1pPr>
          </a:lstStyle>
          <a:p>
            <a:pPr>
              <a:defRPr/>
            </a:pPr>
            <a:endParaRPr lang="en-US"/>
          </a:p>
        </p:txBody>
      </p:sp>
      <p:sp>
        <p:nvSpPr>
          <p:cNvPr id="4403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F170BB9-2145-4EA9-9A13-CC52D03E40C0}"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hf hdr="0" dt="0"/>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jpeg"/><Relationship Id="rId12"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12.pn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20.png"/><Relationship Id="rId4" Type="http://schemas.openxmlformats.org/officeDocument/2006/relationships/oleObject" Target="???" TargetMode="Externa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21.png"/><Relationship Id="rId4" Type="http://schemas.openxmlformats.org/officeDocument/2006/relationships/oleObject" Target="???"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Footer Placeholder 4"/>
          <p:cNvSpPr>
            <a:spLocks noGrp="1"/>
          </p:cNvSpPr>
          <p:nvPr>
            <p:ph type="ftr" sz="quarter" idx="11"/>
          </p:nvPr>
        </p:nvSpPr>
        <p:spPr bwMode="auto">
          <a:xfrm>
            <a:off x="2667000" y="6245225"/>
            <a:ext cx="3886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400" smtClean="0"/>
              <a:t>2014 EFCOG/DOE Electrical Safety Workshop</a:t>
            </a:r>
          </a:p>
          <a:p>
            <a:pPr eaLnBrk="1" hangingPunct="1"/>
            <a:r>
              <a:rPr lang="en-US" altLang="en-US" sz="1400" smtClean="0"/>
              <a:t>July 15, 2014</a:t>
            </a:r>
          </a:p>
        </p:txBody>
      </p:sp>
      <p:sp>
        <p:nvSpPr>
          <p:cNvPr id="1536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5C0B5E3-8063-4761-81B5-CB0172E133DE}" type="slidenum">
              <a:rPr lang="en-US" altLang="en-US" sz="1400"/>
              <a:pPr eaLnBrk="1" hangingPunct="1"/>
              <a:t>1</a:t>
            </a:fld>
            <a:endParaRPr lang="en-US" altLang="en-US" sz="1400"/>
          </a:p>
        </p:txBody>
      </p:sp>
      <p:sp>
        <p:nvSpPr>
          <p:cNvPr id="15363" name="Rectangle 2"/>
          <p:cNvSpPr>
            <a:spLocks noGrp="1" noChangeArrowheads="1"/>
          </p:cNvSpPr>
          <p:nvPr>
            <p:ph type="ctrTitle"/>
          </p:nvPr>
        </p:nvSpPr>
        <p:spPr>
          <a:xfrm>
            <a:off x="685800" y="1447800"/>
            <a:ext cx="7772400" cy="1143000"/>
          </a:xfrm>
        </p:spPr>
        <p:txBody>
          <a:bodyPr/>
          <a:lstStyle/>
          <a:p>
            <a:pPr eaLnBrk="1" hangingPunct="1"/>
            <a:r>
              <a:rPr lang="en-US" altLang="en-US" sz="4800" smtClean="0">
                <a:solidFill>
                  <a:srgbClr val="FFFF00"/>
                </a:solidFill>
              </a:rPr>
              <a:t>DC Systems, Hazards, &amp; Standards</a:t>
            </a:r>
          </a:p>
        </p:txBody>
      </p:sp>
      <p:sp>
        <p:nvSpPr>
          <p:cNvPr id="15364" name="Rectangle 3"/>
          <p:cNvSpPr>
            <a:spLocks noGrp="1" noChangeArrowheads="1"/>
          </p:cNvSpPr>
          <p:nvPr>
            <p:ph type="subTitle" idx="1"/>
          </p:nvPr>
        </p:nvSpPr>
        <p:spPr>
          <a:xfrm>
            <a:off x="1143000" y="3581400"/>
            <a:ext cx="6934200" cy="1752600"/>
          </a:xfrm>
        </p:spPr>
        <p:txBody>
          <a:bodyPr/>
          <a:lstStyle/>
          <a:p>
            <a:pPr eaLnBrk="1" hangingPunct="1"/>
            <a:r>
              <a:rPr lang="en-US" altLang="en-US" smtClean="0">
                <a:solidFill>
                  <a:srgbClr val="FFFF00"/>
                </a:solidFill>
              </a:rPr>
              <a:t>Lloyd B. Gordon</a:t>
            </a:r>
          </a:p>
          <a:p>
            <a:pPr eaLnBrk="1" hangingPunct="1"/>
            <a:r>
              <a:rPr lang="en-US" altLang="en-US" sz="2000" smtClean="0">
                <a:solidFill>
                  <a:srgbClr val="FFFF00"/>
                </a:solidFill>
              </a:rPr>
              <a:t>Los Alamos National Laboratory</a:t>
            </a:r>
          </a:p>
          <a:p>
            <a:pPr eaLnBrk="1" hangingPunct="1"/>
            <a:r>
              <a:rPr lang="en-US" altLang="en-US" sz="2000" smtClean="0">
                <a:solidFill>
                  <a:srgbClr val="FFFF00"/>
                </a:solidFill>
              </a:rPr>
              <a:t>LBGORDON@LANL.GOV</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r>
              <a:rPr lang="en-US" altLang="en-US" sz="3600" smtClean="0"/>
              <a:t>Objectives</a:t>
            </a:r>
          </a:p>
        </p:txBody>
      </p:sp>
      <p:sp>
        <p:nvSpPr>
          <p:cNvPr id="620547" name="Rectangle 3"/>
          <p:cNvSpPr>
            <a:spLocks noGrp="1" noChangeArrowheads="1"/>
          </p:cNvSpPr>
          <p:nvPr>
            <p:ph type="body" idx="1"/>
          </p:nvPr>
        </p:nvSpPr>
        <p:spPr/>
        <p:txBody>
          <a:bodyPr/>
          <a:lstStyle/>
          <a:p>
            <a:pPr>
              <a:defRPr/>
            </a:pPr>
            <a:r>
              <a:rPr lang="en-US" dirty="0" smtClean="0">
                <a:ea typeface="ＭＳ Ｐゴシック" charset="0"/>
                <a:cs typeface="+mn-cs"/>
              </a:rPr>
              <a:t>To </a:t>
            </a:r>
            <a:r>
              <a:rPr lang="en-US" dirty="0">
                <a:ea typeface="ＭＳ Ｐゴシック" charset="0"/>
                <a:cs typeface="+mn-cs"/>
              </a:rPr>
              <a:t>recognize and classify DC and Pulsed electrical hazards in R&amp;D systems</a:t>
            </a:r>
          </a:p>
          <a:p>
            <a:pPr>
              <a:defRPr/>
            </a:pPr>
            <a:r>
              <a:rPr lang="en-US" dirty="0" smtClean="0">
                <a:ea typeface="ＭＳ Ｐゴシック" charset="0"/>
                <a:cs typeface="+mn-cs"/>
              </a:rPr>
              <a:t>To present current and evolving standards for DC electrical safety</a:t>
            </a:r>
          </a:p>
          <a:p>
            <a:pPr>
              <a:defRPr/>
            </a:pPr>
            <a:r>
              <a:rPr lang="en-US" dirty="0" smtClean="0">
                <a:ea typeface="ＭＳ Ｐゴシック" charset="0"/>
                <a:cs typeface="+mn-cs"/>
              </a:rPr>
              <a:t>To PROPOSE a hazard classification approach for all arc flash hazards</a:t>
            </a:r>
            <a:endParaRPr lang="en-US" dirty="0">
              <a:ea typeface="ＭＳ Ｐゴシック" charset="0"/>
              <a:cs typeface="+mn-cs"/>
            </a:endParaRPr>
          </a:p>
          <a:p>
            <a:pPr marL="0" indent="0">
              <a:buFontTx/>
              <a:buNone/>
              <a:defRPr/>
            </a:pPr>
            <a:endParaRPr lang="en-US" dirty="0">
              <a:ea typeface="ＭＳ Ｐゴシック" charset="0"/>
              <a:cs typeface="+mn-cs"/>
            </a:endParaRPr>
          </a:p>
        </p:txBody>
      </p:sp>
      <p:sp>
        <p:nvSpPr>
          <p:cNvPr id="620548" name="Text Box 4"/>
          <p:cNvSpPr txBox="1">
            <a:spLocks noChangeArrowheads="1"/>
          </p:cNvSpPr>
          <p:nvPr/>
        </p:nvSpPr>
        <p:spPr bwMode="auto">
          <a:xfrm>
            <a:off x="7924800" y="6477000"/>
            <a:ext cx="6858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fld id="{F2C43192-1625-4DAA-96E8-6346C400761F}" type="slidenum">
              <a:rPr lang="en-US" altLang="en-US" sz="1400"/>
              <a:pPr eaLnBrk="1" hangingPunct="1">
                <a:spcBef>
                  <a:spcPct val="50000"/>
                </a:spcBef>
              </a:pPr>
              <a:t>2</a:t>
            </a:fld>
            <a:endParaRPr lang="en-US" altLang="en-US" sz="140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altLang="en-US" smtClean="0"/>
              <a:t>Current Standards	</a:t>
            </a:r>
          </a:p>
        </p:txBody>
      </p:sp>
      <p:sp>
        <p:nvSpPr>
          <p:cNvPr id="19458" name="Content Placeholder 2"/>
          <p:cNvSpPr>
            <a:spLocks noGrp="1"/>
          </p:cNvSpPr>
          <p:nvPr>
            <p:ph idx="1"/>
          </p:nvPr>
        </p:nvSpPr>
        <p:spPr/>
        <p:txBody>
          <a:bodyPr/>
          <a:lstStyle/>
          <a:p>
            <a:r>
              <a:rPr lang="en-US" altLang="en-US" smtClean="0"/>
              <a:t>US standards historically ONLY cover 60 Hz ac hazards</a:t>
            </a:r>
          </a:p>
          <a:p>
            <a:pPr lvl="1"/>
            <a:r>
              <a:rPr lang="en-US" altLang="en-US" smtClean="0"/>
              <a:t>OSHA and NFPA 70E</a:t>
            </a:r>
          </a:p>
          <a:p>
            <a:r>
              <a:rPr lang="en-US" altLang="en-US" smtClean="0"/>
              <a:t>IEC cover other waveforms for shock</a:t>
            </a:r>
          </a:p>
          <a:p>
            <a:r>
              <a:rPr lang="en-US" altLang="en-US" smtClean="0"/>
              <a:t>2012 NFPA 70E begins to cover DC</a:t>
            </a:r>
          </a:p>
          <a:p>
            <a:pPr lvl="1"/>
            <a:r>
              <a:rPr lang="en-US" altLang="en-US" smtClean="0"/>
              <a:t>Shock boundary table, 100 V threshold</a:t>
            </a:r>
          </a:p>
          <a:p>
            <a:pPr lvl="1"/>
            <a:r>
              <a:rPr lang="en-US" altLang="en-US" smtClean="0"/>
              <a:t>Battery Bank DC arc flash calculations </a:t>
            </a:r>
          </a:p>
        </p:txBody>
      </p:sp>
      <p:sp>
        <p:nvSpPr>
          <p:cNvPr id="5" name="Slide Number Placeholder 4"/>
          <p:cNvSpPr>
            <a:spLocks noGrp="1"/>
          </p:cNvSpPr>
          <p:nvPr>
            <p:ph type="sldNum" sz="quarter" idx="12"/>
          </p:nvPr>
        </p:nvSpPr>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41EBF59-F0AD-475E-9586-4352DCBDBC95}" type="slidenum">
              <a:rPr lang="en-US" altLang="en-US" sz="1400"/>
              <a:pPr eaLnBrk="1" hangingPunct="1"/>
              <a:t>3</a:t>
            </a:fld>
            <a:endParaRPr lang="en-US" altLang="en-US" sz="1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r>
              <a:rPr lang="en-US" altLang="en-US" sz="3600" smtClean="0"/>
              <a:t>DC systems</a:t>
            </a:r>
          </a:p>
        </p:txBody>
      </p:sp>
      <p:sp>
        <p:nvSpPr>
          <p:cNvPr id="20482" name="Rectangle 3"/>
          <p:cNvSpPr>
            <a:spLocks noGrp="1" noChangeArrowheads="1"/>
          </p:cNvSpPr>
          <p:nvPr>
            <p:ph type="body" idx="1"/>
          </p:nvPr>
        </p:nvSpPr>
        <p:spPr/>
        <p:txBody>
          <a:bodyPr/>
          <a:lstStyle/>
          <a:p>
            <a:pPr>
              <a:lnSpc>
                <a:spcPct val="90000"/>
              </a:lnSpc>
            </a:pPr>
            <a:r>
              <a:rPr lang="en-US" altLang="en-US" sz="2000" smtClean="0"/>
              <a:t>Input Power - most all R&amp;D equipment is powered from the utility and facility power, 60 Hz, including voltage delivery systems of 120 V, 240 V, 480 V, 4160 V, 13 kV, etc.</a:t>
            </a:r>
          </a:p>
          <a:p>
            <a:pPr>
              <a:lnSpc>
                <a:spcPct val="90000"/>
              </a:lnSpc>
            </a:pPr>
            <a:r>
              <a:rPr lang="en-US" altLang="en-US" sz="2000" smtClean="0"/>
              <a:t>Conversion to DC power - many types of R&amp;D equipment require DC power, of voltages from 1 V to 1 MV, including:</a:t>
            </a:r>
          </a:p>
          <a:p>
            <a:pPr lvl="1">
              <a:lnSpc>
                <a:spcPct val="90000"/>
              </a:lnSpc>
            </a:pPr>
            <a:r>
              <a:rPr lang="en-US" altLang="en-US" sz="2000" smtClean="0"/>
              <a:t>all microelectronics</a:t>
            </a:r>
          </a:p>
          <a:p>
            <a:pPr lvl="1">
              <a:lnSpc>
                <a:spcPct val="90000"/>
              </a:lnSpc>
            </a:pPr>
            <a:r>
              <a:rPr lang="en-US" altLang="en-US" sz="2000" smtClean="0"/>
              <a:t>lasers, flashlamps</a:t>
            </a:r>
          </a:p>
          <a:p>
            <a:pPr lvl="1">
              <a:lnSpc>
                <a:spcPct val="90000"/>
              </a:lnSpc>
            </a:pPr>
            <a:r>
              <a:rPr lang="en-US" altLang="en-US" sz="2000" smtClean="0"/>
              <a:t>x-ray sources, mass spectrometers, etc.</a:t>
            </a:r>
          </a:p>
          <a:p>
            <a:pPr lvl="1">
              <a:lnSpc>
                <a:spcPct val="90000"/>
              </a:lnSpc>
            </a:pPr>
            <a:r>
              <a:rPr lang="en-US" altLang="en-US" sz="2000" smtClean="0"/>
              <a:t>accelerators, rf systems</a:t>
            </a:r>
          </a:p>
          <a:p>
            <a:pPr lvl="1">
              <a:lnSpc>
                <a:spcPct val="90000"/>
              </a:lnSpc>
            </a:pPr>
            <a:r>
              <a:rPr lang="en-US" altLang="en-US" sz="2000" smtClean="0"/>
              <a:t>magnet systems, welders, furnaces, electroplating</a:t>
            </a:r>
          </a:p>
          <a:p>
            <a:pPr lvl="1">
              <a:lnSpc>
                <a:spcPct val="90000"/>
              </a:lnSpc>
            </a:pPr>
            <a:r>
              <a:rPr lang="en-US" altLang="en-US" sz="2000" smtClean="0"/>
              <a:t>dielectric testing</a:t>
            </a:r>
          </a:p>
          <a:p>
            <a:pPr lvl="1">
              <a:lnSpc>
                <a:spcPct val="90000"/>
              </a:lnSpc>
            </a:pPr>
            <a:r>
              <a:rPr lang="en-US" altLang="en-US" sz="2000" smtClean="0"/>
              <a:t>interface between many AC power systems</a:t>
            </a:r>
          </a:p>
          <a:p>
            <a:pPr lvl="1">
              <a:lnSpc>
                <a:spcPct val="90000"/>
              </a:lnSpc>
            </a:pPr>
            <a:r>
              <a:rPr lang="en-US" altLang="en-US" sz="2000" smtClean="0"/>
              <a:t>electric transportation systems</a:t>
            </a:r>
          </a:p>
          <a:p>
            <a:pPr lvl="1">
              <a:lnSpc>
                <a:spcPct val="90000"/>
              </a:lnSpc>
            </a:pPr>
            <a:r>
              <a:rPr lang="en-US" altLang="en-US" sz="2000" b="1" smtClean="0"/>
              <a:t>electric power generation and transmission</a:t>
            </a:r>
          </a:p>
          <a:p>
            <a:pPr lvl="1">
              <a:lnSpc>
                <a:spcPct val="90000"/>
              </a:lnSpc>
            </a:pPr>
            <a:r>
              <a:rPr lang="en-US" altLang="en-US" sz="2000" smtClean="0"/>
              <a:t>and more</a:t>
            </a:r>
          </a:p>
        </p:txBody>
      </p:sp>
      <p:sp>
        <p:nvSpPr>
          <p:cNvPr id="622596" name="Text Box 4"/>
          <p:cNvSpPr txBox="1">
            <a:spLocks noChangeArrowheads="1"/>
          </p:cNvSpPr>
          <p:nvPr/>
        </p:nvSpPr>
        <p:spPr bwMode="auto">
          <a:xfrm>
            <a:off x="7924800" y="6477000"/>
            <a:ext cx="6858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fld id="{161AB42D-17E4-48C4-BBA2-B9AB5D11B3CC}" type="slidenum">
              <a:rPr lang="en-US" altLang="en-US" sz="1400"/>
              <a:pPr eaLnBrk="1" hangingPunct="1">
                <a:spcBef>
                  <a:spcPct val="50000"/>
                </a:spcBef>
              </a:pPr>
              <a:t>4</a:t>
            </a:fld>
            <a:endParaRPr lang="en-US" altLang="en-US" sz="14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idx="4294967295"/>
          </p:nvPr>
        </p:nvSpPr>
        <p:spPr>
          <a:xfrm>
            <a:off x="304800" y="381000"/>
            <a:ext cx="8305800" cy="685800"/>
          </a:xfrm>
        </p:spPr>
        <p:txBody>
          <a:bodyPr anchor="b"/>
          <a:lstStyle/>
          <a:p>
            <a:r>
              <a:rPr lang="en-US" altLang="en-US" sz="3600" smtClean="0"/>
              <a:t>Some effects of current waveform</a:t>
            </a:r>
          </a:p>
        </p:txBody>
      </p:sp>
      <p:sp>
        <p:nvSpPr>
          <p:cNvPr id="22530" name="Rectangle 3"/>
          <p:cNvSpPr>
            <a:spLocks noGrp="1" noChangeArrowheads="1"/>
          </p:cNvSpPr>
          <p:nvPr>
            <p:ph type="body" idx="4294967295"/>
          </p:nvPr>
        </p:nvSpPr>
        <p:spPr>
          <a:xfrm>
            <a:off x="457200" y="1676400"/>
            <a:ext cx="8305800" cy="4114800"/>
          </a:xfrm>
        </p:spPr>
        <p:txBody>
          <a:bodyPr/>
          <a:lstStyle/>
          <a:p>
            <a:pPr>
              <a:lnSpc>
                <a:spcPct val="90000"/>
              </a:lnSpc>
              <a:buFontTx/>
              <a:buNone/>
            </a:pPr>
            <a:r>
              <a:rPr lang="en-US" altLang="en-US" sz="2000" b="1" smtClean="0"/>
              <a:t>AC</a:t>
            </a:r>
            <a:r>
              <a:rPr lang="en-US" altLang="en-US" sz="2000" smtClean="0"/>
              <a:t> (50 or 60 Hz) causes ventricular fibrillation and clamping of the muscles at low levels compared to other waveforms</a:t>
            </a:r>
          </a:p>
          <a:p>
            <a:pPr>
              <a:lnSpc>
                <a:spcPct val="90000"/>
              </a:lnSpc>
              <a:buFontTx/>
              <a:buNone/>
            </a:pPr>
            <a:r>
              <a:rPr lang="en-US" altLang="en-US" sz="2000" b="1" smtClean="0"/>
              <a:t>DC</a:t>
            </a:r>
            <a:r>
              <a:rPr lang="en-US" altLang="en-US" sz="2000" smtClean="0"/>
              <a:t> causes a muscle reflex at first contact and release; does NOT cause </a:t>
            </a:r>
            <a:r>
              <a:rPr lang="ja-JP" altLang="en-US" sz="2000" smtClean="0"/>
              <a:t>“</a:t>
            </a:r>
            <a:r>
              <a:rPr lang="en-US" altLang="ja-JP" sz="2000" smtClean="0"/>
              <a:t>no-let-go</a:t>
            </a:r>
            <a:r>
              <a:rPr lang="ja-JP" altLang="en-US" sz="2000" smtClean="0"/>
              <a:t>”</a:t>
            </a:r>
            <a:r>
              <a:rPr lang="en-US" altLang="ja-JP" sz="2000" smtClean="0"/>
              <a:t>; and, can cause heart paralysis at high enough levels (typically 5 times that of 60 Hz)</a:t>
            </a:r>
          </a:p>
          <a:p>
            <a:pPr>
              <a:lnSpc>
                <a:spcPct val="90000"/>
              </a:lnSpc>
              <a:buFontTx/>
              <a:buNone/>
            </a:pPr>
            <a:r>
              <a:rPr lang="en-US" altLang="en-US" sz="2000" b="1" smtClean="0"/>
              <a:t>RF</a:t>
            </a:r>
            <a:r>
              <a:rPr lang="en-US" altLang="en-US" sz="2000" smtClean="0"/>
              <a:t> immediately passes through the skin, and can shock and burn at much lower voltages.  Also, the burns are deeper, below the skin.  However, rf does not cause fibrillation or no-let-go as does power frequencies</a:t>
            </a:r>
          </a:p>
          <a:p>
            <a:pPr>
              <a:lnSpc>
                <a:spcPct val="90000"/>
              </a:lnSpc>
              <a:buFontTx/>
              <a:buNone/>
            </a:pPr>
            <a:r>
              <a:rPr lang="en-US" altLang="en-US" sz="2000" smtClean="0"/>
              <a:t>High voltage </a:t>
            </a:r>
            <a:r>
              <a:rPr lang="en-US" altLang="en-US" sz="2000" b="1" smtClean="0"/>
              <a:t>capacitor</a:t>
            </a:r>
            <a:r>
              <a:rPr lang="en-US" altLang="en-US" sz="2000" smtClean="0"/>
              <a:t> shocks usually involve high voltages causing skin breakdown.  This leads to a high current shock and immediate deposition of damaging energy.  This can cause immediate fibrillation and/or significant tissue damage.</a:t>
            </a:r>
          </a:p>
        </p:txBody>
      </p:sp>
      <p:sp>
        <p:nvSpPr>
          <p:cNvPr id="804868" name="Text Box 4"/>
          <p:cNvSpPr txBox="1">
            <a:spLocks noChangeArrowheads="1"/>
          </p:cNvSpPr>
          <p:nvPr/>
        </p:nvSpPr>
        <p:spPr bwMode="auto">
          <a:xfrm>
            <a:off x="7924800" y="6477000"/>
            <a:ext cx="6858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fld id="{650CE4C5-98CC-40FE-9C67-68B7E2CED95C}" type="slidenum">
              <a:rPr lang="en-US" altLang="en-US" sz="1400"/>
              <a:pPr eaLnBrk="1" hangingPunct="1">
                <a:spcBef>
                  <a:spcPct val="50000"/>
                </a:spcBef>
              </a:pPr>
              <a:t>5</a:t>
            </a:fld>
            <a:endParaRPr lang="en-US" altLang="en-US" sz="14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idx="4294967295"/>
          </p:nvPr>
        </p:nvSpPr>
        <p:spPr>
          <a:xfrm>
            <a:off x="342900" y="520700"/>
            <a:ext cx="8343900" cy="698500"/>
          </a:xfrm>
        </p:spPr>
        <p:txBody>
          <a:bodyPr anchor="b"/>
          <a:lstStyle/>
          <a:p>
            <a:r>
              <a:rPr lang="en-US" altLang="en-US" sz="3600" smtClean="0"/>
              <a:t>Example Energies in facility system arcs</a:t>
            </a:r>
          </a:p>
        </p:txBody>
      </p:sp>
      <p:graphicFrame>
        <p:nvGraphicFramePr>
          <p:cNvPr id="1044535" name="Group 55"/>
          <p:cNvGraphicFramePr>
            <a:graphicFrameLocks noGrp="1"/>
          </p:cNvGraphicFramePr>
          <p:nvPr>
            <p:ph type="tbl" idx="4294967295"/>
          </p:nvPr>
        </p:nvGraphicFramePr>
        <p:xfrm>
          <a:off x="685800" y="1536700"/>
          <a:ext cx="7680325" cy="3971925"/>
        </p:xfrm>
        <a:graphic>
          <a:graphicData uri="http://schemas.openxmlformats.org/drawingml/2006/table">
            <a:tbl>
              <a:tblPr/>
              <a:tblGrid>
                <a:gridCol w="1279525">
                  <a:extLst>
                    <a:ext uri="{9D8B030D-6E8A-4147-A177-3AD203B41FA5}">
                      <a16:colId xmlns:a16="http://schemas.microsoft.com/office/drawing/2014/main" val="20000"/>
                    </a:ext>
                  </a:extLst>
                </a:gridCol>
                <a:gridCol w="1279525">
                  <a:extLst>
                    <a:ext uri="{9D8B030D-6E8A-4147-A177-3AD203B41FA5}">
                      <a16:colId xmlns:a16="http://schemas.microsoft.com/office/drawing/2014/main" val="20001"/>
                    </a:ext>
                  </a:extLst>
                </a:gridCol>
                <a:gridCol w="1282700">
                  <a:extLst>
                    <a:ext uri="{9D8B030D-6E8A-4147-A177-3AD203B41FA5}">
                      <a16:colId xmlns:a16="http://schemas.microsoft.com/office/drawing/2014/main" val="20002"/>
                    </a:ext>
                  </a:extLst>
                </a:gridCol>
                <a:gridCol w="1279525">
                  <a:extLst>
                    <a:ext uri="{9D8B030D-6E8A-4147-A177-3AD203B41FA5}">
                      <a16:colId xmlns:a16="http://schemas.microsoft.com/office/drawing/2014/main" val="20003"/>
                    </a:ext>
                  </a:extLst>
                </a:gridCol>
                <a:gridCol w="1279525">
                  <a:extLst>
                    <a:ext uri="{9D8B030D-6E8A-4147-A177-3AD203B41FA5}">
                      <a16:colId xmlns:a16="http://schemas.microsoft.com/office/drawing/2014/main" val="20004"/>
                    </a:ext>
                  </a:extLst>
                </a:gridCol>
                <a:gridCol w="1279525">
                  <a:extLst>
                    <a:ext uri="{9D8B030D-6E8A-4147-A177-3AD203B41FA5}">
                      <a16:colId xmlns:a16="http://schemas.microsoft.com/office/drawing/2014/main" val="20005"/>
                    </a:ext>
                  </a:extLst>
                </a:gridCol>
              </a:tblGrid>
              <a:tr h="1006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Bus voltage</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Short Circuit Current</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Power</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(peak)</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Clearing Time of Fault</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Energy in Arc</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Typical Arc Flash Boundary</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938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120 V</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3,000 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360 kW</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0.1 s</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36 kJ</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charset="0"/>
                        <a:ea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9223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240 V</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10,000 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2.4 MW</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0.1 s</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0.2 MJ</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charset="0"/>
                        <a:ea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9223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480 V</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15,000 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7.2 MW</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0.1 s</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0.7 MJ</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1 m</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954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4160 V</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25,000 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104 MW</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0.1 s</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10 MJ</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2.2 m</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9223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13.8 kV</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31,000 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430 MW</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0.1 s</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42 MJ</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4 m</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23605" name="Text Box 87"/>
          <p:cNvSpPr txBox="1">
            <a:spLocks noChangeArrowheads="1"/>
          </p:cNvSpPr>
          <p:nvPr/>
        </p:nvSpPr>
        <p:spPr bwMode="auto">
          <a:xfrm>
            <a:off x="1203325" y="5410200"/>
            <a:ext cx="78644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800">
                <a:latin typeface="Times" panose="02020603050405020304" pitchFamily="18" charset="0"/>
              </a:rPr>
              <a:t>Note 1: Clearing time can be reduced by fast acting fuses</a:t>
            </a:r>
          </a:p>
          <a:p>
            <a:pPr eaLnBrk="1" hangingPunct="1"/>
            <a:r>
              <a:rPr lang="en-US" altLang="en-US" sz="1800">
                <a:latin typeface="Times" panose="02020603050405020304" pitchFamily="18" charset="0"/>
              </a:rPr>
              <a:t>Note 2: Clearing time can be longer, if overcurrent protection fails to 	operate, or if it operates slowly for coordination purposes.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idx="4294967295"/>
          </p:nvPr>
        </p:nvSpPr>
        <p:spPr>
          <a:xfrm>
            <a:off x="342900" y="304800"/>
            <a:ext cx="8343900" cy="838200"/>
          </a:xfrm>
        </p:spPr>
        <p:txBody>
          <a:bodyPr anchor="b"/>
          <a:lstStyle/>
          <a:p>
            <a:r>
              <a:rPr lang="en-US" altLang="en-US" sz="3600" smtClean="0"/>
              <a:t>Examples of Energies and Arc Flash Boundaries for various capacitors</a:t>
            </a:r>
          </a:p>
        </p:txBody>
      </p:sp>
      <p:graphicFrame>
        <p:nvGraphicFramePr>
          <p:cNvPr id="1054772" name="Group 52"/>
          <p:cNvGraphicFramePr>
            <a:graphicFrameLocks noGrp="1"/>
          </p:cNvGraphicFramePr>
          <p:nvPr>
            <p:ph type="tbl" idx="4294967295"/>
          </p:nvPr>
        </p:nvGraphicFramePr>
        <p:xfrm>
          <a:off x="838200" y="1782763"/>
          <a:ext cx="7696200" cy="4357687"/>
        </p:xfrm>
        <a:graphic>
          <a:graphicData uri="http://schemas.openxmlformats.org/drawingml/2006/table">
            <a:tbl>
              <a:tblPr/>
              <a:tblGrid>
                <a:gridCol w="2667000">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70114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Type</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Voltage</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Energy</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Arc Flash Boundary</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2236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Cathode Ray Tube</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charset="0"/>
                          <a:ea typeface="ＭＳ Ｐゴシック" charset="0"/>
                        </a:rPr>
                        <a:t>40,000 V</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0.1 J</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0.1 mm</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236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High Pot Tester</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60,000 V</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0.1 J</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0.1 mm</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2236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Microwave Oven</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4,000 V</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10 J</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0.7 cm</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2236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High Power Laser</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10,000 V</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1000 J</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7 cm</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2236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X-ray Source</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100,000 V</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10 J</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0.7 cm</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2236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Energy storage Cap</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60,000 V</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200 kJ</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1 m</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2236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Capacitor Bank</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60,000 V</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Times" charset="0"/>
                          <a:ea typeface="ＭＳ Ｐゴシック" charset="0"/>
                        </a:rPr>
                        <a:t>1 MJ</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charset="0"/>
                          <a:ea typeface="ＭＳ Ｐゴシック" charset="0"/>
                        </a:rPr>
                        <a:t>2 m</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25649" name="Text Box 108"/>
          <p:cNvSpPr txBox="1">
            <a:spLocks noChangeArrowheads="1"/>
          </p:cNvSpPr>
          <p:nvPr/>
        </p:nvSpPr>
        <p:spPr bwMode="auto">
          <a:xfrm>
            <a:off x="1660525" y="6186488"/>
            <a:ext cx="71024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800">
                <a:latin typeface="Times" panose="02020603050405020304" pitchFamily="18" charset="0"/>
              </a:rPr>
              <a:t>Note:  most of these are well within the Prohibited Approach Boundary</a:t>
            </a:r>
          </a:p>
        </p:txBody>
      </p:sp>
      <p:sp>
        <p:nvSpPr>
          <p:cNvPr id="25650" name="Text Box 109"/>
          <p:cNvSpPr txBox="1">
            <a:spLocks noChangeArrowheads="1"/>
          </p:cNvSpPr>
          <p:nvPr/>
        </p:nvSpPr>
        <p:spPr bwMode="auto">
          <a:xfrm>
            <a:off x="3429000" y="1401763"/>
            <a:ext cx="5578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400">
                <a:latin typeface="Times" panose="02020603050405020304" pitchFamily="18" charset="0"/>
              </a:rPr>
              <a:t>The arc flash boundary for the ac input power must be calculated separately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324600" y="990600"/>
            <a:ext cx="2743200" cy="5410200"/>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a:defRPr/>
            </a:pPr>
            <a:endParaRPr lang="en-US">
              <a:solidFill>
                <a:schemeClr val="lt1"/>
              </a:solidFill>
              <a:latin typeface="+mn-lt"/>
              <a:ea typeface="+mn-ea"/>
            </a:endParaRPr>
          </a:p>
        </p:txBody>
      </p:sp>
      <p:sp>
        <p:nvSpPr>
          <p:cNvPr id="27650" name="Rectangle 2"/>
          <p:cNvSpPr>
            <a:spLocks noGrp="1" noChangeArrowheads="1"/>
          </p:cNvSpPr>
          <p:nvPr>
            <p:ph type="title" idx="4294967295"/>
          </p:nvPr>
        </p:nvSpPr>
        <p:spPr>
          <a:xfrm>
            <a:off x="381000" y="228600"/>
            <a:ext cx="7467600" cy="762000"/>
          </a:xfrm>
        </p:spPr>
        <p:txBody>
          <a:bodyPr/>
          <a:lstStyle/>
          <a:p>
            <a:r>
              <a:rPr lang="en-US" altLang="en-US" sz="3600" smtClean="0"/>
              <a:t>Basic Electrical Waveforms</a:t>
            </a:r>
          </a:p>
        </p:txBody>
      </p:sp>
      <p:sp>
        <p:nvSpPr>
          <p:cNvPr id="27651" name="Rectangle 3"/>
          <p:cNvSpPr>
            <a:spLocks noGrp="1" noChangeArrowheads="1"/>
          </p:cNvSpPr>
          <p:nvPr>
            <p:ph type="body" idx="4294967295"/>
          </p:nvPr>
        </p:nvSpPr>
        <p:spPr>
          <a:xfrm>
            <a:off x="0" y="1371600"/>
            <a:ext cx="5638800" cy="5029200"/>
          </a:xfrm>
        </p:spPr>
        <p:txBody>
          <a:bodyPr/>
          <a:lstStyle/>
          <a:p>
            <a:pPr>
              <a:lnSpc>
                <a:spcPct val="90000"/>
              </a:lnSpc>
              <a:buFontTx/>
              <a:buNone/>
            </a:pPr>
            <a:r>
              <a:rPr lang="en-US" altLang="en-US" sz="1400" b="1" smtClean="0"/>
              <a:t>waveform</a:t>
            </a:r>
            <a:r>
              <a:rPr lang="en-US" altLang="en-US" sz="1400" smtClean="0"/>
              <a:t> - The shape of a parameter (such as voltage or current), when displayed as a function of time</a:t>
            </a:r>
          </a:p>
          <a:p>
            <a:pPr>
              <a:lnSpc>
                <a:spcPct val="90000"/>
              </a:lnSpc>
              <a:buFontTx/>
              <a:buNone/>
            </a:pPr>
            <a:endParaRPr lang="en-US" altLang="en-US" sz="1400" smtClean="0"/>
          </a:p>
          <a:p>
            <a:pPr>
              <a:lnSpc>
                <a:spcPct val="90000"/>
              </a:lnSpc>
              <a:buFontTx/>
              <a:buNone/>
            </a:pPr>
            <a:r>
              <a:rPr lang="en-US" altLang="en-US" sz="1400" b="1" smtClean="0"/>
              <a:t>Power frequency</a:t>
            </a:r>
            <a:r>
              <a:rPr lang="en-US" altLang="en-US" sz="1400" smtClean="0"/>
              <a:t> (AC) - A periodic current or voltage, the average value of which over a period is zero. Power (50 or 60 Hz)</a:t>
            </a:r>
          </a:p>
          <a:p>
            <a:pPr>
              <a:lnSpc>
                <a:spcPct val="90000"/>
              </a:lnSpc>
              <a:buFontTx/>
              <a:buNone/>
            </a:pPr>
            <a:endParaRPr lang="en-US" altLang="en-US" sz="1400" smtClean="0"/>
          </a:p>
          <a:p>
            <a:pPr>
              <a:lnSpc>
                <a:spcPct val="90000"/>
              </a:lnSpc>
              <a:buFontTx/>
              <a:buNone/>
            </a:pPr>
            <a:r>
              <a:rPr lang="en-US" altLang="en-US" sz="1400" b="1" smtClean="0"/>
              <a:t>direct current</a:t>
            </a:r>
            <a:r>
              <a:rPr lang="en-US" altLang="en-US" sz="1400" smtClean="0"/>
              <a:t> (DC) - Usually a constant, non-time varying current or voltage.  It may be positive or negative.</a:t>
            </a:r>
          </a:p>
          <a:p>
            <a:pPr>
              <a:lnSpc>
                <a:spcPct val="90000"/>
              </a:lnSpc>
              <a:buFontTx/>
              <a:buNone/>
            </a:pPr>
            <a:endParaRPr lang="en-US" altLang="en-US" sz="1400" smtClean="0"/>
          </a:p>
          <a:p>
            <a:pPr>
              <a:lnSpc>
                <a:spcPct val="90000"/>
              </a:lnSpc>
              <a:buFontTx/>
              <a:buNone/>
            </a:pPr>
            <a:endParaRPr lang="en-US" altLang="en-US" sz="1400" smtClean="0"/>
          </a:p>
          <a:p>
            <a:pPr>
              <a:lnSpc>
                <a:spcPct val="90000"/>
              </a:lnSpc>
              <a:buFontTx/>
              <a:buNone/>
            </a:pPr>
            <a:r>
              <a:rPr lang="en-US" altLang="en-US" sz="1400" b="1" smtClean="0"/>
              <a:t>impulse</a:t>
            </a:r>
            <a:r>
              <a:rPr lang="en-US" altLang="en-US" sz="1400" smtClean="0"/>
              <a:t> - A pulse that begins and ends within a short time period.  Although the time duration may be short, in high power impulses the current, voltage, and power can be very large.</a:t>
            </a:r>
          </a:p>
          <a:p>
            <a:pPr>
              <a:lnSpc>
                <a:spcPct val="90000"/>
              </a:lnSpc>
              <a:buFontTx/>
              <a:buNone/>
            </a:pPr>
            <a:endParaRPr lang="en-US" altLang="en-US" sz="1400" smtClean="0"/>
          </a:p>
          <a:p>
            <a:pPr>
              <a:lnSpc>
                <a:spcPct val="90000"/>
              </a:lnSpc>
              <a:buFontTx/>
              <a:buNone/>
            </a:pPr>
            <a:endParaRPr lang="en-US" altLang="en-US" sz="1400" smtClean="0"/>
          </a:p>
          <a:p>
            <a:pPr>
              <a:lnSpc>
                <a:spcPct val="90000"/>
              </a:lnSpc>
              <a:buFontTx/>
              <a:buNone/>
            </a:pPr>
            <a:r>
              <a:rPr lang="en-US" altLang="en-US" sz="1400" b="1" smtClean="0"/>
              <a:t>Sub radiofrequency </a:t>
            </a:r>
            <a:r>
              <a:rPr lang="en-US" altLang="en-US" sz="1400" smtClean="0"/>
              <a:t>(subRF) - AC from 1 Hz to 3 kHz.</a:t>
            </a:r>
          </a:p>
          <a:p>
            <a:pPr>
              <a:lnSpc>
                <a:spcPct val="90000"/>
              </a:lnSpc>
              <a:buFontTx/>
              <a:buNone/>
            </a:pPr>
            <a:endParaRPr lang="en-US" altLang="en-US" sz="1400" smtClean="0"/>
          </a:p>
          <a:p>
            <a:pPr>
              <a:lnSpc>
                <a:spcPct val="90000"/>
              </a:lnSpc>
              <a:buFontTx/>
              <a:buNone/>
            </a:pPr>
            <a:endParaRPr lang="en-US" altLang="en-US" sz="1400" smtClean="0"/>
          </a:p>
          <a:p>
            <a:pPr>
              <a:lnSpc>
                <a:spcPct val="90000"/>
              </a:lnSpc>
              <a:buFontTx/>
              <a:buNone/>
            </a:pPr>
            <a:endParaRPr lang="en-US" altLang="en-US" sz="1400" smtClean="0"/>
          </a:p>
          <a:p>
            <a:pPr>
              <a:lnSpc>
                <a:spcPct val="90000"/>
              </a:lnSpc>
              <a:buFontTx/>
              <a:buNone/>
            </a:pPr>
            <a:r>
              <a:rPr lang="en-US" altLang="en-US" sz="1400" b="1" smtClean="0"/>
              <a:t>radiofrequency</a:t>
            </a:r>
            <a:r>
              <a:rPr lang="en-US" altLang="en-US" sz="1400" smtClean="0"/>
              <a:t> (rf) - A special term for high frequency ac  (3 kHz to 300 GHz).</a:t>
            </a:r>
          </a:p>
        </p:txBody>
      </p:sp>
      <p:pic>
        <p:nvPicPr>
          <p:cNvPr id="276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7300" y="1244600"/>
            <a:ext cx="25781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1968500"/>
            <a:ext cx="2578100" cy="6985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76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2730500"/>
            <a:ext cx="25781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4600" y="3635375"/>
            <a:ext cx="25781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24600" y="5402263"/>
            <a:ext cx="25781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7" name="Text Box 14"/>
          <p:cNvSpPr txBox="1">
            <a:spLocks noChangeArrowheads="1"/>
          </p:cNvSpPr>
          <p:nvPr/>
        </p:nvSpPr>
        <p:spPr bwMode="auto">
          <a:xfrm>
            <a:off x="8418513" y="6400800"/>
            <a:ext cx="7254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Times" panose="02020603050405020304" pitchFamily="18" charset="0"/>
              </a:rPr>
              <a:t>time</a:t>
            </a:r>
          </a:p>
        </p:txBody>
      </p:sp>
      <p:sp>
        <p:nvSpPr>
          <p:cNvPr id="27658" name="Text Box 15"/>
          <p:cNvSpPr txBox="1">
            <a:spLocks noChangeArrowheads="1"/>
          </p:cNvSpPr>
          <p:nvPr/>
        </p:nvSpPr>
        <p:spPr bwMode="auto">
          <a:xfrm>
            <a:off x="5386388" y="1447800"/>
            <a:ext cx="912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Times" panose="02020603050405020304" pitchFamily="18" charset="0"/>
              </a:rPr>
              <a:t>V or I</a:t>
            </a:r>
          </a:p>
        </p:txBody>
      </p:sp>
      <p:sp>
        <p:nvSpPr>
          <p:cNvPr id="27659" name="Text Box 17"/>
          <p:cNvSpPr txBox="1">
            <a:spLocks noChangeArrowheads="1"/>
          </p:cNvSpPr>
          <p:nvPr/>
        </p:nvSpPr>
        <p:spPr bwMode="auto">
          <a:xfrm>
            <a:off x="5861050" y="5494338"/>
            <a:ext cx="557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en-US">
                <a:latin typeface="Times" panose="02020603050405020304" pitchFamily="18" charset="0"/>
              </a:rPr>
              <a:t>RF</a:t>
            </a:r>
          </a:p>
        </p:txBody>
      </p:sp>
      <p:sp>
        <p:nvSpPr>
          <p:cNvPr id="27660" name="Text Box 18"/>
          <p:cNvSpPr txBox="1">
            <a:spLocks noChangeArrowheads="1"/>
          </p:cNvSpPr>
          <p:nvPr/>
        </p:nvSpPr>
        <p:spPr bwMode="auto">
          <a:xfrm>
            <a:off x="5791200" y="2819400"/>
            <a:ext cx="608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Times" panose="02020603050405020304" pitchFamily="18" charset="0"/>
              </a:rPr>
              <a:t>DC</a:t>
            </a:r>
          </a:p>
        </p:txBody>
      </p:sp>
      <p:sp>
        <p:nvSpPr>
          <p:cNvPr id="27661" name="Text Box 19"/>
          <p:cNvSpPr txBox="1">
            <a:spLocks noChangeArrowheads="1"/>
          </p:cNvSpPr>
          <p:nvPr/>
        </p:nvSpPr>
        <p:spPr bwMode="auto">
          <a:xfrm>
            <a:off x="5556250" y="2044700"/>
            <a:ext cx="819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000">
                <a:latin typeface="Times" panose="02020603050405020304" pitchFamily="18" charset="0"/>
              </a:rPr>
              <a:t>power</a:t>
            </a:r>
          </a:p>
        </p:txBody>
      </p:sp>
      <p:sp>
        <p:nvSpPr>
          <p:cNvPr id="27662" name="Text Box 20"/>
          <p:cNvSpPr txBox="1">
            <a:spLocks noChangeArrowheads="1"/>
          </p:cNvSpPr>
          <p:nvPr/>
        </p:nvSpPr>
        <p:spPr bwMode="auto">
          <a:xfrm>
            <a:off x="5257800" y="3276600"/>
            <a:ext cx="1158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en-US">
                <a:latin typeface="Times" panose="02020603050405020304" pitchFamily="18" charset="0"/>
              </a:rPr>
              <a:t>impulse</a:t>
            </a:r>
          </a:p>
        </p:txBody>
      </p:sp>
      <p:sp>
        <p:nvSpPr>
          <p:cNvPr id="27663" name="Text Box 17"/>
          <p:cNvSpPr txBox="1">
            <a:spLocks noChangeArrowheads="1"/>
          </p:cNvSpPr>
          <p:nvPr/>
        </p:nvSpPr>
        <p:spPr bwMode="auto">
          <a:xfrm>
            <a:off x="5257800" y="4538663"/>
            <a:ext cx="1057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en-US">
                <a:latin typeface="Times" panose="02020603050405020304" pitchFamily="18" charset="0"/>
              </a:rPr>
              <a:t>sub RF</a:t>
            </a:r>
          </a:p>
        </p:txBody>
      </p:sp>
      <p:grpSp>
        <p:nvGrpSpPr>
          <p:cNvPr id="27664" name="Group 81"/>
          <p:cNvGrpSpPr>
            <a:grpSpLocks/>
          </p:cNvGrpSpPr>
          <p:nvPr/>
        </p:nvGrpSpPr>
        <p:grpSpPr bwMode="auto">
          <a:xfrm>
            <a:off x="6364288" y="4451350"/>
            <a:ext cx="2462212" cy="649288"/>
            <a:chOff x="4009" y="2676"/>
            <a:chExt cx="1551" cy="409"/>
          </a:xfrm>
        </p:grpSpPr>
        <p:sp>
          <p:nvSpPr>
            <p:cNvPr id="27665" name="Line 23"/>
            <p:cNvSpPr>
              <a:spLocks noChangeShapeType="1"/>
            </p:cNvSpPr>
            <p:nvPr/>
          </p:nvSpPr>
          <p:spPr bwMode="auto">
            <a:xfrm>
              <a:off x="4024" y="2872"/>
              <a:ext cx="1536" cy="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66" name="Line 24"/>
            <p:cNvSpPr>
              <a:spLocks noChangeShapeType="1"/>
            </p:cNvSpPr>
            <p:nvPr/>
          </p:nvSpPr>
          <p:spPr bwMode="auto">
            <a:xfrm>
              <a:off x="4009" y="2680"/>
              <a:ext cx="1" cy="367"/>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7667" name="Group 70"/>
            <p:cNvGrpSpPr>
              <a:grpSpLocks/>
            </p:cNvGrpSpPr>
            <p:nvPr/>
          </p:nvGrpSpPr>
          <p:grpSpPr bwMode="auto">
            <a:xfrm>
              <a:off x="4024" y="2680"/>
              <a:ext cx="366" cy="405"/>
              <a:chOff x="4024" y="2680"/>
              <a:chExt cx="366" cy="405"/>
            </a:xfrm>
          </p:grpSpPr>
          <p:sp>
            <p:nvSpPr>
              <p:cNvPr id="27678" name="Arc 25"/>
              <p:cNvSpPr>
                <a:spLocks/>
              </p:cNvSpPr>
              <p:nvPr/>
            </p:nvSpPr>
            <p:spPr bwMode="auto">
              <a:xfrm>
                <a:off x="4024"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1" y="21498"/>
                    </a:moveTo>
                    <a:cubicBezTo>
                      <a:pt x="54" y="9609"/>
                      <a:pt x="9709" y="0"/>
                      <a:pt x="21599" y="0"/>
                    </a:cubicBezTo>
                  </a:path>
                  <a:path w="21599" h="21600" stroke="0" extrusionOk="0">
                    <a:moveTo>
                      <a:pt x="-1" y="21498"/>
                    </a:moveTo>
                    <a:cubicBezTo>
                      <a:pt x="54" y="9609"/>
                      <a:pt x="9709" y="0"/>
                      <a:pt x="21599" y="0"/>
                    </a:cubicBezTo>
                    <a:lnTo>
                      <a:pt x="21599" y="21600"/>
                    </a:lnTo>
                    <a:lnTo>
                      <a:pt x="-1" y="21498"/>
                    </a:lnTo>
                    <a:close/>
                  </a:path>
                </a:pathLst>
              </a:custGeom>
              <a:noFill/>
              <a:ln w="12700">
                <a:solidFill>
                  <a:srgbClr val="D5000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79" name="Arc 26"/>
              <p:cNvSpPr>
                <a:spLocks/>
              </p:cNvSpPr>
              <p:nvPr/>
            </p:nvSpPr>
            <p:spPr bwMode="auto">
              <a:xfrm>
                <a:off x="4110"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0" y="0"/>
                    </a:moveTo>
                    <a:cubicBezTo>
                      <a:pt x="11889" y="0"/>
                      <a:pt x="21544" y="9609"/>
                      <a:pt x="21599" y="21498"/>
                    </a:cubicBezTo>
                  </a:path>
                  <a:path w="21599" h="21600" stroke="0" extrusionOk="0">
                    <a:moveTo>
                      <a:pt x="0" y="0"/>
                    </a:moveTo>
                    <a:cubicBezTo>
                      <a:pt x="11889" y="0"/>
                      <a:pt x="21544" y="9609"/>
                      <a:pt x="21599" y="21498"/>
                    </a:cubicBezTo>
                    <a:lnTo>
                      <a:pt x="0" y="21600"/>
                    </a:lnTo>
                    <a:lnTo>
                      <a:pt x="0" y="0"/>
                    </a:lnTo>
                    <a:close/>
                  </a:path>
                </a:pathLst>
              </a:custGeom>
              <a:noFill/>
              <a:ln w="12700">
                <a:solidFill>
                  <a:srgbClr val="D5000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80" name="Arc 27"/>
              <p:cNvSpPr>
                <a:spLocks/>
              </p:cNvSpPr>
              <p:nvPr/>
            </p:nvSpPr>
            <p:spPr bwMode="auto">
              <a:xfrm>
                <a:off x="4196" y="2875"/>
                <a:ext cx="99" cy="208"/>
              </a:xfrm>
              <a:custGeom>
                <a:avLst/>
                <a:gdLst>
                  <a:gd name="T0" fmla="*/ 0 w 21600"/>
                  <a:gd name="T1" fmla="*/ 0 h 21704"/>
                  <a:gd name="T2" fmla="*/ 0 w 21600"/>
                  <a:gd name="T3" fmla="*/ 0 h 21704"/>
                  <a:gd name="T4" fmla="*/ 0 w 21600"/>
                  <a:gd name="T5" fmla="*/ 0 h 21704"/>
                  <a:gd name="T6" fmla="*/ 0 60000 65536"/>
                  <a:gd name="T7" fmla="*/ 0 60000 65536"/>
                  <a:gd name="T8" fmla="*/ 0 60000 65536"/>
                  <a:gd name="T9" fmla="*/ 0 w 21600"/>
                  <a:gd name="T10" fmla="*/ 0 h 21704"/>
                  <a:gd name="T11" fmla="*/ 21600 w 21600"/>
                  <a:gd name="T12" fmla="*/ 21704 h 21704"/>
                </a:gdLst>
                <a:ahLst/>
                <a:cxnLst>
                  <a:cxn ang="T6">
                    <a:pos x="T0" y="T1"/>
                  </a:cxn>
                  <a:cxn ang="T7">
                    <a:pos x="T2" y="T3"/>
                  </a:cxn>
                  <a:cxn ang="T8">
                    <a:pos x="T4" y="T5"/>
                  </a:cxn>
                </a:cxnLst>
                <a:rect l="T9" t="T10" r="T11" b="T12"/>
                <a:pathLst>
                  <a:path w="21600" h="21704" fill="none" extrusionOk="0">
                    <a:moveTo>
                      <a:pt x="21600" y="21704"/>
                    </a:moveTo>
                    <a:cubicBezTo>
                      <a:pt x="9670" y="21704"/>
                      <a:pt x="0" y="12033"/>
                      <a:pt x="0" y="104"/>
                    </a:cubicBezTo>
                    <a:cubicBezTo>
                      <a:pt x="0" y="69"/>
                      <a:pt x="0" y="34"/>
                      <a:pt x="0" y="-1"/>
                    </a:cubicBezTo>
                  </a:path>
                  <a:path w="21600" h="21704" stroke="0" extrusionOk="0">
                    <a:moveTo>
                      <a:pt x="21600" y="21704"/>
                    </a:moveTo>
                    <a:cubicBezTo>
                      <a:pt x="9670" y="21704"/>
                      <a:pt x="0" y="12033"/>
                      <a:pt x="0" y="104"/>
                    </a:cubicBezTo>
                    <a:cubicBezTo>
                      <a:pt x="0" y="69"/>
                      <a:pt x="0" y="34"/>
                      <a:pt x="0" y="-1"/>
                    </a:cubicBezTo>
                    <a:lnTo>
                      <a:pt x="21600" y="104"/>
                    </a:lnTo>
                    <a:lnTo>
                      <a:pt x="21600" y="21704"/>
                    </a:lnTo>
                    <a:close/>
                  </a:path>
                </a:pathLst>
              </a:custGeom>
              <a:noFill/>
              <a:ln w="12700">
                <a:solidFill>
                  <a:srgbClr val="D5000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81" name="Arc 28"/>
              <p:cNvSpPr>
                <a:spLocks/>
              </p:cNvSpPr>
              <p:nvPr/>
            </p:nvSpPr>
            <p:spPr bwMode="auto">
              <a:xfrm>
                <a:off x="4292" y="2885"/>
                <a:ext cx="98" cy="20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600"/>
                      <a:pt x="0" y="21600"/>
                    </a:cubicBezTo>
                  </a:path>
                  <a:path w="21600" h="21600" stroke="0" extrusionOk="0">
                    <a:moveTo>
                      <a:pt x="21600" y="0"/>
                    </a:moveTo>
                    <a:cubicBezTo>
                      <a:pt x="21600" y="11929"/>
                      <a:pt x="11929" y="21600"/>
                      <a:pt x="0" y="21600"/>
                    </a:cubicBezTo>
                    <a:lnTo>
                      <a:pt x="0" y="0"/>
                    </a:lnTo>
                    <a:lnTo>
                      <a:pt x="21600" y="0"/>
                    </a:lnTo>
                    <a:close/>
                  </a:path>
                </a:pathLst>
              </a:custGeom>
              <a:noFill/>
              <a:ln w="12700">
                <a:solidFill>
                  <a:srgbClr val="D5000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7668" name="Group 71"/>
            <p:cNvGrpSpPr>
              <a:grpSpLocks/>
            </p:cNvGrpSpPr>
            <p:nvPr/>
          </p:nvGrpSpPr>
          <p:grpSpPr bwMode="auto">
            <a:xfrm>
              <a:off x="4401" y="2678"/>
              <a:ext cx="366" cy="405"/>
              <a:chOff x="4024" y="2680"/>
              <a:chExt cx="366" cy="405"/>
            </a:xfrm>
          </p:grpSpPr>
          <p:sp>
            <p:nvSpPr>
              <p:cNvPr id="27674" name="Arc 72"/>
              <p:cNvSpPr>
                <a:spLocks/>
              </p:cNvSpPr>
              <p:nvPr/>
            </p:nvSpPr>
            <p:spPr bwMode="auto">
              <a:xfrm>
                <a:off x="4024"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1" y="21498"/>
                    </a:moveTo>
                    <a:cubicBezTo>
                      <a:pt x="54" y="9609"/>
                      <a:pt x="9709" y="0"/>
                      <a:pt x="21599" y="0"/>
                    </a:cubicBezTo>
                  </a:path>
                  <a:path w="21599" h="21600" stroke="0" extrusionOk="0">
                    <a:moveTo>
                      <a:pt x="-1" y="21498"/>
                    </a:moveTo>
                    <a:cubicBezTo>
                      <a:pt x="54" y="9609"/>
                      <a:pt x="9709" y="0"/>
                      <a:pt x="21599" y="0"/>
                    </a:cubicBezTo>
                    <a:lnTo>
                      <a:pt x="21599" y="21600"/>
                    </a:lnTo>
                    <a:lnTo>
                      <a:pt x="-1" y="21498"/>
                    </a:lnTo>
                    <a:close/>
                  </a:path>
                </a:pathLst>
              </a:custGeom>
              <a:noFill/>
              <a:ln w="12700">
                <a:solidFill>
                  <a:srgbClr val="D5000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75" name="Arc 73"/>
              <p:cNvSpPr>
                <a:spLocks/>
              </p:cNvSpPr>
              <p:nvPr/>
            </p:nvSpPr>
            <p:spPr bwMode="auto">
              <a:xfrm>
                <a:off x="4110"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0" y="0"/>
                    </a:moveTo>
                    <a:cubicBezTo>
                      <a:pt x="11889" y="0"/>
                      <a:pt x="21544" y="9609"/>
                      <a:pt x="21599" y="21498"/>
                    </a:cubicBezTo>
                  </a:path>
                  <a:path w="21599" h="21600" stroke="0" extrusionOk="0">
                    <a:moveTo>
                      <a:pt x="0" y="0"/>
                    </a:moveTo>
                    <a:cubicBezTo>
                      <a:pt x="11889" y="0"/>
                      <a:pt x="21544" y="9609"/>
                      <a:pt x="21599" y="21498"/>
                    </a:cubicBezTo>
                    <a:lnTo>
                      <a:pt x="0" y="21600"/>
                    </a:lnTo>
                    <a:lnTo>
                      <a:pt x="0" y="0"/>
                    </a:lnTo>
                    <a:close/>
                  </a:path>
                </a:pathLst>
              </a:custGeom>
              <a:noFill/>
              <a:ln w="12700">
                <a:solidFill>
                  <a:srgbClr val="D5000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76" name="Arc 74"/>
              <p:cNvSpPr>
                <a:spLocks/>
              </p:cNvSpPr>
              <p:nvPr/>
            </p:nvSpPr>
            <p:spPr bwMode="auto">
              <a:xfrm>
                <a:off x="4196" y="2875"/>
                <a:ext cx="99" cy="208"/>
              </a:xfrm>
              <a:custGeom>
                <a:avLst/>
                <a:gdLst>
                  <a:gd name="T0" fmla="*/ 0 w 21600"/>
                  <a:gd name="T1" fmla="*/ 0 h 21704"/>
                  <a:gd name="T2" fmla="*/ 0 w 21600"/>
                  <a:gd name="T3" fmla="*/ 0 h 21704"/>
                  <a:gd name="T4" fmla="*/ 0 w 21600"/>
                  <a:gd name="T5" fmla="*/ 0 h 21704"/>
                  <a:gd name="T6" fmla="*/ 0 60000 65536"/>
                  <a:gd name="T7" fmla="*/ 0 60000 65536"/>
                  <a:gd name="T8" fmla="*/ 0 60000 65536"/>
                  <a:gd name="T9" fmla="*/ 0 w 21600"/>
                  <a:gd name="T10" fmla="*/ 0 h 21704"/>
                  <a:gd name="T11" fmla="*/ 21600 w 21600"/>
                  <a:gd name="T12" fmla="*/ 21704 h 21704"/>
                </a:gdLst>
                <a:ahLst/>
                <a:cxnLst>
                  <a:cxn ang="T6">
                    <a:pos x="T0" y="T1"/>
                  </a:cxn>
                  <a:cxn ang="T7">
                    <a:pos x="T2" y="T3"/>
                  </a:cxn>
                  <a:cxn ang="T8">
                    <a:pos x="T4" y="T5"/>
                  </a:cxn>
                </a:cxnLst>
                <a:rect l="T9" t="T10" r="T11" b="T12"/>
                <a:pathLst>
                  <a:path w="21600" h="21704" fill="none" extrusionOk="0">
                    <a:moveTo>
                      <a:pt x="21600" y="21704"/>
                    </a:moveTo>
                    <a:cubicBezTo>
                      <a:pt x="9670" y="21704"/>
                      <a:pt x="0" y="12033"/>
                      <a:pt x="0" y="104"/>
                    </a:cubicBezTo>
                    <a:cubicBezTo>
                      <a:pt x="0" y="69"/>
                      <a:pt x="0" y="34"/>
                      <a:pt x="0" y="-1"/>
                    </a:cubicBezTo>
                  </a:path>
                  <a:path w="21600" h="21704" stroke="0" extrusionOk="0">
                    <a:moveTo>
                      <a:pt x="21600" y="21704"/>
                    </a:moveTo>
                    <a:cubicBezTo>
                      <a:pt x="9670" y="21704"/>
                      <a:pt x="0" y="12033"/>
                      <a:pt x="0" y="104"/>
                    </a:cubicBezTo>
                    <a:cubicBezTo>
                      <a:pt x="0" y="69"/>
                      <a:pt x="0" y="34"/>
                      <a:pt x="0" y="-1"/>
                    </a:cubicBezTo>
                    <a:lnTo>
                      <a:pt x="21600" y="104"/>
                    </a:lnTo>
                    <a:lnTo>
                      <a:pt x="21600" y="21704"/>
                    </a:lnTo>
                    <a:close/>
                  </a:path>
                </a:pathLst>
              </a:custGeom>
              <a:noFill/>
              <a:ln w="12700">
                <a:solidFill>
                  <a:srgbClr val="D5000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77" name="Arc 75"/>
              <p:cNvSpPr>
                <a:spLocks/>
              </p:cNvSpPr>
              <p:nvPr/>
            </p:nvSpPr>
            <p:spPr bwMode="auto">
              <a:xfrm>
                <a:off x="4292" y="2885"/>
                <a:ext cx="98" cy="20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600"/>
                      <a:pt x="0" y="21600"/>
                    </a:cubicBezTo>
                  </a:path>
                  <a:path w="21600" h="21600" stroke="0" extrusionOk="0">
                    <a:moveTo>
                      <a:pt x="21600" y="0"/>
                    </a:moveTo>
                    <a:cubicBezTo>
                      <a:pt x="21600" y="11929"/>
                      <a:pt x="11929" y="21600"/>
                      <a:pt x="0" y="21600"/>
                    </a:cubicBezTo>
                    <a:lnTo>
                      <a:pt x="0" y="0"/>
                    </a:lnTo>
                    <a:lnTo>
                      <a:pt x="21600" y="0"/>
                    </a:lnTo>
                    <a:close/>
                  </a:path>
                </a:pathLst>
              </a:custGeom>
              <a:noFill/>
              <a:ln w="12700">
                <a:solidFill>
                  <a:srgbClr val="D5000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7669" name="Group 76"/>
            <p:cNvGrpSpPr>
              <a:grpSpLocks/>
            </p:cNvGrpSpPr>
            <p:nvPr/>
          </p:nvGrpSpPr>
          <p:grpSpPr bwMode="auto">
            <a:xfrm>
              <a:off x="4778" y="2676"/>
              <a:ext cx="366" cy="405"/>
              <a:chOff x="4024" y="2680"/>
              <a:chExt cx="366" cy="405"/>
            </a:xfrm>
          </p:grpSpPr>
          <p:sp>
            <p:nvSpPr>
              <p:cNvPr id="27670" name="Arc 77"/>
              <p:cNvSpPr>
                <a:spLocks/>
              </p:cNvSpPr>
              <p:nvPr/>
            </p:nvSpPr>
            <p:spPr bwMode="auto">
              <a:xfrm>
                <a:off x="4024"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1" y="21498"/>
                    </a:moveTo>
                    <a:cubicBezTo>
                      <a:pt x="54" y="9609"/>
                      <a:pt x="9709" y="0"/>
                      <a:pt x="21599" y="0"/>
                    </a:cubicBezTo>
                  </a:path>
                  <a:path w="21599" h="21600" stroke="0" extrusionOk="0">
                    <a:moveTo>
                      <a:pt x="-1" y="21498"/>
                    </a:moveTo>
                    <a:cubicBezTo>
                      <a:pt x="54" y="9609"/>
                      <a:pt x="9709" y="0"/>
                      <a:pt x="21599" y="0"/>
                    </a:cubicBezTo>
                    <a:lnTo>
                      <a:pt x="21599" y="21600"/>
                    </a:lnTo>
                    <a:lnTo>
                      <a:pt x="-1" y="21498"/>
                    </a:lnTo>
                    <a:close/>
                  </a:path>
                </a:pathLst>
              </a:custGeom>
              <a:noFill/>
              <a:ln w="12700">
                <a:solidFill>
                  <a:srgbClr val="D5000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71" name="Arc 78"/>
              <p:cNvSpPr>
                <a:spLocks/>
              </p:cNvSpPr>
              <p:nvPr/>
            </p:nvSpPr>
            <p:spPr bwMode="auto">
              <a:xfrm>
                <a:off x="4110"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0" y="0"/>
                    </a:moveTo>
                    <a:cubicBezTo>
                      <a:pt x="11889" y="0"/>
                      <a:pt x="21544" y="9609"/>
                      <a:pt x="21599" y="21498"/>
                    </a:cubicBezTo>
                  </a:path>
                  <a:path w="21599" h="21600" stroke="0" extrusionOk="0">
                    <a:moveTo>
                      <a:pt x="0" y="0"/>
                    </a:moveTo>
                    <a:cubicBezTo>
                      <a:pt x="11889" y="0"/>
                      <a:pt x="21544" y="9609"/>
                      <a:pt x="21599" y="21498"/>
                    </a:cubicBezTo>
                    <a:lnTo>
                      <a:pt x="0" y="21600"/>
                    </a:lnTo>
                    <a:lnTo>
                      <a:pt x="0" y="0"/>
                    </a:lnTo>
                    <a:close/>
                  </a:path>
                </a:pathLst>
              </a:custGeom>
              <a:noFill/>
              <a:ln w="12700">
                <a:solidFill>
                  <a:srgbClr val="D5000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72" name="Arc 79"/>
              <p:cNvSpPr>
                <a:spLocks/>
              </p:cNvSpPr>
              <p:nvPr/>
            </p:nvSpPr>
            <p:spPr bwMode="auto">
              <a:xfrm>
                <a:off x="4196" y="2875"/>
                <a:ext cx="99" cy="208"/>
              </a:xfrm>
              <a:custGeom>
                <a:avLst/>
                <a:gdLst>
                  <a:gd name="T0" fmla="*/ 0 w 21600"/>
                  <a:gd name="T1" fmla="*/ 0 h 21704"/>
                  <a:gd name="T2" fmla="*/ 0 w 21600"/>
                  <a:gd name="T3" fmla="*/ 0 h 21704"/>
                  <a:gd name="T4" fmla="*/ 0 w 21600"/>
                  <a:gd name="T5" fmla="*/ 0 h 21704"/>
                  <a:gd name="T6" fmla="*/ 0 60000 65536"/>
                  <a:gd name="T7" fmla="*/ 0 60000 65536"/>
                  <a:gd name="T8" fmla="*/ 0 60000 65536"/>
                  <a:gd name="T9" fmla="*/ 0 w 21600"/>
                  <a:gd name="T10" fmla="*/ 0 h 21704"/>
                  <a:gd name="T11" fmla="*/ 21600 w 21600"/>
                  <a:gd name="T12" fmla="*/ 21704 h 21704"/>
                </a:gdLst>
                <a:ahLst/>
                <a:cxnLst>
                  <a:cxn ang="T6">
                    <a:pos x="T0" y="T1"/>
                  </a:cxn>
                  <a:cxn ang="T7">
                    <a:pos x="T2" y="T3"/>
                  </a:cxn>
                  <a:cxn ang="T8">
                    <a:pos x="T4" y="T5"/>
                  </a:cxn>
                </a:cxnLst>
                <a:rect l="T9" t="T10" r="T11" b="T12"/>
                <a:pathLst>
                  <a:path w="21600" h="21704" fill="none" extrusionOk="0">
                    <a:moveTo>
                      <a:pt x="21600" y="21704"/>
                    </a:moveTo>
                    <a:cubicBezTo>
                      <a:pt x="9670" y="21704"/>
                      <a:pt x="0" y="12033"/>
                      <a:pt x="0" y="104"/>
                    </a:cubicBezTo>
                    <a:cubicBezTo>
                      <a:pt x="0" y="69"/>
                      <a:pt x="0" y="34"/>
                      <a:pt x="0" y="-1"/>
                    </a:cubicBezTo>
                  </a:path>
                  <a:path w="21600" h="21704" stroke="0" extrusionOk="0">
                    <a:moveTo>
                      <a:pt x="21600" y="21704"/>
                    </a:moveTo>
                    <a:cubicBezTo>
                      <a:pt x="9670" y="21704"/>
                      <a:pt x="0" y="12033"/>
                      <a:pt x="0" y="104"/>
                    </a:cubicBezTo>
                    <a:cubicBezTo>
                      <a:pt x="0" y="69"/>
                      <a:pt x="0" y="34"/>
                      <a:pt x="0" y="-1"/>
                    </a:cubicBezTo>
                    <a:lnTo>
                      <a:pt x="21600" y="104"/>
                    </a:lnTo>
                    <a:lnTo>
                      <a:pt x="21600" y="21704"/>
                    </a:lnTo>
                    <a:close/>
                  </a:path>
                </a:pathLst>
              </a:custGeom>
              <a:noFill/>
              <a:ln w="12700">
                <a:solidFill>
                  <a:srgbClr val="D5000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73" name="Arc 80"/>
              <p:cNvSpPr>
                <a:spLocks/>
              </p:cNvSpPr>
              <p:nvPr/>
            </p:nvSpPr>
            <p:spPr bwMode="auto">
              <a:xfrm>
                <a:off x="4292" y="2885"/>
                <a:ext cx="98" cy="20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600"/>
                      <a:pt x="0" y="21600"/>
                    </a:cubicBezTo>
                  </a:path>
                  <a:path w="21600" h="21600" stroke="0" extrusionOk="0">
                    <a:moveTo>
                      <a:pt x="21600" y="0"/>
                    </a:moveTo>
                    <a:cubicBezTo>
                      <a:pt x="21600" y="11929"/>
                      <a:pt x="11929" y="21600"/>
                      <a:pt x="0" y="21600"/>
                    </a:cubicBezTo>
                    <a:lnTo>
                      <a:pt x="0" y="0"/>
                    </a:lnTo>
                    <a:lnTo>
                      <a:pt x="21600" y="0"/>
                    </a:lnTo>
                    <a:close/>
                  </a:path>
                </a:pathLst>
              </a:custGeom>
              <a:noFill/>
              <a:ln w="12700">
                <a:solidFill>
                  <a:srgbClr val="D5000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idx="4294967295"/>
          </p:nvPr>
        </p:nvSpPr>
        <p:spPr>
          <a:xfrm>
            <a:off x="685800" y="76200"/>
            <a:ext cx="7772400" cy="914400"/>
          </a:xfrm>
        </p:spPr>
        <p:txBody>
          <a:bodyPr anchor="b"/>
          <a:lstStyle/>
          <a:p>
            <a:r>
              <a:rPr lang="en-US" altLang="en-US" sz="3600" smtClean="0"/>
              <a:t>Electrical Hazard Classification</a:t>
            </a:r>
          </a:p>
        </p:txBody>
      </p:sp>
      <p:sp>
        <p:nvSpPr>
          <p:cNvPr id="29698" name="Rectangle 3"/>
          <p:cNvSpPr>
            <a:spLocks noGrp="1" noChangeArrowheads="1"/>
          </p:cNvSpPr>
          <p:nvPr>
            <p:ph type="body" idx="4294967295"/>
          </p:nvPr>
        </p:nvSpPr>
        <p:spPr>
          <a:xfrm>
            <a:off x="609600" y="1447800"/>
            <a:ext cx="7772400" cy="4114800"/>
          </a:xfrm>
        </p:spPr>
        <p:txBody>
          <a:bodyPr/>
          <a:lstStyle/>
          <a:p>
            <a:pPr>
              <a:buFontTx/>
              <a:buNone/>
            </a:pPr>
            <a:r>
              <a:rPr lang="en-US" altLang="en-US" sz="2800" smtClean="0"/>
              <a:t>Class 1.x  60 Hz</a:t>
            </a:r>
          </a:p>
          <a:p>
            <a:pPr>
              <a:buFontTx/>
              <a:buNone/>
            </a:pPr>
            <a:r>
              <a:rPr lang="en-US" altLang="en-US" sz="2800" smtClean="0"/>
              <a:t>Class 2.x  DC</a:t>
            </a:r>
          </a:p>
          <a:p>
            <a:pPr>
              <a:buFontTx/>
              <a:buNone/>
            </a:pPr>
            <a:r>
              <a:rPr lang="en-US" altLang="en-US" sz="2800" smtClean="0"/>
              <a:t>Class 3.x  Capacitors</a:t>
            </a:r>
          </a:p>
          <a:p>
            <a:pPr>
              <a:buFontTx/>
              <a:buNone/>
            </a:pPr>
            <a:r>
              <a:rPr lang="en-US" altLang="en-US" sz="2800" smtClean="0"/>
              <a:t>Class 4.x  Battery Sources</a:t>
            </a:r>
          </a:p>
          <a:p>
            <a:pPr>
              <a:buFontTx/>
              <a:buNone/>
            </a:pPr>
            <a:r>
              <a:rPr lang="en-US" altLang="en-US" sz="2800" smtClean="0"/>
              <a:t>Class 5.x  RF</a:t>
            </a:r>
          </a:p>
          <a:p>
            <a:pPr>
              <a:buFontTx/>
              <a:buNone/>
            </a:pPr>
            <a:r>
              <a:rPr lang="en-US" altLang="en-US" sz="2800" smtClean="0"/>
              <a:t>Class 6.x  sub RF</a:t>
            </a:r>
          </a:p>
          <a:p>
            <a:pPr>
              <a:buFontTx/>
              <a:buNone/>
            </a:pPr>
            <a:r>
              <a:rPr lang="en-US" altLang="en-US" sz="2800" smtClean="0"/>
              <a:t>Class 7.x  Inductors</a:t>
            </a:r>
          </a:p>
          <a:p>
            <a:pPr>
              <a:buFontTx/>
              <a:buNone/>
            </a:pPr>
            <a:r>
              <a:rPr lang="en-US" altLang="en-US" sz="2800" smtClean="0"/>
              <a:t>Class 8.x  Solar Voltaic Arrays</a:t>
            </a:r>
          </a:p>
        </p:txBody>
      </p:sp>
      <p:sp>
        <p:nvSpPr>
          <p:cNvPr id="828420" name="Text Box 4"/>
          <p:cNvSpPr txBox="1">
            <a:spLocks noChangeArrowheads="1"/>
          </p:cNvSpPr>
          <p:nvPr/>
        </p:nvSpPr>
        <p:spPr bwMode="auto">
          <a:xfrm>
            <a:off x="7924800" y="6477000"/>
            <a:ext cx="6858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fld id="{BEF5740A-C067-46BD-9B14-7794A1589C62}" type="slidenum">
              <a:rPr lang="en-US" altLang="en-US" sz="1400"/>
              <a:pPr eaLnBrk="1" hangingPunct="1">
                <a:spcBef>
                  <a:spcPct val="50000"/>
                </a:spcBef>
              </a:pPr>
              <a:t>9</a:t>
            </a:fld>
            <a:endParaRPr lang="en-US" altLang="en-US" sz="140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p:cNvSpPr>
          <p:nvPr/>
        </p:nvSpPr>
        <p:spPr bwMode="auto">
          <a:xfrm>
            <a:off x="5486400" y="3432175"/>
            <a:ext cx="1039813" cy="530225"/>
          </a:xfrm>
          <a:prstGeom prst="rect">
            <a:avLst/>
          </a:prstGeom>
          <a:solidFill>
            <a:srgbClr val="CCD9E9"/>
          </a:solidFill>
          <a:ln w="9525">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1400">
                <a:solidFill>
                  <a:srgbClr val="333399"/>
                </a:solidFill>
              </a:rPr>
              <a:t>RF</a:t>
            </a:r>
          </a:p>
          <a:p>
            <a:pPr algn="ctr" eaLnBrk="1" hangingPunct="1"/>
            <a:r>
              <a:rPr lang="en-US" altLang="en-US" sz="1100">
                <a:solidFill>
                  <a:srgbClr val="333399"/>
                </a:solidFill>
              </a:rPr>
              <a:t>3 kHz - 100 MHz</a:t>
            </a:r>
          </a:p>
        </p:txBody>
      </p:sp>
      <p:sp>
        <p:nvSpPr>
          <p:cNvPr id="30722" name="Rectangle 3"/>
          <p:cNvSpPr>
            <a:spLocks noChangeArrowheads="1"/>
          </p:cNvSpPr>
          <p:nvPr/>
        </p:nvSpPr>
        <p:spPr bwMode="auto">
          <a:xfrm>
            <a:off x="4187825" y="3429000"/>
            <a:ext cx="1120775" cy="533400"/>
          </a:xfrm>
          <a:prstGeom prst="rect">
            <a:avLst/>
          </a:prstGeom>
          <a:solidFill>
            <a:srgbClr val="CCD9E9"/>
          </a:solidFill>
          <a:ln w="9525">
            <a:solidFill>
              <a:schemeClr val="tx1"/>
            </a:solidFill>
            <a:miter lim="800000"/>
            <a:headEnd/>
            <a:tailEnd/>
          </a:ln>
        </p:spPr>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1400">
                <a:solidFill>
                  <a:srgbClr val="333399"/>
                </a:solidFill>
              </a:rPr>
              <a:t>batteries</a:t>
            </a:r>
          </a:p>
        </p:txBody>
      </p:sp>
      <p:sp>
        <p:nvSpPr>
          <p:cNvPr id="30723" name="Rectangle 4"/>
          <p:cNvSpPr>
            <a:spLocks noChangeArrowheads="1"/>
          </p:cNvSpPr>
          <p:nvPr/>
        </p:nvSpPr>
        <p:spPr bwMode="auto">
          <a:xfrm>
            <a:off x="2892425" y="3427413"/>
            <a:ext cx="1116013" cy="534987"/>
          </a:xfrm>
          <a:prstGeom prst="rect">
            <a:avLst/>
          </a:prstGeom>
          <a:solidFill>
            <a:srgbClr val="CCD9E9"/>
          </a:solidFill>
          <a:ln w="9525">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1400">
                <a:solidFill>
                  <a:srgbClr val="333399"/>
                </a:solidFill>
              </a:rPr>
              <a:t>capacitors</a:t>
            </a:r>
          </a:p>
        </p:txBody>
      </p:sp>
      <p:sp>
        <p:nvSpPr>
          <p:cNvPr id="30724" name="Rectangle 5"/>
          <p:cNvSpPr>
            <a:spLocks noChangeArrowheads="1"/>
          </p:cNvSpPr>
          <p:nvPr/>
        </p:nvSpPr>
        <p:spPr bwMode="auto">
          <a:xfrm>
            <a:off x="1724025" y="3429000"/>
            <a:ext cx="990600" cy="533400"/>
          </a:xfrm>
          <a:prstGeom prst="rect">
            <a:avLst/>
          </a:prstGeom>
          <a:solidFill>
            <a:srgbClr val="CCD9E9"/>
          </a:solidFill>
          <a:ln w="9525">
            <a:solidFill>
              <a:schemeClr val="tx1"/>
            </a:solidFill>
            <a:miter lim="800000"/>
            <a:headEnd/>
            <a:tailEnd/>
          </a:ln>
        </p:spPr>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1400">
                <a:solidFill>
                  <a:srgbClr val="333399"/>
                </a:solidFill>
              </a:rPr>
              <a:t>DC</a:t>
            </a:r>
          </a:p>
        </p:txBody>
      </p:sp>
      <p:sp>
        <p:nvSpPr>
          <p:cNvPr id="30725" name="Rectangle 6"/>
          <p:cNvSpPr>
            <a:spLocks noChangeArrowheads="1"/>
          </p:cNvSpPr>
          <p:nvPr/>
        </p:nvSpPr>
        <p:spPr bwMode="auto">
          <a:xfrm>
            <a:off x="504825" y="3427413"/>
            <a:ext cx="1039813" cy="534987"/>
          </a:xfrm>
          <a:prstGeom prst="rect">
            <a:avLst/>
          </a:prstGeom>
          <a:solidFill>
            <a:srgbClr val="CCD9E9"/>
          </a:solidFill>
          <a:ln w="9525">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1400">
                <a:solidFill>
                  <a:srgbClr val="333399"/>
                </a:solidFill>
              </a:rPr>
              <a:t>60 Hz</a:t>
            </a:r>
          </a:p>
        </p:txBody>
      </p:sp>
      <p:sp>
        <p:nvSpPr>
          <p:cNvPr id="30726" name="Line 7"/>
          <p:cNvSpPr>
            <a:spLocks noChangeShapeType="1"/>
          </p:cNvSpPr>
          <p:nvPr/>
        </p:nvSpPr>
        <p:spPr bwMode="auto">
          <a:xfrm>
            <a:off x="4800600" y="3049588"/>
            <a:ext cx="0" cy="381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27" name="Line 8"/>
          <p:cNvSpPr>
            <a:spLocks noChangeShapeType="1"/>
          </p:cNvSpPr>
          <p:nvPr/>
        </p:nvSpPr>
        <p:spPr bwMode="auto">
          <a:xfrm>
            <a:off x="2209800" y="3049588"/>
            <a:ext cx="0" cy="381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28" name="Line 9"/>
          <p:cNvSpPr>
            <a:spLocks noChangeShapeType="1"/>
          </p:cNvSpPr>
          <p:nvPr/>
        </p:nvSpPr>
        <p:spPr bwMode="auto">
          <a:xfrm>
            <a:off x="7239000" y="3049588"/>
            <a:ext cx="0" cy="381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29" name="Line 10"/>
          <p:cNvSpPr>
            <a:spLocks noChangeShapeType="1"/>
          </p:cNvSpPr>
          <p:nvPr/>
        </p:nvSpPr>
        <p:spPr bwMode="auto">
          <a:xfrm>
            <a:off x="4530725" y="2652713"/>
            <a:ext cx="0" cy="381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30" name="Rectangle 12"/>
          <p:cNvSpPr>
            <a:spLocks noChangeArrowheads="1"/>
          </p:cNvSpPr>
          <p:nvPr/>
        </p:nvSpPr>
        <p:spPr bwMode="auto">
          <a:xfrm>
            <a:off x="2840038" y="1852613"/>
            <a:ext cx="3721100" cy="820737"/>
          </a:xfrm>
          <a:prstGeom prst="rect">
            <a:avLst/>
          </a:prstGeom>
          <a:solidFill>
            <a:srgbClr val="CCD9E9"/>
          </a:solidFill>
          <a:ln w="9525">
            <a:solidFill>
              <a:schemeClr val="tx1"/>
            </a:solidFill>
            <a:miter lim="800000"/>
            <a:headEnd/>
            <a:tailEnd/>
          </a:ln>
        </p:spPr>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2000">
                <a:solidFill>
                  <a:srgbClr val="333399"/>
                </a:solidFill>
              </a:rPr>
              <a:t>Classify according to waveform and source</a:t>
            </a:r>
          </a:p>
        </p:txBody>
      </p:sp>
      <p:sp>
        <p:nvSpPr>
          <p:cNvPr id="30731" name="Rectangle 13"/>
          <p:cNvSpPr>
            <a:spLocks noGrp="1" noChangeArrowheads="1"/>
          </p:cNvSpPr>
          <p:nvPr>
            <p:ph type="title" idx="4294967295"/>
          </p:nvPr>
        </p:nvSpPr>
        <p:spPr>
          <a:xfrm>
            <a:off x="342900" y="236538"/>
            <a:ext cx="8343900" cy="838200"/>
          </a:xfrm>
        </p:spPr>
        <p:txBody>
          <a:bodyPr anchor="b"/>
          <a:lstStyle/>
          <a:p>
            <a:r>
              <a:rPr lang="en-US" altLang="en-US" sz="3600" smtClean="0"/>
              <a:t>Electrical Hazard Classification</a:t>
            </a:r>
          </a:p>
        </p:txBody>
      </p:sp>
      <p:sp>
        <p:nvSpPr>
          <p:cNvPr id="30732" name="Text Box 14"/>
          <p:cNvSpPr txBox="1">
            <a:spLocks noChangeArrowheads="1"/>
          </p:cNvSpPr>
          <p:nvPr/>
        </p:nvSpPr>
        <p:spPr bwMode="auto">
          <a:xfrm>
            <a:off x="609600" y="4191000"/>
            <a:ext cx="8305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1143000" algn="l"/>
                <a:tab pos="2341563" algn="l"/>
                <a:tab pos="3656013" algn="l"/>
                <a:tab pos="4914900" algn="l"/>
                <a:tab pos="6173788" algn="l"/>
                <a:tab pos="7427913" algn="l"/>
              </a:tabLst>
              <a:defRPr sz="2400">
                <a:solidFill>
                  <a:schemeClr val="tx1"/>
                </a:solidFill>
                <a:latin typeface="Arial" panose="020B0604020202020204" pitchFamily="34" charset="0"/>
                <a:ea typeface="MS PGothic" panose="020B0600070205080204" pitchFamily="34" charset="-128"/>
              </a:defRPr>
            </a:lvl1pPr>
            <a:lvl2pPr marL="742950" indent="-285750" eaLnBrk="0" hangingPunct="0">
              <a:tabLst>
                <a:tab pos="1143000" algn="l"/>
                <a:tab pos="2341563" algn="l"/>
                <a:tab pos="3656013" algn="l"/>
                <a:tab pos="4914900" algn="l"/>
                <a:tab pos="6173788" algn="l"/>
                <a:tab pos="7427913" algn="l"/>
              </a:tabLst>
              <a:defRPr sz="2400">
                <a:solidFill>
                  <a:schemeClr val="tx1"/>
                </a:solidFill>
                <a:latin typeface="Arial" panose="020B0604020202020204" pitchFamily="34" charset="0"/>
                <a:ea typeface="MS PGothic" panose="020B0600070205080204" pitchFamily="34" charset="-128"/>
              </a:defRPr>
            </a:lvl2pPr>
            <a:lvl3pPr marL="1143000" indent="-228600" eaLnBrk="0" hangingPunct="0">
              <a:tabLst>
                <a:tab pos="1143000" algn="l"/>
                <a:tab pos="2341563" algn="l"/>
                <a:tab pos="3656013" algn="l"/>
                <a:tab pos="4914900" algn="l"/>
                <a:tab pos="6173788" algn="l"/>
                <a:tab pos="7427913" algn="l"/>
              </a:tabLst>
              <a:defRPr sz="2400">
                <a:solidFill>
                  <a:schemeClr val="tx1"/>
                </a:solidFill>
                <a:latin typeface="Arial" panose="020B0604020202020204" pitchFamily="34" charset="0"/>
                <a:ea typeface="MS PGothic" panose="020B0600070205080204" pitchFamily="34" charset="-128"/>
              </a:defRPr>
            </a:lvl3pPr>
            <a:lvl4pPr marL="1600200" indent="-228600" eaLnBrk="0" hangingPunct="0">
              <a:tabLst>
                <a:tab pos="1143000" algn="l"/>
                <a:tab pos="2341563" algn="l"/>
                <a:tab pos="3656013" algn="l"/>
                <a:tab pos="4914900" algn="l"/>
                <a:tab pos="6173788" algn="l"/>
                <a:tab pos="7427913" algn="l"/>
              </a:tabLst>
              <a:defRPr sz="2400">
                <a:solidFill>
                  <a:schemeClr val="tx1"/>
                </a:solidFill>
                <a:latin typeface="Arial" panose="020B0604020202020204" pitchFamily="34" charset="0"/>
                <a:ea typeface="MS PGothic" panose="020B0600070205080204" pitchFamily="34" charset="-128"/>
              </a:defRPr>
            </a:lvl4pPr>
            <a:lvl5pPr marL="2057400" indent="-228600" eaLnBrk="0" hangingPunct="0">
              <a:tabLst>
                <a:tab pos="1143000" algn="l"/>
                <a:tab pos="2341563" algn="l"/>
                <a:tab pos="3656013" algn="l"/>
                <a:tab pos="4914900" algn="l"/>
                <a:tab pos="6173788" algn="l"/>
                <a:tab pos="7427913"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1143000" algn="l"/>
                <a:tab pos="2341563" algn="l"/>
                <a:tab pos="3656013" algn="l"/>
                <a:tab pos="4914900" algn="l"/>
                <a:tab pos="6173788" algn="l"/>
                <a:tab pos="7427913"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1143000" algn="l"/>
                <a:tab pos="2341563" algn="l"/>
                <a:tab pos="3656013" algn="l"/>
                <a:tab pos="4914900" algn="l"/>
                <a:tab pos="6173788" algn="l"/>
                <a:tab pos="7427913"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1143000" algn="l"/>
                <a:tab pos="2341563" algn="l"/>
                <a:tab pos="3656013" algn="l"/>
                <a:tab pos="4914900" algn="l"/>
                <a:tab pos="6173788" algn="l"/>
                <a:tab pos="7427913"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1143000" algn="l"/>
                <a:tab pos="2341563" algn="l"/>
                <a:tab pos="3656013" algn="l"/>
                <a:tab pos="4914900" algn="l"/>
                <a:tab pos="6173788" algn="l"/>
                <a:tab pos="7427913" algn="l"/>
              </a:tabLs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000">
                <a:latin typeface="Times" panose="02020603050405020304" pitchFamily="18" charset="0"/>
              </a:rPr>
              <a:t>1.x	2.x	3.x	4.x	5.x	6.x	7.x</a:t>
            </a:r>
          </a:p>
        </p:txBody>
      </p:sp>
      <p:sp>
        <p:nvSpPr>
          <p:cNvPr id="30733" name="Text Box 15"/>
          <p:cNvSpPr txBox="1">
            <a:spLocks noChangeArrowheads="1"/>
          </p:cNvSpPr>
          <p:nvPr/>
        </p:nvSpPr>
        <p:spPr bwMode="auto">
          <a:xfrm>
            <a:off x="3657600" y="5638800"/>
            <a:ext cx="25288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Times" panose="02020603050405020304" pitchFamily="18" charset="0"/>
              </a:rPr>
              <a:t>General Categories</a:t>
            </a:r>
          </a:p>
        </p:txBody>
      </p:sp>
      <p:sp>
        <p:nvSpPr>
          <p:cNvPr id="30734" name="Rectangle 2"/>
          <p:cNvSpPr>
            <a:spLocks noChangeArrowheads="1"/>
          </p:cNvSpPr>
          <p:nvPr/>
        </p:nvSpPr>
        <p:spPr bwMode="auto">
          <a:xfrm>
            <a:off x="6705600" y="3429000"/>
            <a:ext cx="1039813" cy="530225"/>
          </a:xfrm>
          <a:prstGeom prst="rect">
            <a:avLst/>
          </a:prstGeom>
          <a:solidFill>
            <a:srgbClr val="CCD9E9"/>
          </a:solidFill>
          <a:ln w="9525">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1400">
                <a:solidFill>
                  <a:srgbClr val="333399"/>
                </a:solidFill>
              </a:rPr>
              <a:t>subRF</a:t>
            </a:r>
          </a:p>
          <a:p>
            <a:pPr algn="ctr" eaLnBrk="1" hangingPunct="1"/>
            <a:r>
              <a:rPr lang="en-US" altLang="en-US" sz="1100">
                <a:solidFill>
                  <a:srgbClr val="333399"/>
                </a:solidFill>
              </a:rPr>
              <a:t>1 Hz – 3 kHz</a:t>
            </a:r>
          </a:p>
        </p:txBody>
      </p:sp>
      <p:sp>
        <p:nvSpPr>
          <p:cNvPr id="30735" name="Rectangle 2"/>
          <p:cNvSpPr>
            <a:spLocks noChangeArrowheads="1"/>
          </p:cNvSpPr>
          <p:nvPr/>
        </p:nvSpPr>
        <p:spPr bwMode="auto">
          <a:xfrm>
            <a:off x="7951788" y="3425825"/>
            <a:ext cx="1039812" cy="530225"/>
          </a:xfrm>
          <a:prstGeom prst="rect">
            <a:avLst/>
          </a:prstGeom>
          <a:solidFill>
            <a:srgbClr val="CCD9E9"/>
          </a:solidFill>
          <a:ln w="9525">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1400">
                <a:solidFill>
                  <a:srgbClr val="333399"/>
                </a:solidFill>
              </a:rPr>
              <a:t>inductors</a:t>
            </a:r>
            <a:endParaRPr lang="en-US" altLang="en-US" sz="1100">
              <a:solidFill>
                <a:srgbClr val="333399"/>
              </a:solidFill>
            </a:endParaRPr>
          </a:p>
        </p:txBody>
      </p:sp>
      <p:sp>
        <p:nvSpPr>
          <p:cNvPr id="30736" name="Line 8"/>
          <p:cNvSpPr>
            <a:spLocks noChangeShapeType="1"/>
          </p:cNvSpPr>
          <p:nvPr/>
        </p:nvSpPr>
        <p:spPr bwMode="auto">
          <a:xfrm>
            <a:off x="3505200" y="3048000"/>
            <a:ext cx="0" cy="381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37" name="Line 8"/>
          <p:cNvSpPr>
            <a:spLocks noChangeShapeType="1"/>
          </p:cNvSpPr>
          <p:nvPr/>
        </p:nvSpPr>
        <p:spPr bwMode="auto">
          <a:xfrm>
            <a:off x="6019800" y="3046413"/>
            <a:ext cx="0" cy="381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38" name="Line 8"/>
          <p:cNvSpPr>
            <a:spLocks noChangeShapeType="1"/>
          </p:cNvSpPr>
          <p:nvPr/>
        </p:nvSpPr>
        <p:spPr bwMode="auto">
          <a:xfrm>
            <a:off x="838200" y="3048000"/>
            <a:ext cx="0" cy="381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39" name="Line 9"/>
          <p:cNvSpPr>
            <a:spLocks noChangeShapeType="1"/>
          </p:cNvSpPr>
          <p:nvPr/>
        </p:nvSpPr>
        <p:spPr bwMode="auto">
          <a:xfrm>
            <a:off x="8305800" y="3048000"/>
            <a:ext cx="0" cy="381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cxnSp>
        <p:nvCxnSpPr>
          <p:cNvPr id="30740" name="Straight Connector 22"/>
          <p:cNvCxnSpPr>
            <a:cxnSpLocks noChangeShapeType="1"/>
            <a:stCxn id="30738" idx="0"/>
            <a:endCxn id="30739" idx="0"/>
          </p:cNvCxnSpPr>
          <p:nvPr/>
        </p:nvCxnSpPr>
        <p:spPr bwMode="auto">
          <a:xfrm rot="16200000" flipH="1">
            <a:off x="4572000" y="-685799"/>
            <a:ext cx="3175" cy="7467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idx="4294967295"/>
          </p:nvPr>
        </p:nvSpPr>
        <p:spPr>
          <a:xfrm>
            <a:off x="342900" y="160338"/>
            <a:ext cx="8648700" cy="838200"/>
          </a:xfrm>
        </p:spPr>
        <p:txBody>
          <a:bodyPr/>
          <a:lstStyle/>
          <a:p>
            <a:r>
              <a:rPr lang="en-US" altLang="en-US" sz="2800" smtClean="0"/>
              <a:t>Electrical Hazard Classification Organizational Table</a:t>
            </a:r>
          </a:p>
        </p:txBody>
      </p:sp>
      <p:sp>
        <p:nvSpPr>
          <p:cNvPr id="32770" name="Text Box 3"/>
          <p:cNvSpPr txBox="1">
            <a:spLocks noChangeArrowheads="1"/>
          </p:cNvSpPr>
          <p:nvPr/>
        </p:nvSpPr>
        <p:spPr bwMode="auto">
          <a:xfrm>
            <a:off x="2286000" y="4953000"/>
            <a:ext cx="51149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Times" panose="02020603050405020304" pitchFamily="18" charset="0"/>
              </a:rPr>
              <a:t>hazards - covers </a:t>
            </a:r>
            <a:r>
              <a:rPr lang="en-US" altLang="en-US" b="1">
                <a:latin typeface="Times" panose="02020603050405020304" pitchFamily="18" charset="0"/>
              </a:rPr>
              <a:t>ALL</a:t>
            </a:r>
            <a:r>
              <a:rPr lang="en-US" altLang="en-US">
                <a:latin typeface="Times" panose="02020603050405020304" pitchFamily="18" charset="0"/>
              </a:rPr>
              <a:t> electrical hazards</a:t>
            </a:r>
          </a:p>
        </p:txBody>
      </p:sp>
      <p:sp>
        <p:nvSpPr>
          <p:cNvPr id="32771" name="Text Box 4"/>
          <p:cNvSpPr txBox="1">
            <a:spLocks noChangeArrowheads="1"/>
          </p:cNvSpPr>
          <p:nvPr/>
        </p:nvSpPr>
        <p:spPr bwMode="auto">
          <a:xfrm>
            <a:off x="609600" y="1524000"/>
            <a:ext cx="853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Times" panose="02020603050405020304" pitchFamily="18" charset="0"/>
              </a:rPr>
              <a:t>1.x	  2.x	          3.x	       4.x	   5.x		6.x	</a:t>
            </a:r>
          </a:p>
        </p:txBody>
      </p:sp>
      <p:sp>
        <p:nvSpPr>
          <p:cNvPr id="32772" name="Text Box 5"/>
          <p:cNvSpPr txBox="1">
            <a:spLocks noChangeArrowheads="1"/>
          </p:cNvSpPr>
          <p:nvPr/>
        </p:nvSpPr>
        <p:spPr bwMode="auto">
          <a:xfrm>
            <a:off x="457200" y="4267200"/>
            <a:ext cx="868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Times" panose="02020603050405020304" pitchFamily="18" charset="0"/>
              </a:rPr>
              <a:t>60 Hz	     DC	       capacitors     batteries	     RF		sub RF</a:t>
            </a:r>
          </a:p>
        </p:txBody>
      </p:sp>
      <p:pic>
        <p:nvPicPr>
          <p:cNvPr id="32773" name="Picture 10" descr="complete chart.tif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087563"/>
            <a:ext cx="9144000"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idx="4294967295"/>
          </p:nvPr>
        </p:nvSpPr>
        <p:spPr>
          <a:xfrm>
            <a:off x="342900" y="0"/>
            <a:ext cx="8648700" cy="838200"/>
          </a:xfrm>
        </p:spPr>
        <p:txBody>
          <a:bodyPr/>
          <a:lstStyle/>
          <a:p>
            <a:r>
              <a:rPr lang="en-US" altLang="en-US" sz="2800" smtClean="0"/>
              <a:t>Electrical Hazard Classification – shocks thresholds</a:t>
            </a:r>
          </a:p>
        </p:txBody>
      </p:sp>
      <p:sp>
        <p:nvSpPr>
          <p:cNvPr id="34818" name="Text Box 3"/>
          <p:cNvSpPr txBox="1">
            <a:spLocks noChangeArrowheads="1"/>
          </p:cNvSpPr>
          <p:nvPr/>
        </p:nvSpPr>
        <p:spPr bwMode="auto">
          <a:xfrm>
            <a:off x="3124200" y="4572000"/>
            <a:ext cx="3429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a:latin typeface="Times" panose="02020603050405020304" pitchFamily="18" charset="0"/>
              </a:rPr>
              <a:t>Shock hazard thresholds</a:t>
            </a:r>
          </a:p>
          <a:p>
            <a:pPr eaLnBrk="1" hangingPunct="1"/>
            <a:r>
              <a:rPr lang="en-US" altLang="en-US">
                <a:latin typeface="Times" panose="02020603050405020304" pitchFamily="18" charset="0"/>
              </a:rPr>
              <a:t>50 V, 5 mA AC</a:t>
            </a:r>
          </a:p>
          <a:p>
            <a:pPr eaLnBrk="1" hangingPunct="1"/>
            <a:r>
              <a:rPr lang="en-US" altLang="en-US">
                <a:latin typeface="Times" panose="02020603050405020304" pitchFamily="18" charset="0"/>
              </a:rPr>
              <a:t>100 V, 40 mA DC</a:t>
            </a:r>
          </a:p>
          <a:p>
            <a:pPr eaLnBrk="1" hangingPunct="1"/>
            <a:r>
              <a:rPr lang="en-US" altLang="en-US">
                <a:latin typeface="Times" panose="02020603050405020304" pitchFamily="18" charset="0"/>
              </a:rPr>
              <a:t>400 V skin breakdown</a:t>
            </a:r>
          </a:p>
          <a:p>
            <a:pPr eaLnBrk="1" hangingPunct="1"/>
            <a:r>
              <a:rPr lang="en-US" altLang="en-US">
                <a:latin typeface="Times" panose="02020603050405020304" pitchFamily="18" charset="0"/>
              </a:rPr>
              <a:t>100 mA – 200 mA RF</a:t>
            </a:r>
          </a:p>
          <a:p>
            <a:pPr eaLnBrk="1" hangingPunct="1"/>
            <a:r>
              <a:rPr lang="en-US" altLang="en-US">
                <a:latin typeface="Times" panose="02020603050405020304" pitchFamily="18" charset="0"/>
              </a:rPr>
              <a:t>0.25 J capacitor, reflex</a:t>
            </a:r>
          </a:p>
        </p:txBody>
      </p:sp>
      <p:sp>
        <p:nvSpPr>
          <p:cNvPr id="34819" name="Text Box 4"/>
          <p:cNvSpPr txBox="1">
            <a:spLocks noChangeArrowheads="1"/>
          </p:cNvSpPr>
          <p:nvPr/>
        </p:nvSpPr>
        <p:spPr bwMode="auto">
          <a:xfrm>
            <a:off x="609600" y="1066800"/>
            <a:ext cx="8534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Times" panose="02020603050405020304" pitchFamily="18" charset="0"/>
              </a:rPr>
              <a:t>1.x	  2.x	          3.		x	       4.x	   5.x		6.x	</a:t>
            </a:r>
          </a:p>
        </p:txBody>
      </p:sp>
      <p:sp>
        <p:nvSpPr>
          <p:cNvPr id="34820" name="Text Box 5"/>
          <p:cNvSpPr txBox="1">
            <a:spLocks noChangeArrowheads="1"/>
          </p:cNvSpPr>
          <p:nvPr/>
        </p:nvSpPr>
        <p:spPr bwMode="auto">
          <a:xfrm>
            <a:off x="457200" y="3810000"/>
            <a:ext cx="868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Times" panose="02020603050405020304" pitchFamily="18" charset="0"/>
              </a:rPr>
              <a:t>60 Hz	     DC	       capacitors     batteries	     RF		sub RF</a:t>
            </a:r>
          </a:p>
        </p:txBody>
      </p:sp>
      <p:pic>
        <p:nvPicPr>
          <p:cNvPr id="34821" name="Picture 10" descr="complete chart.tif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630363"/>
            <a:ext cx="9144000"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a:spLocks noChangeArrowheads="1"/>
          </p:cNvSpPr>
          <p:nvPr/>
        </p:nvSpPr>
        <p:spPr bwMode="auto">
          <a:xfrm>
            <a:off x="1447800" y="27432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8" name="Oval 7"/>
          <p:cNvSpPr>
            <a:spLocks noChangeArrowheads="1"/>
          </p:cNvSpPr>
          <p:nvPr/>
        </p:nvSpPr>
        <p:spPr bwMode="auto">
          <a:xfrm>
            <a:off x="28575" y="25146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9" name="Oval 8"/>
          <p:cNvSpPr>
            <a:spLocks noChangeArrowheads="1"/>
          </p:cNvSpPr>
          <p:nvPr/>
        </p:nvSpPr>
        <p:spPr bwMode="auto">
          <a:xfrm>
            <a:off x="2133600" y="26670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10" name="Oval 9"/>
          <p:cNvSpPr>
            <a:spLocks noChangeArrowheads="1"/>
          </p:cNvSpPr>
          <p:nvPr/>
        </p:nvSpPr>
        <p:spPr bwMode="auto">
          <a:xfrm>
            <a:off x="1676400" y="28956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11" name="Oval 10"/>
          <p:cNvSpPr>
            <a:spLocks noChangeArrowheads="1"/>
          </p:cNvSpPr>
          <p:nvPr/>
        </p:nvSpPr>
        <p:spPr bwMode="auto">
          <a:xfrm>
            <a:off x="6934200" y="23622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12" name="Oval 11"/>
          <p:cNvSpPr>
            <a:spLocks noChangeArrowheads="1"/>
          </p:cNvSpPr>
          <p:nvPr/>
        </p:nvSpPr>
        <p:spPr bwMode="auto">
          <a:xfrm>
            <a:off x="6248400" y="23622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13" name="Oval 12"/>
          <p:cNvSpPr>
            <a:spLocks noChangeArrowheads="1"/>
          </p:cNvSpPr>
          <p:nvPr/>
        </p:nvSpPr>
        <p:spPr bwMode="auto">
          <a:xfrm>
            <a:off x="3962400" y="28956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14" name="Oval 13"/>
          <p:cNvSpPr>
            <a:spLocks noChangeArrowheads="1"/>
          </p:cNvSpPr>
          <p:nvPr/>
        </p:nvSpPr>
        <p:spPr bwMode="auto">
          <a:xfrm>
            <a:off x="3733800" y="26670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15" name="Oval 14"/>
          <p:cNvSpPr>
            <a:spLocks noChangeArrowheads="1"/>
          </p:cNvSpPr>
          <p:nvPr/>
        </p:nvSpPr>
        <p:spPr bwMode="auto">
          <a:xfrm>
            <a:off x="8534400" y="27432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16" name="Oval 15"/>
          <p:cNvSpPr>
            <a:spLocks noChangeArrowheads="1"/>
          </p:cNvSpPr>
          <p:nvPr/>
        </p:nvSpPr>
        <p:spPr bwMode="auto">
          <a:xfrm>
            <a:off x="2438400" y="29718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17" name="Oval 16"/>
          <p:cNvSpPr>
            <a:spLocks noChangeArrowheads="1"/>
          </p:cNvSpPr>
          <p:nvPr/>
        </p:nvSpPr>
        <p:spPr bwMode="auto">
          <a:xfrm>
            <a:off x="3962400" y="23622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18" name="Oval 17"/>
          <p:cNvSpPr>
            <a:spLocks noChangeArrowheads="1"/>
          </p:cNvSpPr>
          <p:nvPr/>
        </p:nvSpPr>
        <p:spPr bwMode="auto">
          <a:xfrm>
            <a:off x="3733800" y="21336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19" name="Oval 18"/>
          <p:cNvSpPr>
            <a:spLocks noChangeArrowheads="1"/>
          </p:cNvSpPr>
          <p:nvPr/>
        </p:nvSpPr>
        <p:spPr bwMode="auto">
          <a:xfrm>
            <a:off x="8534400" y="23622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20" name="Oval 19"/>
          <p:cNvSpPr>
            <a:spLocks noChangeArrowheads="1"/>
          </p:cNvSpPr>
          <p:nvPr/>
        </p:nvSpPr>
        <p:spPr bwMode="auto">
          <a:xfrm>
            <a:off x="8305800" y="25146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21" name="Oval 20"/>
          <p:cNvSpPr>
            <a:spLocks noChangeArrowheads="1"/>
          </p:cNvSpPr>
          <p:nvPr/>
        </p:nvSpPr>
        <p:spPr bwMode="auto">
          <a:xfrm>
            <a:off x="8305800" y="21336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34837" name="TextBox 2"/>
          <p:cNvSpPr txBox="1">
            <a:spLocks noChangeArrowheads="1"/>
          </p:cNvSpPr>
          <p:nvPr/>
        </p:nvSpPr>
        <p:spPr bwMode="auto">
          <a:xfrm>
            <a:off x="609600" y="5562600"/>
            <a:ext cx="1571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t>95% done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4"/>
          <p:cNvSpPr>
            <a:spLocks noGrp="1"/>
          </p:cNvSpPr>
          <p:nvPr>
            <p:ph type="title"/>
          </p:nvPr>
        </p:nvSpPr>
        <p:spPr/>
        <p:txBody>
          <a:bodyPr/>
          <a:lstStyle/>
          <a:p>
            <a:r>
              <a:rPr lang="en-US" altLang="en-US" smtClean="0"/>
              <a:t>Shock Thresholds</a:t>
            </a:r>
          </a:p>
        </p:txBody>
      </p:sp>
      <p:sp>
        <p:nvSpPr>
          <p:cNvPr id="3" name="Slide Number Placeholder 2"/>
          <p:cNvSpPr>
            <a:spLocks noGrp="1"/>
          </p:cNvSpPr>
          <p:nvPr>
            <p:ph type="sldNum" sz="quarter" idx="12"/>
          </p:nvPr>
        </p:nvSpPr>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D9B34FB-0510-4E4C-B16E-D937270200D9}" type="slidenum">
              <a:rPr lang="en-US" altLang="en-US" sz="1400"/>
              <a:pPr eaLnBrk="1" hangingPunct="1"/>
              <a:t>13</a:t>
            </a:fld>
            <a:endParaRPr lang="en-US" altLang="en-US" sz="1400"/>
          </a:p>
        </p:txBody>
      </p:sp>
      <p:graphicFrame>
        <p:nvGraphicFramePr>
          <p:cNvPr id="36867" name="Object 3"/>
          <p:cNvGraphicFramePr>
            <a:graphicFrameLocks noChangeAspect="1"/>
          </p:cNvGraphicFramePr>
          <p:nvPr/>
        </p:nvGraphicFramePr>
        <p:xfrm>
          <a:off x="76200" y="1752600"/>
          <a:ext cx="9029700" cy="2971800"/>
        </p:xfrm>
        <a:graphic>
          <a:graphicData uri="http://schemas.openxmlformats.org/presentationml/2006/ole">
            <mc:AlternateContent xmlns:mc="http://schemas.openxmlformats.org/markup-compatibility/2006">
              <mc:Choice xmlns:v="urn:schemas-microsoft-com:vml" Requires="v">
                <p:oleObj spid="_x0000_s36868" name="Document" r:id="rId3" imgW="6019578" imgH="1981127" progId="Word.Document.12">
                  <p:embed/>
                </p:oleObj>
              </mc:Choice>
              <mc:Fallback>
                <p:oleObj name="Document" r:id="rId3" imgW="6019578" imgH="1981127" progId="Word.Document.12">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1752600"/>
                        <a:ext cx="90297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idx="4294967295"/>
          </p:nvPr>
        </p:nvSpPr>
        <p:spPr>
          <a:xfrm>
            <a:off x="342900" y="0"/>
            <a:ext cx="8648700" cy="838200"/>
          </a:xfrm>
        </p:spPr>
        <p:txBody>
          <a:bodyPr/>
          <a:lstStyle/>
          <a:p>
            <a:r>
              <a:rPr lang="en-US" altLang="en-US" sz="2800" smtClean="0"/>
              <a:t>Electrical Hazard Classification – thermal thresholds</a:t>
            </a:r>
          </a:p>
        </p:txBody>
      </p:sp>
      <p:sp>
        <p:nvSpPr>
          <p:cNvPr id="37890" name="Text Box 3"/>
          <p:cNvSpPr txBox="1">
            <a:spLocks noChangeArrowheads="1"/>
          </p:cNvSpPr>
          <p:nvPr/>
        </p:nvSpPr>
        <p:spPr bwMode="auto">
          <a:xfrm>
            <a:off x="3124200" y="4972050"/>
            <a:ext cx="3770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a:latin typeface="Times" panose="02020603050405020304" pitchFamily="18" charset="0"/>
              </a:rPr>
              <a:t>Thermal hazard thresholds</a:t>
            </a:r>
          </a:p>
          <a:p>
            <a:pPr eaLnBrk="1" hangingPunct="1"/>
            <a:r>
              <a:rPr lang="en-US" altLang="en-US">
                <a:latin typeface="Times" panose="02020603050405020304" pitchFamily="18" charset="0"/>
              </a:rPr>
              <a:t>1000 W</a:t>
            </a:r>
          </a:p>
          <a:p>
            <a:pPr eaLnBrk="1" hangingPunct="1"/>
            <a:r>
              <a:rPr lang="en-US" altLang="en-US">
                <a:latin typeface="Times" panose="02020603050405020304" pitchFamily="18" charset="0"/>
              </a:rPr>
              <a:t>100 J</a:t>
            </a:r>
          </a:p>
        </p:txBody>
      </p:sp>
      <p:sp>
        <p:nvSpPr>
          <p:cNvPr id="37891" name="Text Box 4"/>
          <p:cNvSpPr txBox="1">
            <a:spLocks noChangeArrowheads="1"/>
          </p:cNvSpPr>
          <p:nvPr/>
        </p:nvSpPr>
        <p:spPr bwMode="auto">
          <a:xfrm>
            <a:off x="609600" y="1524000"/>
            <a:ext cx="853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Times" panose="02020603050405020304" pitchFamily="18" charset="0"/>
              </a:rPr>
              <a:t>1.x	  2.x	          3.x	       4.x	   5.x		6.x	</a:t>
            </a:r>
          </a:p>
        </p:txBody>
      </p:sp>
      <p:sp>
        <p:nvSpPr>
          <p:cNvPr id="37892" name="Text Box 5"/>
          <p:cNvSpPr txBox="1">
            <a:spLocks noChangeArrowheads="1"/>
          </p:cNvSpPr>
          <p:nvPr/>
        </p:nvSpPr>
        <p:spPr bwMode="auto">
          <a:xfrm>
            <a:off x="457200" y="4267200"/>
            <a:ext cx="868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Times" panose="02020603050405020304" pitchFamily="18" charset="0"/>
              </a:rPr>
              <a:t>60 Hz	     DC	       capacitors     batteries	     RF		sub RF</a:t>
            </a:r>
          </a:p>
        </p:txBody>
      </p:sp>
      <p:pic>
        <p:nvPicPr>
          <p:cNvPr id="37893" name="Picture 10" descr="complete chart.tif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087563"/>
            <a:ext cx="9144000"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a:spLocks noChangeArrowheads="1"/>
          </p:cNvSpPr>
          <p:nvPr/>
        </p:nvSpPr>
        <p:spPr bwMode="auto">
          <a:xfrm>
            <a:off x="1600200" y="29718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9" name="Oval 8"/>
          <p:cNvSpPr>
            <a:spLocks noChangeArrowheads="1"/>
          </p:cNvSpPr>
          <p:nvPr/>
        </p:nvSpPr>
        <p:spPr bwMode="auto">
          <a:xfrm>
            <a:off x="2362200" y="28194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12" name="Oval 11"/>
          <p:cNvSpPr>
            <a:spLocks noChangeArrowheads="1"/>
          </p:cNvSpPr>
          <p:nvPr/>
        </p:nvSpPr>
        <p:spPr bwMode="auto">
          <a:xfrm>
            <a:off x="4267200" y="29718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18" name="Oval 17"/>
          <p:cNvSpPr>
            <a:spLocks noChangeArrowheads="1"/>
          </p:cNvSpPr>
          <p:nvPr/>
        </p:nvSpPr>
        <p:spPr bwMode="auto">
          <a:xfrm>
            <a:off x="3124200" y="28194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37898" name="TextBox 21"/>
          <p:cNvSpPr txBox="1">
            <a:spLocks noChangeArrowheads="1"/>
          </p:cNvSpPr>
          <p:nvPr/>
        </p:nvSpPr>
        <p:spPr bwMode="auto">
          <a:xfrm>
            <a:off x="609600" y="5562600"/>
            <a:ext cx="1571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t>85% done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altLang="en-US" smtClean="0"/>
              <a:t>Thermal Hazard Thresholds</a:t>
            </a:r>
          </a:p>
        </p:txBody>
      </p:sp>
      <p:sp>
        <p:nvSpPr>
          <p:cNvPr id="4" name="Slide Number Placeholder 3"/>
          <p:cNvSpPr>
            <a:spLocks noGrp="1"/>
          </p:cNvSpPr>
          <p:nvPr>
            <p:ph type="sldNum" sz="quarter" idx="12"/>
          </p:nvPr>
        </p:nvSpPr>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5FFA374-90C9-4525-8D36-A72816072A42}" type="slidenum">
              <a:rPr lang="en-US" altLang="en-US" sz="1400"/>
              <a:pPr eaLnBrk="1" hangingPunct="1"/>
              <a:t>15</a:t>
            </a:fld>
            <a:endParaRPr lang="en-US" altLang="en-US" sz="1400"/>
          </a:p>
        </p:txBody>
      </p:sp>
      <p:graphicFrame>
        <p:nvGraphicFramePr>
          <p:cNvPr id="39939" name="Object 4"/>
          <p:cNvGraphicFramePr>
            <a:graphicFrameLocks noChangeAspect="1"/>
          </p:cNvGraphicFramePr>
          <p:nvPr/>
        </p:nvGraphicFramePr>
        <p:xfrm>
          <a:off x="76200" y="2133600"/>
          <a:ext cx="8951913" cy="2209800"/>
        </p:xfrm>
        <a:graphic>
          <a:graphicData uri="http://schemas.openxmlformats.org/presentationml/2006/ole">
            <mc:AlternateContent xmlns:mc="http://schemas.openxmlformats.org/markup-compatibility/2006">
              <mc:Choice xmlns:v="urn:schemas-microsoft-com:vml" Requires="v">
                <p:oleObj spid="_x0000_s39940" name="Document" r:id="rId3" imgW="6019578" imgH="1485845" progId="Word.Document.12">
                  <p:embed/>
                </p:oleObj>
              </mc:Choice>
              <mc:Fallback>
                <p:oleObj name="Document" r:id="rId3" imgW="6019578" imgH="1485845" progId="Word.Document.12">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2133600"/>
                        <a:ext cx="8951913"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idx="4294967295"/>
          </p:nvPr>
        </p:nvSpPr>
        <p:spPr>
          <a:xfrm>
            <a:off x="342900" y="0"/>
            <a:ext cx="8648700" cy="838200"/>
          </a:xfrm>
        </p:spPr>
        <p:txBody>
          <a:bodyPr/>
          <a:lstStyle/>
          <a:p>
            <a:r>
              <a:rPr lang="en-US" altLang="en-US" sz="2800" smtClean="0"/>
              <a:t>Electrical Hazard Classification – arc flash thresholds</a:t>
            </a:r>
          </a:p>
        </p:txBody>
      </p:sp>
      <p:sp>
        <p:nvSpPr>
          <p:cNvPr id="40962" name="Text Box 3"/>
          <p:cNvSpPr txBox="1">
            <a:spLocks noChangeArrowheads="1"/>
          </p:cNvSpPr>
          <p:nvPr/>
        </p:nvSpPr>
        <p:spPr bwMode="auto">
          <a:xfrm>
            <a:off x="2895600" y="4800600"/>
            <a:ext cx="33909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a:latin typeface="Times" panose="02020603050405020304" pitchFamily="18" charset="0"/>
              </a:rPr>
              <a:t>Arc Flash thresholds</a:t>
            </a:r>
          </a:p>
          <a:p>
            <a:pPr eaLnBrk="1" hangingPunct="1"/>
            <a:r>
              <a:rPr lang="en-US" altLang="en-US">
                <a:latin typeface="Times" panose="02020603050405020304" pitchFamily="18" charset="0"/>
              </a:rPr>
              <a:t>125 kVA</a:t>
            </a:r>
          </a:p>
          <a:p>
            <a:pPr eaLnBrk="1" hangingPunct="1"/>
            <a:r>
              <a:rPr lang="en-US" altLang="en-US">
                <a:latin typeface="Times" panose="02020603050405020304" pitchFamily="18" charset="0"/>
              </a:rPr>
              <a:t>DC – 100 V and 500 A</a:t>
            </a:r>
          </a:p>
          <a:p>
            <a:pPr eaLnBrk="1" hangingPunct="1"/>
            <a:r>
              <a:rPr lang="en-US" altLang="en-US">
                <a:latin typeface="Times" panose="02020603050405020304" pitchFamily="18" charset="0"/>
              </a:rPr>
              <a:t>Caps – 10 kJ</a:t>
            </a:r>
          </a:p>
          <a:p>
            <a:pPr eaLnBrk="1" hangingPunct="1"/>
            <a:r>
              <a:rPr lang="en-US" altLang="en-US">
                <a:latin typeface="Times" panose="02020603050405020304" pitchFamily="18" charset="0"/>
              </a:rPr>
              <a:t>subRF – 250 V and 500 A</a:t>
            </a:r>
          </a:p>
        </p:txBody>
      </p:sp>
      <p:sp>
        <p:nvSpPr>
          <p:cNvPr id="40963" name="Text Box 4"/>
          <p:cNvSpPr txBox="1">
            <a:spLocks noChangeArrowheads="1"/>
          </p:cNvSpPr>
          <p:nvPr/>
        </p:nvSpPr>
        <p:spPr bwMode="auto">
          <a:xfrm>
            <a:off x="609600" y="1524000"/>
            <a:ext cx="853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Times" panose="02020603050405020304" pitchFamily="18" charset="0"/>
              </a:rPr>
              <a:t>1.x	  2.x	          3.x	       4.x	   5.x		6.x	</a:t>
            </a:r>
          </a:p>
        </p:txBody>
      </p:sp>
      <p:sp>
        <p:nvSpPr>
          <p:cNvPr id="40964" name="Text Box 5"/>
          <p:cNvSpPr txBox="1">
            <a:spLocks noChangeArrowheads="1"/>
          </p:cNvSpPr>
          <p:nvPr/>
        </p:nvSpPr>
        <p:spPr bwMode="auto">
          <a:xfrm>
            <a:off x="457200" y="4267200"/>
            <a:ext cx="868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latin typeface="Times" panose="02020603050405020304" pitchFamily="18" charset="0"/>
              </a:rPr>
              <a:t>60 Hz	     DC	       capacitors     batteries	     RF		sub RF</a:t>
            </a:r>
          </a:p>
        </p:txBody>
      </p:sp>
      <p:pic>
        <p:nvPicPr>
          <p:cNvPr id="40965" name="Picture 10" descr="complete chart.tif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087563"/>
            <a:ext cx="9144000"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a:spLocks noChangeArrowheads="1"/>
          </p:cNvSpPr>
          <p:nvPr/>
        </p:nvSpPr>
        <p:spPr bwMode="auto">
          <a:xfrm>
            <a:off x="838200" y="28194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9" name="Oval 8"/>
          <p:cNvSpPr>
            <a:spLocks noChangeArrowheads="1"/>
          </p:cNvSpPr>
          <p:nvPr/>
        </p:nvSpPr>
        <p:spPr bwMode="auto">
          <a:xfrm>
            <a:off x="457200" y="29718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12" name="Oval 11"/>
          <p:cNvSpPr>
            <a:spLocks noChangeArrowheads="1"/>
          </p:cNvSpPr>
          <p:nvPr/>
        </p:nvSpPr>
        <p:spPr bwMode="auto">
          <a:xfrm>
            <a:off x="3505200" y="35814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18" name="Oval 17"/>
          <p:cNvSpPr>
            <a:spLocks noChangeArrowheads="1"/>
          </p:cNvSpPr>
          <p:nvPr/>
        </p:nvSpPr>
        <p:spPr bwMode="auto">
          <a:xfrm>
            <a:off x="3124200" y="28194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11" name="Oval 10"/>
          <p:cNvSpPr>
            <a:spLocks noChangeArrowheads="1"/>
          </p:cNvSpPr>
          <p:nvPr/>
        </p:nvSpPr>
        <p:spPr bwMode="auto">
          <a:xfrm>
            <a:off x="3886200" y="29718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13" name="Oval 12"/>
          <p:cNvSpPr>
            <a:spLocks noChangeArrowheads="1"/>
          </p:cNvSpPr>
          <p:nvPr/>
        </p:nvSpPr>
        <p:spPr bwMode="auto">
          <a:xfrm>
            <a:off x="1981200" y="35814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14" name="Oval 13"/>
          <p:cNvSpPr>
            <a:spLocks noChangeArrowheads="1"/>
          </p:cNvSpPr>
          <p:nvPr/>
        </p:nvSpPr>
        <p:spPr bwMode="auto">
          <a:xfrm>
            <a:off x="1600200" y="35814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15" name="Oval 14"/>
          <p:cNvSpPr>
            <a:spLocks noChangeArrowheads="1"/>
          </p:cNvSpPr>
          <p:nvPr/>
        </p:nvSpPr>
        <p:spPr bwMode="auto">
          <a:xfrm>
            <a:off x="8153400" y="3352800"/>
            <a:ext cx="381000" cy="381000"/>
          </a:xfrm>
          <a:prstGeom prst="ellipse">
            <a:avLst/>
          </a:prstGeom>
          <a:noFill/>
          <a:ln w="2857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40974" name="TextBox 15"/>
          <p:cNvSpPr txBox="1">
            <a:spLocks noChangeArrowheads="1"/>
          </p:cNvSpPr>
          <p:nvPr/>
        </p:nvSpPr>
        <p:spPr bwMode="auto">
          <a:xfrm>
            <a:off x="609600" y="5562600"/>
            <a:ext cx="1571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t>45% done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3"/>
          <p:cNvSpPr>
            <a:spLocks noGrp="1"/>
          </p:cNvSpPr>
          <p:nvPr>
            <p:ph type="title"/>
          </p:nvPr>
        </p:nvSpPr>
        <p:spPr/>
        <p:txBody>
          <a:bodyPr/>
          <a:lstStyle/>
          <a:p>
            <a:r>
              <a:rPr lang="en-US" altLang="en-US" smtClean="0"/>
              <a:t>Arc Flash Thresholds</a:t>
            </a:r>
          </a:p>
        </p:txBody>
      </p:sp>
      <p:sp>
        <p:nvSpPr>
          <p:cNvPr id="3" name="Slide Number Placeholder 2"/>
          <p:cNvSpPr>
            <a:spLocks noGrp="1"/>
          </p:cNvSpPr>
          <p:nvPr>
            <p:ph type="sldNum" sz="quarter" idx="12"/>
          </p:nvPr>
        </p:nvSpPr>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719694A-0A3C-4F84-BF37-BFEA6463D848}" type="slidenum">
              <a:rPr lang="en-US" altLang="en-US" sz="1400"/>
              <a:pPr eaLnBrk="1" hangingPunct="1"/>
              <a:t>17</a:t>
            </a:fld>
            <a:endParaRPr lang="en-US" altLang="en-US" sz="1400"/>
          </a:p>
        </p:txBody>
      </p:sp>
      <p:graphicFrame>
        <p:nvGraphicFramePr>
          <p:cNvPr id="43011" name="Object 4"/>
          <p:cNvGraphicFramePr>
            <a:graphicFrameLocks noChangeAspect="1"/>
          </p:cNvGraphicFramePr>
          <p:nvPr/>
        </p:nvGraphicFramePr>
        <p:xfrm>
          <a:off x="0" y="1600200"/>
          <a:ext cx="9144000" cy="3587750"/>
        </p:xfrm>
        <a:graphic>
          <a:graphicData uri="http://schemas.openxmlformats.org/presentationml/2006/ole">
            <mc:AlternateContent xmlns:mc="http://schemas.openxmlformats.org/markup-compatibility/2006">
              <mc:Choice xmlns:v="urn:schemas-microsoft-com:vml" Requires="v">
                <p:oleObj spid="_x0000_s43012" name="Document" r:id="rId3" imgW="6019578" imgH="2362113" progId="Word.Document.12">
                  <p:embed/>
                </p:oleObj>
              </mc:Choice>
              <mc:Fallback>
                <p:oleObj name="Document" r:id="rId3" imgW="6019578" imgH="2362113" progId="Word.Document.12">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00200"/>
                        <a:ext cx="9144000" cy="358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idx="4294967295"/>
          </p:nvPr>
        </p:nvSpPr>
        <p:spPr>
          <a:xfrm>
            <a:off x="457200" y="160338"/>
            <a:ext cx="8229600" cy="838200"/>
          </a:xfrm>
        </p:spPr>
        <p:txBody>
          <a:bodyPr/>
          <a:lstStyle/>
          <a:p>
            <a:r>
              <a:rPr lang="en-US" altLang="en-US" sz="3600" smtClean="0"/>
              <a:t>General Features of </a:t>
            </a:r>
            <a:br>
              <a:rPr lang="en-US" altLang="en-US" sz="3600" smtClean="0"/>
            </a:br>
            <a:r>
              <a:rPr lang="en-US" altLang="en-US" sz="3600" smtClean="0"/>
              <a:t>Electrical Hazard Classification</a:t>
            </a:r>
          </a:p>
        </p:txBody>
      </p:sp>
      <p:sp>
        <p:nvSpPr>
          <p:cNvPr id="44034" name="Rectangle 3"/>
          <p:cNvSpPr>
            <a:spLocks noGrp="1" noChangeArrowheads="1"/>
          </p:cNvSpPr>
          <p:nvPr>
            <p:ph type="body" idx="4294967295"/>
          </p:nvPr>
        </p:nvSpPr>
        <p:spPr>
          <a:xfrm>
            <a:off x="160338" y="1524000"/>
            <a:ext cx="8864600" cy="4114800"/>
          </a:xfrm>
        </p:spPr>
        <p:txBody>
          <a:bodyPr/>
          <a:lstStyle/>
          <a:p>
            <a:pPr>
              <a:buFontTx/>
              <a:buNone/>
            </a:pPr>
            <a:r>
              <a:rPr lang="en-US" altLang="en-US" sz="2400" smtClean="0"/>
              <a:t>X.0 = no hazard, no controls, no training </a:t>
            </a:r>
            <a:r>
              <a:rPr lang="en-US" altLang="en-US" sz="2400" smtClean="0">
                <a:solidFill>
                  <a:srgbClr val="CCFFCC"/>
                </a:solidFill>
              </a:rPr>
              <a:t>(blue)</a:t>
            </a:r>
          </a:p>
          <a:p>
            <a:pPr>
              <a:buFontTx/>
              <a:buNone/>
            </a:pPr>
            <a:r>
              <a:rPr lang="en-US" altLang="en-US" sz="2400" smtClean="0"/>
              <a:t>X.1 = minimum hazard, no injury, no controls, minimum training </a:t>
            </a:r>
            <a:r>
              <a:rPr lang="en-US" altLang="en-US" sz="2400" smtClean="0">
                <a:solidFill>
                  <a:srgbClr val="008000"/>
                </a:solidFill>
              </a:rPr>
              <a:t>(green)</a:t>
            </a:r>
          </a:p>
          <a:p>
            <a:pPr>
              <a:buFontTx/>
              <a:buNone/>
            </a:pPr>
            <a:r>
              <a:rPr lang="en-US" altLang="en-US" sz="2400" smtClean="0"/>
              <a:t>X.2 = can injure or kill, controls, some PPE </a:t>
            </a:r>
            <a:r>
              <a:rPr lang="en-US" altLang="en-US" sz="2400" smtClean="0">
                <a:solidFill>
                  <a:srgbClr val="FDFE14"/>
                </a:solidFill>
              </a:rPr>
              <a:t>(yellow)</a:t>
            </a:r>
            <a:endParaRPr lang="en-US" altLang="en-US" sz="2400" smtClean="0"/>
          </a:p>
          <a:p>
            <a:pPr>
              <a:buFontTx/>
              <a:buNone/>
            </a:pPr>
            <a:r>
              <a:rPr lang="en-US" altLang="en-US" sz="2400" smtClean="0"/>
              <a:t>X.3 = will injure or kill, controls, PPE </a:t>
            </a:r>
            <a:r>
              <a:rPr lang="en-US" altLang="en-US" sz="2400" smtClean="0">
                <a:solidFill>
                  <a:srgbClr val="FF0000"/>
                </a:solidFill>
              </a:rPr>
              <a:t>(red)</a:t>
            </a:r>
            <a:endParaRPr lang="en-US" altLang="en-US" sz="2400" smtClean="0"/>
          </a:p>
          <a:p>
            <a:pPr>
              <a:buFontTx/>
              <a:buNone/>
            </a:pPr>
            <a:r>
              <a:rPr lang="en-US" altLang="en-US" sz="2400" smtClean="0"/>
              <a:t>X.4 = very serious, many controls, avoid work </a:t>
            </a:r>
            <a:r>
              <a:rPr lang="en-US" altLang="en-US" sz="2400" smtClean="0">
                <a:solidFill>
                  <a:srgbClr val="990000"/>
                </a:solidFill>
              </a:rPr>
              <a:t>(maroon)</a:t>
            </a:r>
            <a:endParaRPr lang="en-US" altLang="en-US" sz="240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idx="4294967295"/>
          </p:nvPr>
        </p:nvSpPr>
        <p:spPr>
          <a:xfrm>
            <a:off x="228600" y="76200"/>
            <a:ext cx="6477000" cy="1143000"/>
          </a:xfrm>
        </p:spPr>
        <p:txBody>
          <a:bodyPr/>
          <a:lstStyle/>
          <a:p>
            <a:r>
              <a:rPr lang="en-US" altLang="en-US" sz="3600" smtClean="0"/>
              <a:t>National Electrical Standards</a:t>
            </a:r>
          </a:p>
        </p:txBody>
      </p:sp>
      <p:sp>
        <p:nvSpPr>
          <p:cNvPr id="46082" name="Rectangle 3"/>
          <p:cNvSpPr>
            <a:spLocks noGrp="1" noChangeArrowheads="1"/>
          </p:cNvSpPr>
          <p:nvPr>
            <p:ph type="body" idx="4294967295"/>
          </p:nvPr>
        </p:nvSpPr>
        <p:spPr>
          <a:xfrm>
            <a:off x="304800" y="1676400"/>
            <a:ext cx="5334000" cy="2209800"/>
          </a:xfrm>
        </p:spPr>
        <p:txBody>
          <a:bodyPr/>
          <a:lstStyle/>
          <a:p>
            <a:pPr>
              <a:lnSpc>
                <a:spcPct val="90000"/>
              </a:lnSpc>
            </a:pPr>
            <a:r>
              <a:rPr lang="en-US" altLang="en-US" sz="2000" smtClean="0"/>
              <a:t>OSHA - Code of Federal Regulations</a:t>
            </a:r>
          </a:p>
          <a:p>
            <a:pPr>
              <a:lnSpc>
                <a:spcPct val="90000"/>
              </a:lnSpc>
            </a:pPr>
            <a:r>
              <a:rPr lang="en-US" altLang="en-US" sz="2000" smtClean="0"/>
              <a:t>NEC (National Electrical Code)</a:t>
            </a:r>
          </a:p>
          <a:p>
            <a:pPr>
              <a:lnSpc>
                <a:spcPct val="90000"/>
              </a:lnSpc>
              <a:buFontTx/>
              <a:buNone/>
            </a:pPr>
            <a:r>
              <a:rPr lang="en-US" altLang="en-US" sz="2000" smtClean="0"/>
              <a:t>    Standard for the safe installation of</a:t>
            </a:r>
          </a:p>
          <a:p>
            <a:pPr>
              <a:lnSpc>
                <a:spcPct val="90000"/>
              </a:lnSpc>
              <a:buFontTx/>
              <a:buNone/>
            </a:pPr>
            <a:r>
              <a:rPr lang="en-US" altLang="en-US" sz="2000" smtClean="0"/>
              <a:t>    electrical wiring &amp; equipment</a:t>
            </a:r>
          </a:p>
          <a:p>
            <a:pPr>
              <a:lnSpc>
                <a:spcPct val="90000"/>
              </a:lnSpc>
            </a:pPr>
            <a:r>
              <a:rPr lang="en-US" altLang="en-US" sz="2000" smtClean="0"/>
              <a:t>NFPA 70E, Standard for Electrical Safety in the Workplace </a:t>
            </a:r>
          </a:p>
        </p:txBody>
      </p:sp>
      <p:pic>
        <p:nvPicPr>
          <p:cNvPr id="4608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228600"/>
            <a:ext cx="1781175" cy="1981200"/>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pic>
      <p:pic>
        <p:nvPicPr>
          <p:cNvPr id="4608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0" y="990600"/>
            <a:ext cx="1295400" cy="1752600"/>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pic>
      <p:pic>
        <p:nvPicPr>
          <p:cNvPr id="46085"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762000"/>
            <a:ext cx="1219200" cy="1704975"/>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pic>
      <p:pic>
        <p:nvPicPr>
          <p:cNvPr id="46086"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2672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7"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38800" y="24384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8"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00200" y="42672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9"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24600" y="40386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0" name="Picture 9" descr="NEC 2011.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124200" y="42672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1" name="Picture 11" descr="70E12.jp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010400" y="54102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2" name="Picture 2"/>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4419600" y="41910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lstStyle/>
          <a:p>
            <a:r>
              <a:rPr lang="en-US" altLang="en-US" sz="3600" smtClean="0"/>
              <a:t>Evolving Requirements</a:t>
            </a:r>
          </a:p>
        </p:txBody>
      </p:sp>
      <p:sp>
        <p:nvSpPr>
          <p:cNvPr id="48130" name="Rectangle 3"/>
          <p:cNvSpPr>
            <a:spLocks noGrp="1" noChangeArrowheads="1"/>
          </p:cNvSpPr>
          <p:nvPr>
            <p:ph type="body" idx="1"/>
          </p:nvPr>
        </p:nvSpPr>
        <p:spPr>
          <a:xfrm>
            <a:off x="685800" y="1536700"/>
            <a:ext cx="8153400" cy="4114800"/>
          </a:xfrm>
        </p:spPr>
        <p:txBody>
          <a:bodyPr/>
          <a:lstStyle/>
          <a:p>
            <a:r>
              <a:rPr lang="en-US" altLang="en-US" sz="2400" smtClean="0"/>
              <a:t>DOE</a:t>
            </a:r>
            <a:r>
              <a:rPr lang="ja-JP" altLang="en-US" sz="2400" smtClean="0"/>
              <a:t>’</a:t>
            </a:r>
            <a:r>
              <a:rPr lang="en-US" altLang="ja-JP" sz="2400" smtClean="0"/>
              <a:t>s 10CFR851, Worker Health and Safety</a:t>
            </a:r>
          </a:p>
          <a:p>
            <a:pPr lvl="1"/>
            <a:r>
              <a:rPr lang="en-US" altLang="en-US" sz="2200" smtClean="0"/>
              <a:t>If electrical requirements and safety are not sufficiently covered by the NEC and NFPA 70E, then the site must have an electrical safety program to cover those hazards</a:t>
            </a:r>
          </a:p>
          <a:p>
            <a:r>
              <a:rPr lang="en-US" altLang="en-US" sz="2400" smtClean="0"/>
              <a:t>2009 NFPA 70E, Electrical Safety in the Workplace, new Article 350, </a:t>
            </a:r>
            <a:r>
              <a:rPr lang="ja-JP" altLang="en-US" sz="2400" smtClean="0"/>
              <a:t>“</a:t>
            </a:r>
            <a:r>
              <a:rPr lang="en-US" altLang="ja-JP" sz="2400" smtClean="0"/>
              <a:t>Safety-Related Work Requirements: Research and Development Laboratories</a:t>
            </a:r>
            <a:r>
              <a:rPr lang="ja-JP" altLang="en-US" sz="2400" smtClean="0"/>
              <a:t>”</a:t>
            </a:r>
            <a:endParaRPr lang="en-US" altLang="ja-JP" sz="2400" smtClean="0"/>
          </a:p>
          <a:p>
            <a:r>
              <a:rPr lang="en-US" altLang="en-US" sz="2400" smtClean="0"/>
              <a:t>2012 NFPA 70E, 3 new articles on DC</a:t>
            </a:r>
          </a:p>
          <a:p>
            <a:r>
              <a:rPr lang="en-US" altLang="en-US" sz="2400" smtClean="0"/>
              <a:t>ISA Standards Committee on High Power R&amp;D Electrical Hazards, writing new standards this year.</a:t>
            </a:r>
          </a:p>
        </p:txBody>
      </p:sp>
      <p:sp>
        <p:nvSpPr>
          <p:cNvPr id="614404" name="Text Box 4"/>
          <p:cNvSpPr txBox="1">
            <a:spLocks noChangeArrowheads="1"/>
          </p:cNvSpPr>
          <p:nvPr/>
        </p:nvSpPr>
        <p:spPr bwMode="auto">
          <a:xfrm>
            <a:off x="7924800" y="6477000"/>
            <a:ext cx="6858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fld id="{0E3CE638-4182-45E3-B3E4-68A3E5F7A20A}" type="slidenum">
              <a:rPr lang="en-US" altLang="en-US" sz="1400"/>
              <a:pPr eaLnBrk="1" hangingPunct="1">
                <a:spcBef>
                  <a:spcPct val="50000"/>
                </a:spcBef>
              </a:pPr>
              <a:t>20</a:t>
            </a:fld>
            <a:endParaRPr lang="en-US" altLang="en-US" sz="140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457200" y="228600"/>
            <a:ext cx="8229600" cy="1143000"/>
          </a:xfrm>
        </p:spPr>
        <p:txBody>
          <a:bodyPr/>
          <a:lstStyle/>
          <a:p>
            <a:r>
              <a:rPr lang="en-US" altLang="en-US" sz="3200" smtClean="0"/>
              <a:t>A Complete Approach to </a:t>
            </a:r>
            <a:br>
              <a:rPr lang="en-US" altLang="en-US" sz="3200" smtClean="0"/>
            </a:br>
            <a:r>
              <a:rPr lang="en-US" altLang="en-US" sz="3200" smtClean="0"/>
              <a:t>Electrical Hazard Classification</a:t>
            </a:r>
            <a:br>
              <a:rPr lang="en-US" altLang="en-US" sz="3200" smtClean="0"/>
            </a:br>
            <a:r>
              <a:rPr lang="en-US" altLang="en-US" sz="3200" smtClean="0"/>
              <a:t>Electrical Shock, Part I</a:t>
            </a:r>
          </a:p>
        </p:txBody>
      </p:sp>
      <p:sp>
        <p:nvSpPr>
          <p:cNvPr id="50178" name="Rectangle 3"/>
          <p:cNvSpPr>
            <a:spLocks noGrp="1" noChangeArrowheads="1"/>
          </p:cNvSpPr>
          <p:nvPr>
            <p:ph type="body" idx="1"/>
          </p:nvPr>
        </p:nvSpPr>
        <p:spPr>
          <a:xfrm>
            <a:off x="304800" y="1600200"/>
            <a:ext cx="8610600" cy="4525963"/>
          </a:xfrm>
        </p:spPr>
        <p:txBody>
          <a:bodyPr/>
          <a:lstStyle/>
          <a:p>
            <a:r>
              <a:rPr lang="en-US" altLang="en-US" sz="2000" smtClean="0"/>
              <a:t>Five years ago, at the IEEE Electrical Safety Workshop, the DOE Electrical Safety subgroup presented an approach for a complete electrical shock hazard classification system that included AC, DC, RF, sub RF, and impulse shocks.</a:t>
            </a:r>
          </a:p>
          <a:p>
            <a:r>
              <a:rPr lang="en-US" altLang="en-US" sz="2000" smtClean="0"/>
              <a:t>The review paper published was based on the review of research from 1880 to 2007, covering all research on the effects of electrical shock.</a:t>
            </a:r>
          </a:p>
          <a:p>
            <a:r>
              <a:rPr lang="en-US" altLang="en-US" sz="2000" smtClean="0"/>
              <a:t>The hazard classification system that was presented is based on the published works of Dalziel, Geddes, and 60 more researchers.</a:t>
            </a:r>
          </a:p>
          <a:p>
            <a:r>
              <a:rPr lang="en-US" altLang="en-US" sz="2000" smtClean="0"/>
              <a:t>This complete shock hazard analysis system is now in use at many national research institutions, including DOE and DOD.</a:t>
            </a:r>
          </a:p>
          <a:p>
            <a:r>
              <a:rPr lang="en-US" altLang="en-US" sz="2000" smtClean="0"/>
              <a:t>Elements (DC) are in the 2012 NFPA 70E and more (DC task tables) are proposed for the 2015 NFPA 70E.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3"/>
          <p:cNvSpPr>
            <a:spLocks noGrp="1"/>
          </p:cNvSpPr>
          <p:nvPr>
            <p:ph type="title"/>
          </p:nvPr>
        </p:nvSpPr>
        <p:spPr/>
        <p:txBody>
          <a:bodyPr/>
          <a:lstStyle/>
          <a:p>
            <a:r>
              <a:rPr lang="en-US" altLang="en-US" smtClean="0"/>
              <a:t>Evolution of Shock Standards</a:t>
            </a:r>
          </a:p>
        </p:txBody>
      </p:sp>
      <p:sp>
        <p:nvSpPr>
          <p:cNvPr id="52226" name="Content Placeholder 4"/>
          <p:cNvSpPr>
            <a:spLocks noGrp="1"/>
          </p:cNvSpPr>
          <p:nvPr>
            <p:ph idx="1"/>
          </p:nvPr>
        </p:nvSpPr>
        <p:spPr/>
        <p:txBody>
          <a:bodyPr/>
          <a:lstStyle/>
          <a:p>
            <a:r>
              <a:rPr lang="en-US" altLang="en-US" sz="2400" smtClean="0"/>
              <a:t>50 V rms AC rule came from Charles Dalziel’s work in 1950s – 1960s</a:t>
            </a:r>
          </a:p>
          <a:p>
            <a:pPr lvl="1"/>
            <a:r>
              <a:rPr lang="en-US" altLang="en-US" sz="2000" smtClean="0"/>
              <a:t>Used in OSHA and NFPA 70E</a:t>
            </a:r>
          </a:p>
          <a:p>
            <a:r>
              <a:rPr lang="en-US" altLang="en-US" sz="2400" smtClean="0"/>
              <a:t>IEC TS 60479-1, 2 covers other waveforms</a:t>
            </a:r>
          </a:p>
          <a:p>
            <a:pPr lvl="1"/>
            <a:r>
              <a:rPr lang="en-US" altLang="en-US" sz="2000" smtClean="0"/>
              <a:t>Utilized Dalziel’s work on DC, and others</a:t>
            </a:r>
          </a:p>
          <a:p>
            <a:r>
              <a:rPr lang="en-US" altLang="en-US" sz="2800" smtClean="0"/>
              <a:t>DC differences</a:t>
            </a:r>
          </a:p>
          <a:p>
            <a:pPr lvl="1"/>
            <a:r>
              <a:rPr lang="en-US" altLang="en-US" sz="2400" smtClean="0"/>
              <a:t>NO let go threshold</a:t>
            </a:r>
          </a:p>
          <a:p>
            <a:pPr lvl="1"/>
            <a:r>
              <a:rPr lang="en-US" altLang="en-US" sz="2400" smtClean="0"/>
              <a:t>Fibrillation threshold is 5 times 50/60 Hz</a:t>
            </a:r>
          </a:p>
          <a:p>
            <a:r>
              <a:rPr lang="en-US" altLang="en-US" sz="2800" smtClean="0"/>
              <a:t>No known electrocutions below 100 V DC</a:t>
            </a:r>
          </a:p>
          <a:p>
            <a:r>
              <a:rPr lang="en-US" altLang="en-US" sz="2800" smtClean="0"/>
              <a:t>Review paper published in 2009</a:t>
            </a:r>
          </a:p>
        </p:txBody>
      </p:sp>
      <p:sp>
        <p:nvSpPr>
          <p:cNvPr id="3" name="Slide Number Placeholder 2"/>
          <p:cNvSpPr>
            <a:spLocks noGrp="1"/>
          </p:cNvSpPr>
          <p:nvPr>
            <p:ph type="sldNum" sz="quarter" idx="12"/>
          </p:nvPr>
        </p:nvSpPr>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B256CC1-0526-4FFC-B4FC-BEB492EBDBE3}" type="slidenum">
              <a:rPr lang="en-US" altLang="en-US" sz="1400"/>
              <a:pPr eaLnBrk="1" hangingPunct="1"/>
              <a:t>22</a:t>
            </a:fld>
            <a:endParaRPr lang="en-US" altLang="en-US" sz="14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p:txBody>
          <a:bodyPr/>
          <a:lstStyle/>
          <a:p>
            <a:r>
              <a:rPr lang="en-US" altLang="en-US" sz="3600" smtClean="0"/>
              <a:t>2009 NFPA 70E - Standard for Electrical Safety in the Workplace</a:t>
            </a:r>
          </a:p>
        </p:txBody>
      </p:sp>
      <p:sp>
        <p:nvSpPr>
          <p:cNvPr id="53250" name="Rectangle 3"/>
          <p:cNvSpPr>
            <a:spLocks noGrp="1" noChangeArrowheads="1"/>
          </p:cNvSpPr>
          <p:nvPr>
            <p:ph type="body" idx="1"/>
          </p:nvPr>
        </p:nvSpPr>
        <p:spPr>
          <a:xfrm>
            <a:off x="685800" y="1752600"/>
            <a:ext cx="7772400" cy="4114800"/>
          </a:xfrm>
        </p:spPr>
        <p:txBody>
          <a:bodyPr/>
          <a:lstStyle/>
          <a:p>
            <a:r>
              <a:rPr lang="en-US" altLang="en-US" sz="2400" b="1" smtClean="0"/>
              <a:t>Article 350 - Safety-Related Work Requirements: Research and Development Laboratories</a:t>
            </a:r>
            <a:endParaRPr lang="en-US" altLang="en-US" sz="2400" smtClean="0"/>
          </a:p>
          <a:p>
            <a:pPr lvl="1"/>
            <a:r>
              <a:rPr lang="en-US" altLang="en-US" sz="2200" smtClean="0"/>
              <a:t>350.1 Scope.  The requirements of this article shall apply to the electrical installations in those areas, with custom or special electrical equipment, designated by the facility management for research and development (R&amp;D) or as laboratories.</a:t>
            </a:r>
          </a:p>
        </p:txBody>
      </p:sp>
      <p:sp>
        <p:nvSpPr>
          <p:cNvPr id="758788" name="Text Box 4"/>
          <p:cNvSpPr txBox="1">
            <a:spLocks noChangeArrowheads="1"/>
          </p:cNvSpPr>
          <p:nvPr/>
        </p:nvSpPr>
        <p:spPr bwMode="auto">
          <a:xfrm>
            <a:off x="669925" y="5165725"/>
            <a:ext cx="8016875"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defRPr/>
            </a:pPr>
            <a:r>
              <a:rPr lang="en-US" sz="1800">
                <a:latin typeface="Arial" charset="0"/>
                <a:ea typeface="ＭＳ Ｐゴシック" charset="0"/>
              </a:rPr>
              <a:t>This new article came out in the 2009 70E Standard, and was proposed by the DOE electrical safety task group.</a:t>
            </a:r>
          </a:p>
        </p:txBody>
      </p:sp>
      <p:sp>
        <p:nvSpPr>
          <p:cNvPr id="758789" name="Text Box 5"/>
          <p:cNvSpPr txBox="1">
            <a:spLocks noChangeArrowheads="1"/>
          </p:cNvSpPr>
          <p:nvPr/>
        </p:nvSpPr>
        <p:spPr bwMode="auto">
          <a:xfrm>
            <a:off x="7924800" y="6477000"/>
            <a:ext cx="6858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fld id="{5470C932-01B0-4378-85C7-5DB8A3BE8157}" type="slidenum">
              <a:rPr lang="en-US" altLang="en-US" sz="1400"/>
              <a:pPr eaLnBrk="1" hangingPunct="1">
                <a:spcBef>
                  <a:spcPct val="50000"/>
                </a:spcBef>
              </a:pPr>
              <a:t>23</a:t>
            </a:fld>
            <a:endParaRPr lang="en-US" altLang="en-US" sz="140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idx="4294967295"/>
          </p:nvPr>
        </p:nvSpPr>
        <p:spPr>
          <a:xfrm>
            <a:off x="304800" y="1892300"/>
            <a:ext cx="2705100" cy="622300"/>
          </a:xfrm>
        </p:spPr>
        <p:txBody>
          <a:bodyPr anchor="b"/>
          <a:lstStyle/>
          <a:p>
            <a:r>
              <a:rPr lang="en-US" altLang="en-US" sz="3200" smtClean="0"/>
              <a:t>NFPA 70E Shock Boundaries for 60 Hz</a:t>
            </a:r>
          </a:p>
        </p:txBody>
      </p:sp>
      <p:graphicFrame>
        <p:nvGraphicFramePr>
          <p:cNvPr id="54274" name="Object 4"/>
          <p:cNvGraphicFramePr>
            <a:graphicFrameLocks noChangeAspect="1"/>
          </p:cNvGraphicFramePr>
          <p:nvPr/>
        </p:nvGraphicFramePr>
        <p:xfrm>
          <a:off x="3238500" y="209550"/>
          <a:ext cx="5905500" cy="6438900"/>
        </p:xfrm>
        <a:graphic>
          <a:graphicData uri="http://schemas.openxmlformats.org/presentationml/2006/ole">
            <mc:AlternateContent xmlns:mc="http://schemas.openxmlformats.org/markup-compatibility/2006">
              <mc:Choice xmlns:v="urn:schemas-microsoft-com:vml" Requires="v">
                <p:oleObj spid="_x0000_s54275" name="Document" r:id="rId4" imgW="23619048" imgH="25752381" progId="Word.Document.12">
                  <p:link updateAutomatic="1"/>
                </p:oleObj>
              </mc:Choice>
              <mc:Fallback>
                <p:oleObj name="Document" r:id="rId4" imgW="23619048" imgH="25752381" progId="Word.Document.12">
                  <p:link updateAutomatic="1"/>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8500" y="209550"/>
                        <a:ext cx="5905500" cy="643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idx="4294967295"/>
          </p:nvPr>
        </p:nvSpPr>
        <p:spPr>
          <a:xfrm>
            <a:off x="342900" y="596900"/>
            <a:ext cx="8343900" cy="622300"/>
          </a:xfrm>
        </p:spPr>
        <p:txBody>
          <a:bodyPr anchor="b"/>
          <a:lstStyle/>
          <a:p>
            <a:r>
              <a:rPr lang="en-US" altLang="en-US" sz="3600" smtClean="0"/>
              <a:t>Shock Boundaries for DC, 2012 70E</a:t>
            </a:r>
          </a:p>
        </p:txBody>
      </p:sp>
      <p:sp>
        <p:nvSpPr>
          <p:cNvPr id="56322" name="Rectangle 55"/>
          <p:cNvSpPr>
            <a:spLocks noChangeArrowheads="1"/>
          </p:cNvSpPr>
          <p:nvPr/>
        </p:nvSpPr>
        <p:spPr bwMode="auto">
          <a:xfrm>
            <a:off x="322263" y="48974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graphicFrame>
        <p:nvGraphicFramePr>
          <p:cNvPr id="56323" name="Object 5"/>
          <p:cNvGraphicFramePr>
            <a:graphicFrameLocks noChangeAspect="1"/>
          </p:cNvGraphicFramePr>
          <p:nvPr/>
        </p:nvGraphicFramePr>
        <p:xfrm>
          <a:off x="1619250" y="1663700"/>
          <a:ext cx="5905500" cy="4584700"/>
        </p:xfrm>
        <a:graphic>
          <a:graphicData uri="http://schemas.openxmlformats.org/presentationml/2006/ole">
            <mc:AlternateContent xmlns:mc="http://schemas.openxmlformats.org/markup-compatibility/2006">
              <mc:Choice xmlns:v="urn:schemas-microsoft-com:vml" Requires="v">
                <p:oleObj spid="_x0000_s56324" name="Document" r:id="rId4" imgW="23619048" imgH="18336508" progId="Word.Document.12">
                  <p:link updateAutomatic="1"/>
                </p:oleObj>
              </mc:Choice>
              <mc:Fallback>
                <p:oleObj name="Document" r:id="rId4" imgW="23619048" imgH="18336508" progId="Word.Document.12">
                  <p:link updateAutomatic="1"/>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250" y="1663700"/>
                        <a:ext cx="5905500" cy="458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idx="4294967295"/>
          </p:nvPr>
        </p:nvSpPr>
        <p:spPr>
          <a:xfrm>
            <a:off x="0" y="134938"/>
            <a:ext cx="9144000" cy="1143000"/>
          </a:xfrm>
        </p:spPr>
        <p:txBody>
          <a:bodyPr/>
          <a:lstStyle/>
          <a:p>
            <a:r>
              <a:rPr lang="en-US" altLang="en-US" sz="3600" smtClean="0"/>
              <a:t>ISA 102 - High-Power Research and Development Electrical Systems Standards</a:t>
            </a:r>
          </a:p>
        </p:txBody>
      </p:sp>
      <p:sp>
        <p:nvSpPr>
          <p:cNvPr id="58370" name="Rectangle 3"/>
          <p:cNvSpPr>
            <a:spLocks noGrp="1" noChangeArrowheads="1"/>
          </p:cNvSpPr>
          <p:nvPr>
            <p:ph type="body" idx="4294967295"/>
          </p:nvPr>
        </p:nvSpPr>
        <p:spPr>
          <a:xfrm>
            <a:off x="457200" y="1798638"/>
            <a:ext cx="8229600" cy="4525962"/>
          </a:xfrm>
        </p:spPr>
        <p:txBody>
          <a:bodyPr/>
          <a:lstStyle/>
          <a:p>
            <a:r>
              <a:rPr lang="en-US" altLang="en-US" smtClean="0"/>
              <a:t>Co-chair	Lloyd Gordon, LANL</a:t>
            </a:r>
          </a:p>
          <a:p>
            <a:r>
              <a:rPr lang="en-US" altLang="en-US" smtClean="0"/>
              <a:t>Co-chair	Gary Dreifuerst, LLNL</a:t>
            </a:r>
          </a:p>
          <a:p>
            <a:endParaRPr lang="en-US" altLang="en-US" smtClean="0"/>
          </a:p>
          <a:p>
            <a:r>
              <a:rPr lang="en-US" altLang="en-US" smtClean="0"/>
              <a:t>Established at the DOE R&amp;D Electrical Safety Workshop, July 2005</a:t>
            </a:r>
          </a:p>
        </p:txBody>
      </p:sp>
      <p:sp>
        <p:nvSpPr>
          <p:cNvPr id="763908" name="Text Box 4"/>
          <p:cNvSpPr txBox="1">
            <a:spLocks noChangeArrowheads="1"/>
          </p:cNvSpPr>
          <p:nvPr/>
        </p:nvSpPr>
        <p:spPr bwMode="auto">
          <a:xfrm>
            <a:off x="7924800" y="6477000"/>
            <a:ext cx="6858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fld id="{3A9400A2-1E48-4B72-82FF-C0B47EB33C05}" type="slidenum">
              <a:rPr lang="en-US" altLang="en-US" sz="1400"/>
              <a:pPr eaLnBrk="1" hangingPunct="1">
                <a:spcBef>
                  <a:spcPct val="50000"/>
                </a:spcBef>
              </a:pPr>
              <a:t>26</a:t>
            </a:fld>
            <a:endParaRPr lang="en-US" altLang="en-US" sz="140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idx="4294967295"/>
          </p:nvPr>
        </p:nvSpPr>
        <p:spPr/>
        <p:txBody>
          <a:bodyPr/>
          <a:lstStyle/>
          <a:p>
            <a:r>
              <a:rPr lang="en-US" altLang="en-US" sz="3600" smtClean="0"/>
              <a:t>Proposed Standards</a:t>
            </a:r>
          </a:p>
        </p:txBody>
      </p:sp>
      <p:sp>
        <p:nvSpPr>
          <p:cNvPr id="60418" name="Rectangle 3"/>
          <p:cNvSpPr>
            <a:spLocks noGrp="1" noChangeArrowheads="1"/>
          </p:cNvSpPr>
          <p:nvPr>
            <p:ph type="body" idx="4294967295"/>
          </p:nvPr>
        </p:nvSpPr>
        <p:spPr/>
        <p:txBody>
          <a:bodyPr/>
          <a:lstStyle/>
          <a:p>
            <a:r>
              <a:rPr lang="en-US" altLang="en-US" sz="2800" smtClean="0"/>
              <a:t>Ground Sticks - design, testing, certification, care, maintenance</a:t>
            </a:r>
          </a:p>
          <a:p>
            <a:r>
              <a:rPr lang="en-US" altLang="en-US" sz="2800" smtClean="0"/>
              <a:t>Procedures for safing capacitors</a:t>
            </a:r>
          </a:p>
          <a:p>
            <a:r>
              <a:rPr lang="en-US" altLang="en-US" sz="2800" smtClean="0"/>
              <a:t>Engineering controls to remotely discharge capacitive systems</a:t>
            </a:r>
          </a:p>
          <a:p>
            <a:r>
              <a:rPr lang="en-US" altLang="en-US" sz="2800" smtClean="0"/>
              <a:t>Classification of DC, battery and capacitor hazards</a:t>
            </a:r>
          </a:p>
          <a:p>
            <a:r>
              <a:rPr lang="en-US" altLang="en-US" sz="2800" smtClean="0"/>
              <a:t>Electrical Severity Measurement Tool</a:t>
            </a:r>
          </a:p>
        </p:txBody>
      </p:sp>
      <p:sp>
        <p:nvSpPr>
          <p:cNvPr id="774148" name="Text Box 4"/>
          <p:cNvSpPr txBox="1">
            <a:spLocks noChangeArrowheads="1"/>
          </p:cNvSpPr>
          <p:nvPr/>
        </p:nvSpPr>
        <p:spPr bwMode="auto">
          <a:xfrm>
            <a:off x="7924800" y="6477000"/>
            <a:ext cx="6858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fld id="{212B4176-95A4-4309-935F-E243570E3793}" type="slidenum">
              <a:rPr lang="en-US" altLang="en-US" sz="1400"/>
              <a:pPr eaLnBrk="1" hangingPunct="1">
                <a:spcBef>
                  <a:spcPct val="50000"/>
                </a:spcBef>
              </a:pPr>
              <a:t>27</a:t>
            </a:fld>
            <a:endParaRPr lang="en-US" altLang="en-US" sz="140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457200" y="228600"/>
            <a:ext cx="8229600" cy="1143000"/>
          </a:xfrm>
        </p:spPr>
        <p:txBody>
          <a:bodyPr/>
          <a:lstStyle/>
          <a:p>
            <a:r>
              <a:rPr lang="en-US" altLang="en-US" sz="3200" smtClean="0"/>
              <a:t>A Complete Approach to </a:t>
            </a:r>
            <a:br>
              <a:rPr lang="en-US" altLang="en-US" sz="3200" smtClean="0"/>
            </a:br>
            <a:r>
              <a:rPr lang="en-US" altLang="en-US" sz="3200" smtClean="0"/>
              <a:t>Electrical Hazard Classification</a:t>
            </a:r>
            <a:br>
              <a:rPr lang="en-US" altLang="en-US" sz="3200" smtClean="0"/>
            </a:br>
            <a:r>
              <a:rPr lang="en-US" altLang="en-US" sz="3200" smtClean="0"/>
              <a:t>Arc Flash - History</a:t>
            </a:r>
          </a:p>
        </p:txBody>
      </p:sp>
      <p:sp>
        <p:nvSpPr>
          <p:cNvPr id="62466" name="Rectangle 3"/>
          <p:cNvSpPr>
            <a:spLocks noGrp="1" noChangeArrowheads="1"/>
          </p:cNvSpPr>
          <p:nvPr>
            <p:ph type="body" idx="1"/>
          </p:nvPr>
        </p:nvSpPr>
        <p:spPr>
          <a:xfrm>
            <a:off x="76200" y="1600200"/>
            <a:ext cx="8839200" cy="4525963"/>
          </a:xfrm>
        </p:spPr>
        <p:txBody>
          <a:bodyPr/>
          <a:lstStyle/>
          <a:p>
            <a:pPr>
              <a:lnSpc>
                <a:spcPct val="90000"/>
              </a:lnSpc>
            </a:pPr>
            <a:r>
              <a:rPr lang="en-US" altLang="en-US" sz="2000" smtClean="0"/>
              <a:t>Now it is time to follow with a more complete method of classifying all forms of arc hazards, including arcs, arc flash, and arc blast, for all forms of electricity.</a:t>
            </a:r>
          </a:p>
          <a:p>
            <a:pPr>
              <a:lnSpc>
                <a:spcPct val="90000"/>
              </a:lnSpc>
            </a:pPr>
            <a:r>
              <a:rPr lang="en-US" altLang="en-US" sz="2000" smtClean="0"/>
              <a:t>History</a:t>
            </a:r>
          </a:p>
          <a:p>
            <a:pPr lvl="1">
              <a:lnSpc>
                <a:spcPct val="90000"/>
              </a:lnSpc>
            </a:pPr>
            <a:r>
              <a:rPr lang="en-US" altLang="en-US" sz="1800" smtClean="0"/>
              <a:t>2010 DOE Electrical Safety Workshop - Arc physics presentation</a:t>
            </a:r>
          </a:p>
          <a:p>
            <a:pPr lvl="1">
              <a:lnSpc>
                <a:spcPct val="90000"/>
              </a:lnSpc>
            </a:pPr>
            <a:r>
              <a:rPr lang="en-US" altLang="en-US" sz="1800" smtClean="0"/>
              <a:t>2011 IEEE Electrical Safety Workshop - Expanded arc physics presentation</a:t>
            </a:r>
          </a:p>
          <a:p>
            <a:pPr lvl="1">
              <a:lnSpc>
                <a:spcPct val="90000"/>
              </a:lnSpc>
            </a:pPr>
            <a:r>
              <a:rPr lang="en-US" altLang="en-US" sz="1800" smtClean="0"/>
              <a:t>2011 DOE Electrical Safety Workshop - Arc Waveforms</a:t>
            </a:r>
          </a:p>
          <a:p>
            <a:pPr lvl="1">
              <a:lnSpc>
                <a:spcPct val="90000"/>
              </a:lnSpc>
            </a:pPr>
            <a:r>
              <a:rPr lang="en-US" altLang="en-US" sz="1800" smtClean="0"/>
              <a:t>2012 IEEE Electrical Safety Workshop - 4 hour tutorial on research, modeling, and classification of all arc hazards</a:t>
            </a:r>
          </a:p>
          <a:p>
            <a:pPr>
              <a:lnSpc>
                <a:spcPct val="90000"/>
              </a:lnSpc>
            </a:pPr>
            <a:r>
              <a:rPr lang="en-US" altLang="en-US" sz="2000" smtClean="0"/>
              <a:t>IEEE 1584 and NFPA 70E </a:t>
            </a:r>
          </a:p>
          <a:p>
            <a:pPr lvl="1">
              <a:lnSpc>
                <a:spcPct val="90000"/>
              </a:lnSpc>
            </a:pPr>
            <a:r>
              <a:rPr lang="en-US" altLang="en-US" sz="1800" smtClean="0"/>
              <a:t>Doan, Ammerman, PK Sen, W Lee</a:t>
            </a:r>
          </a:p>
          <a:p>
            <a:pPr lvl="1">
              <a:lnSpc>
                <a:spcPct val="90000"/>
              </a:lnSpc>
            </a:pPr>
            <a:r>
              <a:rPr lang="en-US" altLang="en-US" sz="1800" smtClean="0"/>
              <a:t>2012 NFPA 70 - maximum power transfer</a:t>
            </a:r>
          </a:p>
          <a:p>
            <a:pPr lvl="1">
              <a:lnSpc>
                <a:spcPct val="90000"/>
              </a:lnSpc>
            </a:pPr>
            <a:r>
              <a:rPr lang="en-US" altLang="en-US" sz="1800" smtClean="0"/>
              <a:t>Kinetrics, etc. – data</a:t>
            </a:r>
          </a:p>
          <a:p>
            <a:pPr>
              <a:lnSpc>
                <a:spcPct val="90000"/>
              </a:lnSpc>
            </a:pPr>
            <a:r>
              <a:rPr lang="en-US" altLang="en-US" sz="2200" smtClean="0"/>
              <a:t>Future – 2015 IEEE, Louisville, Kentucky, Hugh Hoagland</a:t>
            </a:r>
          </a:p>
          <a:p>
            <a:pPr lvl="1">
              <a:lnSpc>
                <a:spcPct val="90000"/>
              </a:lnSpc>
            </a:pPr>
            <a:r>
              <a:rPr lang="en-US" altLang="en-US" sz="1800" smtClean="0"/>
              <a:t>Poster paper - Analysis of all DC, capacitor, battery, &amp; RF fatalities - 30 yrs</a:t>
            </a:r>
          </a:p>
          <a:p>
            <a:pPr lvl="1">
              <a:lnSpc>
                <a:spcPct val="90000"/>
              </a:lnSpc>
            </a:pPr>
            <a:r>
              <a:rPr lang="en-US" altLang="en-US" sz="1800" smtClean="0"/>
              <a:t>4 hour tutorial – Methods of Arc Flash Calculations – AC and DC</a:t>
            </a:r>
          </a:p>
          <a:p>
            <a:pPr lvl="1">
              <a:lnSpc>
                <a:spcPct val="90000"/>
              </a:lnSpc>
            </a:pPr>
            <a:r>
              <a:rPr lang="en-US" altLang="en-US" sz="1800" smtClean="0"/>
              <a:t>Oral paper – A Complete Arc Flash Hazard Classification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457200" y="228600"/>
            <a:ext cx="8229600" cy="1143000"/>
          </a:xfrm>
        </p:spPr>
        <p:txBody>
          <a:bodyPr/>
          <a:lstStyle/>
          <a:p>
            <a:r>
              <a:rPr lang="en-US" altLang="en-US" sz="3200" smtClean="0"/>
              <a:t>The identification and study of the arc flash hazard is NEW!</a:t>
            </a:r>
          </a:p>
        </p:txBody>
      </p:sp>
      <p:sp>
        <p:nvSpPr>
          <p:cNvPr id="64514" name="Rectangle 3"/>
          <p:cNvSpPr>
            <a:spLocks noGrp="1" noChangeArrowheads="1"/>
          </p:cNvSpPr>
          <p:nvPr>
            <p:ph type="body" idx="1"/>
          </p:nvPr>
        </p:nvSpPr>
        <p:spPr>
          <a:xfrm>
            <a:off x="304800" y="1600200"/>
            <a:ext cx="8610600" cy="4525963"/>
          </a:xfrm>
        </p:spPr>
        <p:txBody>
          <a:bodyPr/>
          <a:lstStyle/>
          <a:p>
            <a:pPr>
              <a:lnSpc>
                <a:spcPct val="90000"/>
              </a:lnSpc>
            </a:pPr>
            <a:r>
              <a:rPr lang="en-US" altLang="en-US" sz="2000" smtClean="0"/>
              <a:t>1960 - early paper highlighted the arc flash hazard - Kaufmann and Page</a:t>
            </a:r>
          </a:p>
          <a:p>
            <a:pPr>
              <a:lnSpc>
                <a:spcPct val="90000"/>
              </a:lnSpc>
            </a:pPr>
            <a:r>
              <a:rPr lang="en-US" altLang="en-US" sz="2000" smtClean="0"/>
              <a:t>1982 - began to focus on the thermal injury at a distance - Lee, Doughty/Epperly/Jones</a:t>
            </a:r>
          </a:p>
          <a:p>
            <a:pPr>
              <a:lnSpc>
                <a:spcPct val="90000"/>
              </a:lnSpc>
            </a:pPr>
            <a:r>
              <a:rPr lang="en-US" altLang="en-US" sz="2000" smtClean="0"/>
              <a:t>1991 - hazard added to OSHA, subpart S</a:t>
            </a:r>
          </a:p>
          <a:p>
            <a:pPr>
              <a:lnSpc>
                <a:spcPct val="90000"/>
              </a:lnSpc>
            </a:pPr>
            <a:r>
              <a:rPr lang="en-US" altLang="en-US" sz="2000" smtClean="0"/>
              <a:t>1994 - added to subpart R, protective clothing</a:t>
            </a:r>
          </a:p>
          <a:p>
            <a:pPr>
              <a:lnSpc>
                <a:spcPct val="90000"/>
              </a:lnSpc>
            </a:pPr>
            <a:r>
              <a:rPr lang="en-US" altLang="en-US" sz="2000" smtClean="0"/>
              <a:t>1995 - NFPA 70E established the arc flash protection boundary</a:t>
            </a:r>
          </a:p>
          <a:p>
            <a:pPr>
              <a:lnSpc>
                <a:spcPct val="90000"/>
              </a:lnSpc>
            </a:pPr>
            <a:r>
              <a:rPr lang="en-US" altLang="en-US" sz="2000" smtClean="0"/>
              <a:t>2000 - NFPA 70E focused on arc flash protection</a:t>
            </a:r>
          </a:p>
          <a:p>
            <a:pPr>
              <a:lnSpc>
                <a:spcPct val="90000"/>
              </a:lnSpc>
            </a:pPr>
            <a:r>
              <a:rPr lang="en-US" altLang="en-US" sz="2000" smtClean="0"/>
              <a:t>2002 - IEEE 1584 published</a:t>
            </a:r>
          </a:p>
          <a:p>
            <a:pPr>
              <a:lnSpc>
                <a:spcPct val="90000"/>
              </a:lnSpc>
            </a:pPr>
            <a:r>
              <a:rPr lang="en-US" altLang="en-US" sz="2000" smtClean="0"/>
              <a:t>2012 - First inclusion of DC in NFPA 70E</a:t>
            </a:r>
          </a:p>
          <a:p>
            <a:pPr>
              <a:lnSpc>
                <a:spcPct val="90000"/>
              </a:lnSpc>
            </a:pPr>
            <a:r>
              <a:rPr lang="en-US" altLang="en-US" sz="2000" smtClean="0"/>
              <a:t>Future - improved AC models, future DC models, capacitor models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idx="4294967295"/>
          </p:nvPr>
        </p:nvSpPr>
        <p:spPr>
          <a:xfrm>
            <a:off x="342900" y="304800"/>
            <a:ext cx="8343900" cy="774700"/>
          </a:xfrm>
        </p:spPr>
        <p:txBody>
          <a:bodyPr anchor="b"/>
          <a:lstStyle/>
          <a:p>
            <a:pPr eaLnBrk="1" hangingPunct="1"/>
            <a:r>
              <a:rPr lang="ja-JP" altLang="en-US" sz="3600" smtClean="0"/>
              <a:t>“</a:t>
            </a:r>
            <a:r>
              <a:rPr lang="en-US" altLang="ja-JP" sz="3600" smtClean="0"/>
              <a:t>Burning</a:t>
            </a:r>
            <a:r>
              <a:rPr lang="ja-JP" altLang="en-US" sz="3600" smtClean="0"/>
              <a:t>”</a:t>
            </a:r>
            <a:r>
              <a:rPr lang="en-US" altLang="ja-JP" sz="3600" smtClean="0"/>
              <a:t> Arc Flash Questions</a:t>
            </a:r>
            <a:endParaRPr lang="en-US" altLang="en-US" sz="3600" smtClean="0"/>
          </a:p>
        </p:txBody>
      </p:sp>
      <p:sp>
        <p:nvSpPr>
          <p:cNvPr id="66562" name="Rectangle 3"/>
          <p:cNvSpPr>
            <a:spLocks noGrp="1" noChangeArrowheads="1"/>
          </p:cNvSpPr>
          <p:nvPr>
            <p:ph type="body" idx="4294967295"/>
          </p:nvPr>
        </p:nvSpPr>
        <p:spPr/>
        <p:txBody>
          <a:bodyPr/>
          <a:lstStyle/>
          <a:p>
            <a:r>
              <a:rPr lang="en-US" altLang="en-US" sz="2800" smtClean="0"/>
              <a:t>At what voltages do arcs result in significant arc flash hazards?</a:t>
            </a:r>
          </a:p>
          <a:p>
            <a:r>
              <a:rPr lang="en-US" altLang="en-US" sz="2800" smtClean="0"/>
              <a:t>At what short circuit currents should we begin to worry about arc flash hazards?</a:t>
            </a:r>
          </a:p>
          <a:p>
            <a:r>
              <a:rPr lang="en-US" altLang="en-US" sz="2800" smtClean="0"/>
              <a:t>How is electrical energy converted into arc, arc flash, and arc blast hazards?</a:t>
            </a:r>
          </a:p>
          <a:p>
            <a:r>
              <a:rPr lang="en-US" altLang="en-US" sz="2800" smtClean="0"/>
              <a:t>What are the differences in arc flash thresholds and characteristics  for AC, DC, and impulse arcs?</a:t>
            </a:r>
          </a:p>
          <a:p>
            <a:r>
              <a:rPr lang="en-US" altLang="en-US" sz="2800" smtClean="0"/>
              <a:t>How does electrode geometry affect hazards?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idx="4294967295"/>
          </p:nvPr>
        </p:nvSpPr>
        <p:spPr>
          <a:xfrm>
            <a:off x="342900" y="304800"/>
            <a:ext cx="8343900" cy="774700"/>
          </a:xfrm>
        </p:spPr>
        <p:txBody>
          <a:bodyPr anchor="b"/>
          <a:lstStyle/>
          <a:p>
            <a:pPr eaLnBrk="1" hangingPunct="1"/>
            <a:r>
              <a:rPr lang="en-US" altLang="en-US" sz="3600" smtClean="0"/>
              <a:t>More Arc Flash Questions</a:t>
            </a:r>
          </a:p>
        </p:txBody>
      </p:sp>
      <p:sp>
        <p:nvSpPr>
          <p:cNvPr id="68610" name="Rectangle 3"/>
          <p:cNvSpPr>
            <a:spLocks noGrp="1" noChangeArrowheads="1"/>
          </p:cNvSpPr>
          <p:nvPr>
            <p:ph type="body" idx="4294967295"/>
          </p:nvPr>
        </p:nvSpPr>
        <p:spPr/>
        <p:txBody>
          <a:bodyPr/>
          <a:lstStyle/>
          <a:p>
            <a:pPr>
              <a:lnSpc>
                <a:spcPct val="90000"/>
              </a:lnSpc>
            </a:pPr>
            <a:r>
              <a:rPr lang="en-US" altLang="en-US" sz="2800" smtClean="0"/>
              <a:t>How do single phase and three phase arcs and arc flash differ?</a:t>
            </a:r>
          </a:p>
          <a:p>
            <a:pPr>
              <a:lnSpc>
                <a:spcPct val="90000"/>
              </a:lnSpc>
            </a:pPr>
            <a:r>
              <a:rPr lang="en-US" altLang="en-US" sz="2800" smtClean="0"/>
              <a:t>What are the real hazards for large DC systems, including large battery banks and DC power supplies?</a:t>
            </a:r>
          </a:p>
          <a:p>
            <a:pPr>
              <a:lnSpc>
                <a:spcPct val="90000"/>
              </a:lnSpc>
            </a:pPr>
            <a:r>
              <a:rPr lang="en-US" altLang="en-US" sz="2800" smtClean="0"/>
              <a:t>When does the arc begin to create an arc flash hazard, i.e., voltage, current, time, and waveshape?</a:t>
            </a:r>
          </a:p>
          <a:p>
            <a:pPr>
              <a:lnSpc>
                <a:spcPct val="90000"/>
              </a:lnSpc>
            </a:pPr>
            <a:r>
              <a:rPr lang="en-US" altLang="en-US" sz="2800" smtClean="0"/>
              <a:t>How does current risetime affect the conversion of electrical energy into other forms of energy?</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1E94445-AB43-44D4-A9A6-123A4F083353}" type="slidenum">
              <a:rPr lang="en-US" altLang="en-US" sz="1400"/>
              <a:pPr eaLnBrk="1" hangingPunct="1"/>
              <a:t>32</a:t>
            </a:fld>
            <a:endParaRPr lang="en-US" altLang="en-US" sz="1400"/>
          </a:p>
        </p:txBody>
      </p:sp>
      <p:sp>
        <p:nvSpPr>
          <p:cNvPr id="70658" name="Rectangle 2"/>
          <p:cNvSpPr>
            <a:spLocks noGrp="1" noChangeArrowheads="1"/>
          </p:cNvSpPr>
          <p:nvPr>
            <p:ph type="title"/>
          </p:nvPr>
        </p:nvSpPr>
        <p:spPr/>
        <p:txBody>
          <a:bodyPr/>
          <a:lstStyle/>
          <a:p>
            <a:pPr eaLnBrk="1" hangingPunct="1"/>
            <a:r>
              <a:rPr lang="en-US" altLang="en-US" sz="3600" smtClean="0">
                <a:solidFill>
                  <a:srgbClr val="FFFF00"/>
                </a:solidFill>
              </a:rPr>
              <a:t>From Arcs to Arc Flash</a:t>
            </a:r>
          </a:p>
        </p:txBody>
      </p:sp>
      <p:sp>
        <p:nvSpPr>
          <p:cNvPr id="70659" name="Rectangle 3"/>
          <p:cNvSpPr>
            <a:spLocks noGrp="1" noChangeArrowheads="1"/>
          </p:cNvSpPr>
          <p:nvPr>
            <p:ph type="body" idx="1"/>
          </p:nvPr>
        </p:nvSpPr>
        <p:spPr>
          <a:xfrm>
            <a:off x="457200" y="1600200"/>
            <a:ext cx="8534400" cy="4525963"/>
          </a:xfrm>
        </p:spPr>
        <p:txBody>
          <a:bodyPr/>
          <a:lstStyle/>
          <a:p>
            <a:pPr eaLnBrk="1" hangingPunct="1"/>
            <a:r>
              <a:rPr lang="en-US" altLang="en-US" smtClean="0"/>
              <a:t>The physics of arcs</a:t>
            </a:r>
          </a:p>
          <a:p>
            <a:pPr eaLnBrk="1" hangingPunct="1"/>
            <a:r>
              <a:rPr lang="en-US" altLang="en-US" smtClean="0"/>
              <a:t>Conversion of arc energy to arc flash energy</a:t>
            </a:r>
          </a:p>
          <a:p>
            <a:pPr eaLnBrk="1" hangingPunct="1"/>
            <a:r>
              <a:rPr lang="en-US" altLang="en-US" smtClean="0"/>
              <a:t>Comparing waveforms</a:t>
            </a:r>
          </a:p>
          <a:p>
            <a:pPr eaLnBrk="1" hangingPunct="1"/>
            <a:r>
              <a:rPr lang="en-US" altLang="en-US" smtClean="0"/>
              <a:t>A complete arc hazard classification system</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3866BDD-0F28-4D24-B9F8-9A90A767BD62}" type="slidenum">
              <a:rPr lang="en-US" altLang="en-US" sz="1400"/>
              <a:pPr eaLnBrk="1" hangingPunct="1"/>
              <a:t>33</a:t>
            </a:fld>
            <a:endParaRPr lang="en-US" altLang="en-US" sz="1400"/>
          </a:p>
        </p:txBody>
      </p:sp>
      <p:sp>
        <p:nvSpPr>
          <p:cNvPr id="72706" name="Rectangle 2"/>
          <p:cNvSpPr>
            <a:spLocks noGrp="1" noChangeArrowheads="1"/>
          </p:cNvSpPr>
          <p:nvPr>
            <p:ph type="title"/>
          </p:nvPr>
        </p:nvSpPr>
        <p:spPr/>
        <p:txBody>
          <a:bodyPr/>
          <a:lstStyle/>
          <a:p>
            <a:pPr eaLnBrk="1" hangingPunct="1"/>
            <a:r>
              <a:rPr lang="en-US" altLang="en-US" sz="3600" smtClean="0">
                <a:solidFill>
                  <a:srgbClr val="FFFF00"/>
                </a:solidFill>
              </a:rPr>
              <a:t>Comparing Waveforms</a:t>
            </a:r>
          </a:p>
        </p:txBody>
      </p:sp>
      <p:sp>
        <p:nvSpPr>
          <p:cNvPr id="72707" name="Rectangle 3"/>
          <p:cNvSpPr>
            <a:spLocks noGrp="1" noChangeArrowheads="1"/>
          </p:cNvSpPr>
          <p:nvPr>
            <p:ph type="body" idx="1"/>
          </p:nvPr>
        </p:nvSpPr>
        <p:spPr/>
        <p:txBody>
          <a:bodyPr/>
          <a:lstStyle/>
          <a:p>
            <a:pPr eaLnBrk="1" hangingPunct="1"/>
            <a:r>
              <a:rPr lang="en-US" altLang="en-US" smtClean="0"/>
              <a:t>Single phase 50/60 Hz</a:t>
            </a:r>
          </a:p>
          <a:p>
            <a:pPr eaLnBrk="1" hangingPunct="1"/>
            <a:r>
              <a:rPr lang="en-US" altLang="en-US" smtClean="0"/>
              <a:t>Three phase 50/60 Hz</a:t>
            </a:r>
          </a:p>
          <a:p>
            <a:pPr eaLnBrk="1" hangingPunct="1"/>
            <a:r>
              <a:rPr lang="en-US" altLang="en-US" smtClean="0"/>
              <a:t>DC</a:t>
            </a:r>
          </a:p>
          <a:p>
            <a:pPr lvl="1" eaLnBrk="1" hangingPunct="1"/>
            <a:r>
              <a:rPr lang="en-US" altLang="en-US" smtClean="0"/>
              <a:t>Limited energy (DC power supplies)</a:t>
            </a:r>
          </a:p>
          <a:p>
            <a:pPr lvl="1" eaLnBrk="1" hangingPunct="1"/>
            <a:r>
              <a:rPr lang="en-US" altLang="en-US" smtClean="0"/>
              <a:t>High energy (battery banks)</a:t>
            </a:r>
          </a:p>
          <a:p>
            <a:pPr eaLnBrk="1" hangingPunct="1"/>
            <a:r>
              <a:rPr lang="en-US" altLang="en-US" smtClean="0"/>
              <a:t>Impulse</a:t>
            </a:r>
          </a:p>
          <a:p>
            <a:pPr lvl="1" eaLnBrk="1" hangingPunct="1"/>
            <a:r>
              <a:rPr lang="en-US" altLang="en-US" smtClean="0"/>
              <a:t>Capacitive (fast)</a:t>
            </a:r>
          </a:p>
          <a:p>
            <a:pPr lvl="1" eaLnBrk="1" hangingPunct="1"/>
            <a:r>
              <a:rPr lang="en-US" altLang="en-US" smtClean="0"/>
              <a:t>Inductive (slow)</a:t>
            </a:r>
          </a:p>
          <a:p>
            <a:pPr eaLnBrk="1" hangingPunct="1"/>
            <a:r>
              <a:rPr lang="en-US" altLang="en-US" smtClean="0"/>
              <a:t>SubRF and RF</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Number Placeholder 5"/>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FFDF5DA6-EA7C-49FB-833A-F05A0510938D}" type="slidenum">
              <a:rPr lang="en-US" altLang="en-US" sz="1400"/>
              <a:pPr algn="r" eaLnBrk="1" hangingPunct="1"/>
              <a:t>34</a:t>
            </a:fld>
            <a:endParaRPr lang="en-US" altLang="en-US" sz="1400"/>
          </a:p>
        </p:txBody>
      </p:sp>
      <p:sp>
        <p:nvSpPr>
          <p:cNvPr id="74754" name="Rectangle 2"/>
          <p:cNvSpPr>
            <a:spLocks noGrp="1" noChangeArrowheads="1"/>
          </p:cNvSpPr>
          <p:nvPr>
            <p:ph type="title" idx="4294967295"/>
          </p:nvPr>
        </p:nvSpPr>
        <p:spPr/>
        <p:txBody>
          <a:bodyPr/>
          <a:lstStyle/>
          <a:p>
            <a:pPr eaLnBrk="1" hangingPunct="1"/>
            <a:r>
              <a:rPr lang="en-US" altLang="en-US" sz="3600" smtClean="0">
                <a:solidFill>
                  <a:srgbClr val="FFFF00"/>
                </a:solidFill>
              </a:rPr>
              <a:t>Comparing Waveforms</a:t>
            </a:r>
          </a:p>
        </p:txBody>
      </p:sp>
      <p:sp>
        <p:nvSpPr>
          <p:cNvPr id="74755" name="Rectangle 3"/>
          <p:cNvSpPr>
            <a:spLocks noGrp="1" noChangeArrowheads="1"/>
          </p:cNvSpPr>
          <p:nvPr>
            <p:ph type="body" idx="4294967295"/>
          </p:nvPr>
        </p:nvSpPr>
        <p:spPr/>
        <p:txBody>
          <a:bodyPr/>
          <a:lstStyle/>
          <a:p>
            <a:pPr eaLnBrk="1" hangingPunct="1"/>
            <a:r>
              <a:rPr lang="en-US" altLang="en-US" smtClean="0"/>
              <a:t>Single phase 50/60 Hz</a:t>
            </a:r>
          </a:p>
          <a:p>
            <a:pPr eaLnBrk="1" hangingPunct="1"/>
            <a:r>
              <a:rPr lang="en-US" altLang="en-US" smtClean="0"/>
              <a:t>Three phase 50/60 Hz</a:t>
            </a:r>
          </a:p>
          <a:p>
            <a:pPr eaLnBrk="1" hangingPunct="1"/>
            <a:r>
              <a:rPr lang="en-US" altLang="en-US" smtClean="0"/>
              <a:t>DC</a:t>
            </a:r>
          </a:p>
          <a:p>
            <a:pPr lvl="1" eaLnBrk="1" hangingPunct="1"/>
            <a:r>
              <a:rPr lang="en-US" altLang="en-US" smtClean="0"/>
              <a:t>Limited energy (DC power supplies)</a:t>
            </a:r>
          </a:p>
          <a:p>
            <a:pPr lvl="1" eaLnBrk="1" hangingPunct="1"/>
            <a:r>
              <a:rPr lang="en-US" altLang="en-US" smtClean="0"/>
              <a:t>High energy (battery banks)</a:t>
            </a:r>
          </a:p>
          <a:p>
            <a:pPr eaLnBrk="1" hangingPunct="1"/>
            <a:r>
              <a:rPr lang="en-US" altLang="en-US" smtClean="0"/>
              <a:t>Impulse</a:t>
            </a:r>
          </a:p>
          <a:p>
            <a:pPr lvl="1" eaLnBrk="1" hangingPunct="1"/>
            <a:r>
              <a:rPr lang="en-US" altLang="en-US" smtClean="0"/>
              <a:t>Capacitive (fast)</a:t>
            </a:r>
          </a:p>
          <a:p>
            <a:pPr lvl="1" eaLnBrk="1" hangingPunct="1"/>
            <a:r>
              <a:rPr lang="en-US" altLang="en-US" smtClean="0"/>
              <a:t>Inductive (slow)</a:t>
            </a:r>
          </a:p>
        </p:txBody>
      </p:sp>
      <p:grpSp>
        <p:nvGrpSpPr>
          <p:cNvPr id="74756" name="Group 17"/>
          <p:cNvGrpSpPr>
            <a:grpSpLocks/>
          </p:cNvGrpSpPr>
          <p:nvPr/>
        </p:nvGrpSpPr>
        <p:grpSpPr bwMode="auto">
          <a:xfrm>
            <a:off x="6400800" y="1331913"/>
            <a:ext cx="2462213" cy="649287"/>
            <a:chOff x="4009" y="2676"/>
            <a:chExt cx="1551" cy="409"/>
          </a:xfrm>
        </p:grpSpPr>
        <p:sp>
          <p:nvSpPr>
            <p:cNvPr id="74814" name="Line 18"/>
            <p:cNvSpPr>
              <a:spLocks noChangeShapeType="1"/>
            </p:cNvSpPr>
            <p:nvPr/>
          </p:nvSpPr>
          <p:spPr bwMode="auto">
            <a:xfrm>
              <a:off x="4024" y="2872"/>
              <a:ext cx="1536" cy="1"/>
            </a:xfrm>
            <a:prstGeom prst="line">
              <a:avLst/>
            </a:prstGeom>
            <a:noFill/>
            <a:ln w="238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815" name="Line 19"/>
            <p:cNvSpPr>
              <a:spLocks noChangeShapeType="1"/>
            </p:cNvSpPr>
            <p:nvPr/>
          </p:nvSpPr>
          <p:spPr bwMode="auto">
            <a:xfrm>
              <a:off x="4009" y="2680"/>
              <a:ext cx="1" cy="367"/>
            </a:xfrm>
            <a:prstGeom prst="line">
              <a:avLst/>
            </a:prstGeom>
            <a:noFill/>
            <a:ln w="238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74816" name="Group 20"/>
            <p:cNvGrpSpPr>
              <a:grpSpLocks/>
            </p:cNvGrpSpPr>
            <p:nvPr/>
          </p:nvGrpSpPr>
          <p:grpSpPr bwMode="auto">
            <a:xfrm>
              <a:off x="4024" y="2680"/>
              <a:ext cx="366" cy="405"/>
              <a:chOff x="4024" y="2680"/>
              <a:chExt cx="366" cy="405"/>
            </a:xfrm>
          </p:grpSpPr>
          <p:sp>
            <p:nvSpPr>
              <p:cNvPr id="74827" name="Arc 21"/>
              <p:cNvSpPr>
                <a:spLocks/>
              </p:cNvSpPr>
              <p:nvPr/>
            </p:nvSpPr>
            <p:spPr bwMode="auto">
              <a:xfrm>
                <a:off x="4024"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1" y="21498"/>
                    </a:moveTo>
                    <a:cubicBezTo>
                      <a:pt x="54" y="9609"/>
                      <a:pt x="9709" y="-1"/>
                      <a:pt x="21599" y="-1"/>
                    </a:cubicBezTo>
                  </a:path>
                  <a:path w="21599" h="21600" stroke="0" extrusionOk="0">
                    <a:moveTo>
                      <a:pt x="-1" y="21498"/>
                    </a:moveTo>
                    <a:cubicBezTo>
                      <a:pt x="54" y="9609"/>
                      <a:pt x="9709" y="-1"/>
                      <a:pt x="21599" y="-1"/>
                    </a:cubicBezTo>
                    <a:lnTo>
                      <a:pt x="21599" y="21600"/>
                    </a:lnTo>
                    <a:lnTo>
                      <a:pt x="-1" y="21498"/>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828" name="Arc 22"/>
              <p:cNvSpPr>
                <a:spLocks/>
              </p:cNvSpPr>
              <p:nvPr/>
            </p:nvSpPr>
            <p:spPr bwMode="auto">
              <a:xfrm>
                <a:off x="4110"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0" y="-1"/>
                    </a:moveTo>
                    <a:cubicBezTo>
                      <a:pt x="11889" y="-1"/>
                      <a:pt x="21544" y="9609"/>
                      <a:pt x="21599" y="21498"/>
                    </a:cubicBezTo>
                  </a:path>
                  <a:path w="21599" h="21600" stroke="0" extrusionOk="0">
                    <a:moveTo>
                      <a:pt x="0" y="-1"/>
                    </a:moveTo>
                    <a:cubicBezTo>
                      <a:pt x="11889" y="-1"/>
                      <a:pt x="21544" y="9609"/>
                      <a:pt x="21599" y="21498"/>
                    </a:cubicBezTo>
                    <a:lnTo>
                      <a:pt x="0" y="21600"/>
                    </a:lnTo>
                    <a:lnTo>
                      <a:pt x="0" y="-1"/>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829" name="Arc 23"/>
              <p:cNvSpPr>
                <a:spLocks/>
              </p:cNvSpPr>
              <p:nvPr/>
            </p:nvSpPr>
            <p:spPr bwMode="auto">
              <a:xfrm>
                <a:off x="4196" y="2875"/>
                <a:ext cx="99" cy="208"/>
              </a:xfrm>
              <a:custGeom>
                <a:avLst/>
                <a:gdLst>
                  <a:gd name="T0" fmla="*/ 0 w 21600"/>
                  <a:gd name="T1" fmla="*/ 0 h 21704"/>
                  <a:gd name="T2" fmla="*/ 0 w 21600"/>
                  <a:gd name="T3" fmla="*/ 0 h 21704"/>
                  <a:gd name="T4" fmla="*/ 0 w 21600"/>
                  <a:gd name="T5" fmla="*/ 0 h 21704"/>
                  <a:gd name="T6" fmla="*/ 0 60000 65536"/>
                  <a:gd name="T7" fmla="*/ 0 60000 65536"/>
                  <a:gd name="T8" fmla="*/ 0 60000 65536"/>
                  <a:gd name="T9" fmla="*/ 0 w 21600"/>
                  <a:gd name="T10" fmla="*/ 0 h 21704"/>
                  <a:gd name="T11" fmla="*/ 21600 w 21600"/>
                  <a:gd name="T12" fmla="*/ 21704 h 21704"/>
                </a:gdLst>
                <a:ahLst/>
                <a:cxnLst>
                  <a:cxn ang="T6">
                    <a:pos x="T0" y="T1"/>
                  </a:cxn>
                  <a:cxn ang="T7">
                    <a:pos x="T2" y="T3"/>
                  </a:cxn>
                  <a:cxn ang="T8">
                    <a:pos x="T4" y="T5"/>
                  </a:cxn>
                </a:cxnLst>
                <a:rect l="T9" t="T10" r="T11" b="T12"/>
                <a:pathLst>
                  <a:path w="21600" h="21704" fill="none" extrusionOk="0">
                    <a:moveTo>
                      <a:pt x="21600" y="21703"/>
                    </a:moveTo>
                    <a:cubicBezTo>
                      <a:pt x="9670" y="21704"/>
                      <a:pt x="0" y="12033"/>
                      <a:pt x="0" y="104"/>
                    </a:cubicBezTo>
                    <a:cubicBezTo>
                      <a:pt x="0" y="69"/>
                      <a:pt x="0" y="34"/>
                      <a:pt x="0" y="-1"/>
                    </a:cubicBezTo>
                  </a:path>
                  <a:path w="21600" h="21704" stroke="0" extrusionOk="0">
                    <a:moveTo>
                      <a:pt x="21600" y="21703"/>
                    </a:moveTo>
                    <a:cubicBezTo>
                      <a:pt x="9670" y="21704"/>
                      <a:pt x="0" y="12033"/>
                      <a:pt x="0" y="104"/>
                    </a:cubicBezTo>
                    <a:cubicBezTo>
                      <a:pt x="0" y="69"/>
                      <a:pt x="0" y="34"/>
                      <a:pt x="0" y="-1"/>
                    </a:cubicBezTo>
                    <a:lnTo>
                      <a:pt x="21600" y="104"/>
                    </a:lnTo>
                    <a:lnTo>
                      <a:pt x="21600" y="21703"/>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830" name="Arc 24"/>
              <p:cNvSpPr>
                <a:spLocks/>
              </p:cNvSpPr>
              <p:nvPr/>
            </p:nvSpPr>
            <p:spPr bwMode="auto">
              <a:xfrm>
                <a:off x="4292" y="2885"/>
                <a:ext cx="98" cy="20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74817" name="Group 25"/>
            <p:cNvGrpSpPr>
              <a:grpSpLocks/>
            </p:cNvGrpSpPr>
            <p:nvPr/>
          </p:nvGrpSpPr>
          <p:grpSpPr bwMode="auto">
            <a:xfrm>
              <a:off x="4401" y="2678"/>
              <a:ext cx="366" cy="405"/>
              <a:chOff x="4024" y="2680"/>
              <a:chExt cx="366" cy="405"/>
            </a:xfrm>
          </p:grpSpPr>
          <p:sp>
            <p:nvSpPr>
              <p:cNvPr id="74823" name="Arc 26"/>
              <p:cNvSpPr>
                <a:spLocks/>
              </p:cNvSpPr>
              <p:nvPr/>
            </p:nvSpPr>
            <p:spPr bwMode="auto">
              <a:xfrm>
                <a:off x="4024"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1" y="21498"/>
                    </a:moveTo>
                    <a:cubicBezTo>
                      <a:pt x="54" y="9609"/>
                      <a:pt x="9709" y="-1"/>
                      <a:pt x="21599" y="-1"/>
                    </a:cubicBezTo>
                  </a:path>
                  <a:path w="21599" h="21600" stroke="0" extrusionOk="0">
                    <a:moveTo>
                      <a:pt x="-1" y="21498"/>
                    </a:moveTo>
                    <a:cubicBezTo>
                      <a:pt x="54" y="9609"/>
                      <a:pt x="9709" y="-1"/>
                      <a:pt x="21599" y="-1"/>
                    </a:cubicBezTo>
                    <a:lnTo>
                      <a:pt x="21599" y="21600"/>
                    </a:lnTo>
                    <a:lnTo>
                      <a:pt x="-1" y="21498"/>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824" name="Arc 27"/>
              <p:cNvSpPr>
                <a:spLocks/>
              </p:cNvSpPr>
              <p:nvPr/>
            </p:nvSpPr>
            <p:spPr bwMode="auto">
              <a:xfrm>
                <a:off x="4110"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0" y="-1"/>
                    </a:moveTo>
                    <a:cubicBezTo>
                      <a:pt x="11889" y="-1"/>
                      <a:pt x="21544" y="9609"/>
                      <a:pt x="21599" y="21498"/>
                    </a:cubicBezTo>
                  </a:path>
                  <a:path w="21599" h="21600" stroke="0" extrusionOk="0">
                    <a:moveTo>
                      <a:pt x="0" y="-1"/>
                    </a:moveTo>
                    <a:cubicBezTo>
                      <a:pt x="11889" y="-1"/>
                      <a:pt x="21544" y="9609"/>
                      <a:pt x="21599" y="21498"/>
                    </a:cubicBezTo>
                    <a:lnTo>
                      <a:pt x="0" y="21600"/>
                    </a:lnTo>
                    <a:lnTo>
                      <a:pt x="0" y="-1"/>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825" name="Arc 28"/>
              <p:cNvSpPr>
                <a:spLocks/>
              </p:cNvSpPr>
              <p:nvPr/>
            </p:nvSpPr>
            <p:spPr bwMode="auto">
              <a:xfrm>
                <a:off x="4196" y="2875"/>
                <a:ext cx="99" cy="208"/>
              </a:xfrm>
              <a:custGeom>
                <a:avLst/>
                <a:gdLst>
                  <a:gd name="T0" fmla="*/ 0 w 21600"/>
                  <a:gd name="T1" fmla="*/ 0 h 21704"/>
                  <a:gd name="T2" fmla="*/ 0 w 21600"/>
                  <a:gd name="T3" fmla="*/ 0 h 21704"/>
                  <a:gd name="T4" fmla="*/ 0 w 21600"/>
                  <a:gd name="T5" fmla="*/ 0 h 21704"/>
                  <a:gd name="T6" fmla="*/ 0 60000 65536"/>
                  <a:gd name="T7" fmla="*/ 0 60000 65536"/>
                  <a:gd name="T8" fmla="*/ 0 60000 65536"/>
                  <a:gd name="T9" fmla="*/ 0 w 21600"/>
                  <a:gd name="T10" fmla="*/ 0 h 21704"/>
                  <a:gd name="T11" fmla="*/ 21600 w 21600"/>
                  <a:gd name="T12" fmla="*/ 21704 h 21704"/>
                </a:gdLst>
                <a:ahLst/>
                <a:cxnLst>
                  <a:cxn ang="T6">
                    <a:pos x="T0" y="T1"/>
                  </a:cxn>
                  <a:cxn ang="T7">
                    <a:pos x="T2" y="T3"/>
                  </a:cxn>
                  <a:cxn ang="T8">
                    <a:pos x="T4" y="T5"/>
                  </a:cxn>
                </a:cxnLst>
                <a:rect l="T9" t="T10" r="T11" b="T12"/>
                <a:pathLst>
                  <a:path w="21600" h="21704" fill="none" extrusionOk="0">
                    <a:moveTo>
                      <a:pt x="21600" y="21703"/>
                    </a:moveTo>
                    <a:cubicBezTo>
                      <a:pt x="9670" y="21704"/>
                      <a:pt x="0" y="12033"/>
                      <a:pt x="0" y="104"/>
                    </a:cubicBezTo>
                    <a:cubicBezTo>
                      <a:pt x="0" y="69"/>
                      <a:pt x="0" y="34"/>
                      <a:pt x="0" y="-1"/>
                    </a:cubicBezTo>
                  </a:path>
                  <a:path w="21600" h="21704" stroke="0" extrusionOk="0">
                    <a:moveTo>
                      <a:pt x="21600" y="21703"/>
                    </a:moveTo>
                    <a:cubicBezTo>
                      <a:pt x="9670" y="21704"/>
                      <a:pt x="0" y="12033"/>
                      <a:pt x="0" y="104"/>
                    </a:cubicBezTo>
                    <a:cubicBezTo>
                      <a:pt x="0" y="69"/>
                      <a:pt x="0" y="34"/>
                      <a:pt x="0" y="-1"/>
                    </a:cubicBezTo>
                    <a:lnTo>
                      <a:pt x="21600" y="104"/>
                    </a:lnTo>
                    <a:lnTo>
                      <a:pt x="21600" y="21703"/>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826" name="Arc 29"/>
              <p:cNvSpPr>
                <a:spLocks/>
              </p:cNvSpPr>
              <p:nvPr/>
            </p:nvSpPr>
            <p:spPr bwMode="auto">
              <a:xfrm>
                <a:off x="4292" y="2885"/>
                <a:ext cx="98" cy="20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74818" name="Group 30"/>
            <p:cNvGrpSpPr>
              <a:grpSpLocks/>
            </p:cNvGrpSpPr>
            <p:nvPr/>
          </p:nvGrpSpPr>
          <p:grpSpPr bwMode="auto">
            <a:xfrm>
              <a:off x="4778" y="2676"/>
              <a:ext cx="366" cy="405"/>
              <a:chOff x="4024" y="2680"/>
              <a:chExt cx="366" cy="405"/>
            </a:xfrm>
          </p:grpSpPr>
          <p:sp>
            <p:nvSpPr>
              <p:cNvPr id="74819" name="Arc 31"/>
              <p:cNvSpPr>
                <a:spLocks/>
              </p:cNvSpPr>
              <p:nvPr/>
            </p:nvSpPr>
            <p:spPr bwMode="auto">
              <a:xfrm>
                <a:off x="4024"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1" y="21498"/>
                    </a:moveTo>
                    <a:cubicBezTo>
                      <a:pt x="54" y="9609"/>
                      <a:pt x="9709" y="-1"/>
                      <a:pt x="21599" y="-1"/>
                    </a:cubicBezTo>
                  </a:path>
                  <a:path w="21599" h="21600" stroke="0" extrusionOk="0">
                    <a:moveTo>
                      <a:pt x="-1" y="21498"/>
                    </a:moveTo>
                    <a:cubicBezTo>
                      <a:pt x="54" y="9609"/>
                      <a:pt x="9709" y="-1"/>
                      <a:pt x="21599" y="-1"/>
                    </a:cubicBezTo>
                    <a:lnTo>
                      <a:pt x="21599" y="21600"/>
                    </a:lnTo>
                    <a:lnTo>
                      <a:pt x="-1" y="21498"/>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820" name="Arc 32"/>
              <p:cNvSpPr>
                <a:spLocks/>
              </p:cNvSpPr>
              <p:nvPr/>
            </p:nvSpPr>
            <p:spPr bwMode="auto">
              <a:xfrm>
                <a:off x="4110"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0" y="-1"/>
                    </a:moveTo>
                    <a:cubicBezTo>
                      <a:pt x="11889" y="-1"/>
                      <a:pt x="21544" y="9609"/>
                      <a:pt x="21599" y="21498"/>
                    </a:cubicBezTo>
                  </a:path>
                  <a:path w="21599" h="21600" stroke="0" extrusionOk="0">
                    <a:moveTo>
                      <a:pt x="0" y="-1"/>
                    </a:moveTo>
                    <a:cubicBezTo>
                      <a:pt x="11889" y="-1"/>
                      <a:pt x="21544" y="9609"/>
                      <a:pt x="21599" y="21498"/>
                    </a:cubicBezTo>
                    <a:lnTo>
                      <a:pt x="0" y="21600"/>
                    </a:lnTo>
                    <a:lnTo>
                      <a:pt x="0" y="-1"/>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821" name="Arc 33"/>
              <p:cNvSpPr>
                <a:spLocks/>
              </p:cNvSpPr>
              <p:nvPr/>
            </p:nvSpPr>
            <p:spPr bwMode="auto">
              <a:xfrm>
                <a:off x="4196" y="2875"/>
                <a:ext cx="99" cy="208"/>
              </a:xfrm>
              <a:custGeom>
                <a:avLst/>
                <a:gdLst>
                  <a:gd name="T0" fmla="*/ 0 w 21600"/>
                  <a:gd name="T1" fmla="*/ 0 h 21704"/>
                  <a:gd name="T2" fmla="*/ 0 w 21600"/>
                  <a:gd name="T3" fmla="*/ 0 h 21704"/>
                  <a:gd name="T4" fmla="*/ 0 w 21600"/>
                  <a:gd name="T5" fmla="*/ 0 h 21704"/>
                  <a:gd name="T6" fmla="*/ 0 60000 65536"/>
                  <a:gd name="T7" fmla="*/ 0 60000 65536"/>
                  <a:gd name="T8" fmla="*/ 0 60000 65536"/>
                  <a:gd name="T9" fmla="*/ 0 w 21600"/>
                  <a:gd name="T10" fmla="*/ 0 h 21704"/>
                  <a:gd name="T11" fmla="*/ 21600 w 21600"/>
                  <a:gd name="T12" fmla="*/ 21704 h 21704"/>
                </a:gdLst>
                <a:ahLst/>
                <a:cxnLst>
                  <a:cxn ang="T6">
                    <a:pos x="T0" y="T1"/>
                  </a:cxn>
                  <a:cxn ang="T7">
                    <a:pos x="T2" y="T3"/>
                  </a:cxn>
                  <a:cxn ang="T8">
                    <a:pos x="T4" y="T5"/>
                  </a:cxn>
                </a:cxnLst>
                <a:rect l="T9" t="T10" r="T11" b="T12"/>
                <a:pathLst>
                  <a:path w="21600" h="21704" fill="none" extrusionOk="0">
                    <a:moveTo>
                      <a:pt x="21600" y="21703"/>
                    </a:moveTo>
                    <a:cubicBezTo>
                      <a:pt x="9670" y="21704"/>
                      <a:pt x="0" y="12033"/>
                      <a:pt x="0" y="104"/>
                    </a:cubicBezTo>
                    <a:cubicBezTo>
                      <a:pt x="0" y="69"/>
                      <a:pt x="0" y="34"/>
                      <a:pt x="0" y="-1"/>
                    </a:cubicBezTo>
                  </a:path>
                  <a:path w="21600" h="21704" stroke="0" extrusionOk="0">
                    <a:moveTo>
                      <a:pt x="21600" y="21703"/>
                    </a:moveTo>
                    <a:cubicBezTo>
                      <a:pt x="9670" y="21704"/>
                      <a:pt x="0" y="12033"/>
                      <a:pt x="0" y="104"/>
                    </a:cubicBezTo>
                    <a:cubicBezTo>
                      <a:pt x="0" y="69"/>
                      <a:pt x="0" y="34"/>
                      <a:pt x="0" y="-1"/>
                    </a:cubicBezTo>
                    <a:lnTo>
                      <a:pt x="21600" y="104"/>
                    </a:lnTo>
                    <a:lnTo>
                      <a:pt x="21600" y="21703"/>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822" name="Arc 34"/>
              <p:cNvSpPr>
                <a:spLocks/>
              </p:cNvSpPr>
              <p:nvPr/>
            </p:nvSpPr>
            <p:spPr bwMode="auto">
              <a:xfrm>
                <a:off x="4292" y="2885"/>
                <a:ext cx="98" cy="20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grpSp>
        <p:nvGrpSpPr>
          <p:cNvPr id="74757" name="Group 17"/>
          <p:cNvGrpSpPr>
            <a:grpSpLocks/>
          </p:cNvGrpSpPr>
          <p:nvPr/>
        </p:nvGrpSpPr>
        <p:grpSpPr bwMode="auto">
          <a:xfrm>
            <a:off x="6248400" y="2286000"/>
            <a:ext cx="2462213" cy="649288"/>
            <a:chOff x="4009" y="2676"/>
            <a:chExt cx="1551" cy="409"/>
          </a:xfrm>
        </p:grpSpPr>
        <p:sp>
          <p:nvSpPr>
            <p:cNvPr id="74797" name="Line 18"/>
            <p:cNvSpPr>
              <a:spLocks noChangeShapeType="1"/>
            </p:cNvSpPr>
            <p:nvPr/>
          </p:nvSpPr>
          <p:spPr bwMode="auto">
            <a:xfrm>
              <a:off x="4024" y="2872"/>
              <a:ext cx="1536" cy="1"/>
            </a:xfrm>
            <a:prstGeom prst="line">
              <a:avLst/>
            </a:prstGeom>
            <a:noFill/>
            <a:ln w="238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798" name="Line 19"/>
            <p:cNvSpPr>
              <a:spLocks noChangeShapeType="1"/>
            </p:cNvSpPr>
            <p:nvPr/>
          </p:nvSpPr>
          <p:spPr bwMode="auto">
            <a:xfrm>
              <a:off x="4009" y="2680"/>
              <a:ext cx="1" cy="367"/>
            </a:xfrm>
            <a:prstGeom prst="line">
              <a:avLst/>
            </a:prstGeom>
            <a:noFill/>
            <a:ln w="238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74799" name="Group 20"/>
            <p:cNvGrpSpPr>
              <a:grpSpLocks/>
            </p:cNvGrpSpPr>
            <p:nvPr/>
          </p:nvGrpSpPr>
          <p:grpSpPr bwMode="auto">
            <a:xfrm>
              <a:off x="4024" y="2680"/>
              <a:ext cx="366" cy="405"/>
              <a:chOff x="4024" y="2680"/>
              <a:chExt cx="366" cy="405"/>
            </a:xfrm>
          </p:grpSpPr>
          <p:sp>
            <p:nvSpPr>
              <p:cNvPr id="74810" name="Arc 21"/>
              <p:cNvSpPr>
                <a:spLocks/>
              </p:cNvSpPr>
              <p:nvPr/>
            </p:nvSpPr>
            <p:spPr bwMode="auto">
              <a:xfrm>
                <a:off x="4024"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1" y="21498"/>
                    </a:moveTo>
                    <a:cubicBezTo>
                      <a:pt x="54" y="9609"/>
                      <a:pt x="9709" y="-1"/>
                      <a:pt x="21599" y="-1"/>
                    </a:cubicBezTo>
                  </a:path>
                  <a:path w="21599" h="21600" stroke="0" extrusionOk="0">
                    <a:moveTo>
                      <a:pt x="-1" y="21498"/>
                    </a:moveTo>
                    <a:cubicBezTo>
                      <a:pt x="54" y="9609"/>
                      <a:pt x="9709" y="-1"/>
                      <a:pt x="21599" y="-1"/>
                    </a:cubicBezTo>
                    <a:lnTo>
                      <a:pt x="21599" y="21600"/>
                    </a:lnTo>
                    <a:lnTo>
                      <a:pt x="-1" y="21498"/>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811" name="Arc 22"/>
              <p:cNvSpPr>
                <a:spLocks/>
              </p:cNvSpPr>
              <p:nvPr/>
            </p:nvSpPr>
            <p:spPr bwMode="auto">
              <a:xfrm>
                <a:off x="4110"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0" y="-1"/>
                    </a:moveTo>
                    <a:cubicBezTo>
                      <a:pt x="11889" y="-1"/>
                      <a:pt x="21544" y="9609"/>
                      <a:pt x="21599" y="21498"/>
                    </a:cubicBezTo>
                  </a:path>
                  <a:path w="21599" h="21600" stroke="0" extrusionOk="0">
                    <a:moveTo>
                      <a:pt x="0" y="-1"/>
                    </a:moveTo>
                    <a:cubicBezTo>
                      <a:pt x="11889" y="-1"/>
                      <a:pt x="21544" y="9609"/>
                      <a:pt x="21599" y="21498"/>
                    </a:cubicBezTo>
                    <a:lnTo>
                      <a:pt x="0" y="21600"/>
                    </a:lnTo>
                    <a:lnTo>
                      <a:pt x="0" y="-1"/>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812" name="Arc 23"/>
              <p:cNvSpPr>
                <a:spLocks/>
              </p:cNvSpPr>
              <p:nvPr/>
            </p:nvSpPr>
            <p:spPr bwMode="auto">
              <a:xfrm>
                <a:off x="4196" y="2875"/>
                <a:ext cx="99" cy="208"/>
              </a:xfrm>
              <a:custGeom>
                <a:avLst/>
                <a:gdLst>
                  <a:gd name="T0" fmla="*/ 0 w 21600"/>
                  <a:gd name="T1" fmla="*/ 0 h 21704"/>
                  <a:gd name="T2" fmla="*/ 0 w 21600"/>
                  <a:gd name="T3" fmla="*/ 0 h 21704"/>
                  <a:gd name="T4" fmla="*/ 0 w 21600"/>
                  <a:gd name="T5" fmla="*/ 0 h 21704"/>
                  <a:gd name="T6" fmla="*/ 0 60000 65536"/>
                  <a:gd name="T7" fmla="*/ 0 60000 65536"/>
                  <a:gd name="T8" fmla="*/ 0 60000 65536"/>
                  <a:gd name="T9" fmla="*/ 0 w 21600"/>
                  <a:gd name="T10" fmla="*/ 0 h 21704"/>
                  <a:gd name="T11" fmla="*/ 21600 w 21600"/>
                  <a:gd name="T12" fmla="*/ 21704 h 21704"/>
                </a:gdLst>
                <a:ahLst/>
                <a:cxnLst>
                  <a:cxn ang="T6">
                    <a:pos x="T0" y="T1"/>
                  </a:cxn>
                  <a:cxn ang="T7">
                    <a:pos x="T2" y="T3"/>
                  </a:cxn>
                  <a:cxn ang="T8">
                    <a:pos x="T4" y="T5"/>
                  </a:cxn>
                </a:cxnLst>
                <a:rect l="T9" t="T10" r="T11" b="T12"/>
                <a:pathLst>
                  <a:path w="21600" h="21704" fill="none" extrusionOk="0">
                    <a:moveTo>
                      <a:pt x="21600" y="21703"/>
                    </a:moveTo>
                    <a:cubicBezTo>
                      <a:pt x="9670" y="21704"/>
                      <a:pt x="0" y="12033"/>
                      <a:pt x="0" y="104"/>
                    </a:cubicBezTo>
                    <a:cubicBezTo>
                      <a:pt x="0" y="69"/>
                      <a:pt x="0" y="34"/>
                      <a:pt x="0" y="-1"/>
                    </a:cubicBezTo>
                  </a:path>
                  <a:path w="21600" h="21704" stroke="0" extrusionOk="0">
                    <a:moveTo>
                      <a:pt x="21600" y="21703"/>
                    </a:moveTo>
                    <a:cubicBezTo>
                      <a:pt x="9670" y="21704"/>
                      <a:pt x="0" y="12033"/>
                      <a:pt x="0" y="104"/>
                    </a:cubicBezTo>
                    <a:cubicBezTo>
                      <a:pt x="0" y="69"/>
                      <a:pt x="0" y="34"/>
                      <a:pt x="0" y="-1"/>
                    </a:cubicBezTo>
                    <a:lnTo>
                      <a:pt x="21600" y="104"/>
                    </a:lnTo>
                    <a:lnTo>
                      <a:pt x="21600" y="21703"/>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813" name="Arc 24"/>
              <p:cNvSpPr>
                <a:spLocks/>
              </p:cNvSpPr>
              <p:nvPr/>
            </p:nvSpPr>
            <p:spPr bwMode="auto">
              <a:xfrm>
                <a:off x="4292" y="2885"/>
                <a:ext cx="98" cy="20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74800" name="Group 25"/>
            <p:cNvGrpSpPr>
              <a:grpSpLocks/>
            </p:cNvGrpSpPr>
            <p:nvPr/>
          </p:nvGrpSpPr>
          <p:grpSpPr bwMode="auto">
            <a:xfrm>
              <a:off x="4401" y="2678"/>
              <a:ext cx="366" cy="405"/>
              <a:chOff x="4024" y="2680"/>
              <a:chExt cx="366" cy="405"/>
            </a:xfrm>
          </p:grpSpPr>
          <p:sp>
            <p:nvSpPr>
              <p:cNvPr id="74806" name="Arc 26"/>
              <p:cNvSpPr>
                <a:spLocks/>
              </p:cNvSpPr>
              <p:nvPr/>
            </p:nvSpPr>
            <p:spPr bwMode="auto">
              <a:xfrm>
                <a:off x="4024"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1" y="21498"/>
                    </a:moveTo>
                    <a:cubicBezTo>
                      <a:pt x="54" y="9609"/>
                      <a:pt x="9709" y="-1"/>
                      <a:pt x="21599" y="-1"/>
                    </a:cubicBezTo>
                  </a:path>
                  <a:path w="21599" h="21600" stroke="0" extrusionOk="0">
                    <a:moveTo>
                      <a:pt x="-1" y="21498"/>
                    </a:moveTo>
                    <a:cubicBezTo>
                      <a:pt x="54" y="9609"/>
                      <a:pt x="9709" y="-1"/>
                      <a:pt x="21599" y="-1"/>
                    </a:cubicBezTo>
                    <a:lnTo>
                      <a:pt x="21599" y="21600"/>
                    </a:lnTo>
                    <a:lnTo>
                      <a:pt x="-1" y="21498"/>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807" name="Arc 27"/>
              <p:cNvSpPr>
                <a:spLocks/>
              </p:cNvSpPr>
              <p:nvPr/>
            </p:nvSpPr>
            <p:spPr bwMode="auto">
              <a:xfrm>
                <a:off x="4110"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0" y="-1"/>
                    </a:moveTo>
                    <a:cubicBezTo>
                      <a:pt x="11889" y="-1"/>
                      <a:pt x="21544" y="9609"/>
                      <a:pt x="21599" y="21498"/>
                    </a:cubicBezTo>
                  </a:path>
                  <a:path w="21599" h="21600" stroke="0" extrusionOk="0">
                    <a:moveTo>
                      <a:pt x="0" y="-1"/>
                    </a:moveTo>
                    <a:cubicBezTo>
                      <a:pt x="11889" y="-1"/>
                      <a:pt x="21544" y="9609"/>
                      <a:pt x="21599" y="21498"/>
                    </a:cubicBezTo>
                    <a:lnTo>
                      <a:pt x="0" y="21600"/>
                    </a:lnTo>
                    <a:lnTo>
                      <a:pt x="0" y="-1"/>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808" name="Arc 28"/>
              <p:cNvSpPr>
                <a:spLocks/>
              </p:cNvSpPr>
              <p:nvPr/>
            </p:nvSpPr>
            <p:spPr bwMode="auto">
              <a:xfrm>
                <a:off x="4196" y="2875"/>
                <a:ext cx="99" cy="208"/>
              </a:xfrm>
              <a:custGeom>
                <a:avLst/>
                <a:gdLst>
                  <a:gd name="T0" fmla="*/ 0 w 21600"/>
                  <a:gd name="T1" fmla="*/ 0 h 21704"/>
                  <a:gd name="T2" fmla="*/ 0 w 21600"/>
                  <a:gd name="T3" fmla="*/ 0 h 21704"/>
                  <a:gd name="T4" fmla="*/ 0 w 21600"/>
                  <a:gd name="T5" fmla="*/ 0 h 21704"/>
                  <a:gd name="T6" fmla="*/ 0 60000 65536"/>
                  <a:gd name="T7" fmla="*/ 0 60000 65536"/>
                  <a:gd name="T8" fmla="*/ 0 60000 65536"/>
                  <a:gd name="T9" fmla="*/ 0 w 21600"/>
                  <a:gd name="T10" fmla="*/ 0 h 21704"/>
                  <a:gd name="T11" fmla="*/ 21600 w 21600"/>
                  <a:gd name="T12" fmla="*/ 21704 h 21704"/>
                </a:gdLst>
                <a:ahLst/>
                <a:cxnLst>
                  <a:cxn ang="T6">
                    <a:pos x="T0" y="T1"/>
                  </a:cxn>
                  <a:cxn ang="T7">
                    <a:pos x="T2" y="T3"/>
                  </a:cxn>
                  <a:cxn ang="T8">
                    <a:pos x="T4" y="T5"/>
                  </a:cxn>
                </a:cxnLst>
                <a:rect l="T9" t="T10" r="T11" b="T12"/>
                <a:pathLst>
                  <a:path w="21600" h="21704" fill="none" extrusionOk="0">
                    <a:moveTo>
                      <a:pt x="21600" y="21703"/>
                    </a:moveTo>
                    <a:cubicBezTo>
                      <a:pt x="9670" y="21704"/>
                      <a:pt x="0" y="12033"/>
                      <a:pt x="0" y="104"/>
                    </a:cubicBezTo>
                    <a:cubicBezTo>
                      <a:pt x="0" y="69"/>
                      <a:pt x="0" y="34"/>
                      <a:pt x="0" y="-1"/>
                    </a:cubicBezTo>
                  </a:path>
                  <a:path w="21600" h="21704" stroke="0" extrusionOk="0">
                    <a:moveTo>
                      <a:pt x="21600" y="21703"/>
                    </a:moveTo>
                    <a:cubicBezTo>
                      <a:pt x="9670" y="21704"/>
                      <a:pt x="0" y="12033"/>
                      <a:pt x="0" y="104"/>
                    </a:cubicBezTo>
                    <a:cubicBezTo>
                      <a:pt x="0" y="69"/>
                      <a:pt x="0" y="34"/>
                      <a:pt x="0" y="-1"/>
                    </a:cubicBezTo>
                    <a:lnTo>
                      <a:pt x="21600" y="104"/>
                    </a:lnTo>
                    <a:lnTo>
                      <a:pt x="21600" y="21703"/>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809" name="Arc 29"/>
              <p:cNvSpPr>
                <a:spLocks/>
              </p:cNvSpPr>
              <p:nvPr/>
            </p:nvSpPr>
            <p:spPr bwMode="auto">
              <a:xfrm>
                <a:off x="4292" y="2885"/>
                <a:ext cx="98" cy="20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74801" name="Group 30"/>
            <p:cNvGrpSpPr>
              <a:grpSpLocks/>
            </p:cNvGrpSpPr>
            <p:nvPr/>
          </p:nvGrpSpPr>
          <p:grpSpPr bwMode="auto">
            <a:xfrm>
              <a:off x="4778" y="2676"/>
              <a:ext cx="366" cy="405"/>
              <a:chOff x="4024" y="2680"/>
              <a:chExt cx="366" cy="405"/>
            </a:xfrm>
          </p:grpSpPr>
          <p:sp>
            <p:nvSpPr>
              <p:cNvPr id="74802" name="Arc 31"/>
              <p:cNvSpPr>
                <a:spLocks/>
              </p:cNvSpPr>
              <p:nvPr/>
            </p:nvSpPr>
            <p:spPr bwMode="auto">
              <a:xfrm>
                <a:off x="4024"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1" y="21498"/>
                    </a:moveTo>
                    <a:cubicBezTo>
                      <a:pt x="54" y="9609"/>
                      <a:pt x="9709" y="-1"/>
                      <a:pt x="21599" y="-1"/>
                    </a:cubicBezTo>
                  </a:path>
                  <a:path w="21599" h="21600" stroke="0" extrusionOk="0">
                    <a:moveTo>
                      <a:pt x="-1" y="21498"/>
                    </a:moveTo>
                    <a:cubicBezTo>
                      <a:pt x="54" y="9609"/>
                      <a:pt x="9709" y="-1"/>
                      <a:pt x="21599" y="-1"/>
                    </a:cubicBezTo>
                    <a:lnTo>
                      <a:pt x="21599" y="21600"/>
                    </a:lnTo>
                    <a:lnTo>
                      <a:pt x="-1" y="21498"/>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803" name="Arc 32"/>
              <p:cNvSpPr>
                <a:spLocks/>
              </p:cNvSpPr>
              <p:nvPr/>
            </p:nvSpPr>
            <p:spPr bwMode="auto">
              <a:xfrm>
                <a:off x="4110"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0" y="-1"/>
                    </a:moveTo>
                    <a:cubicBezTo>
                      <a:pt x="11889" y="-1"/>
                      <a:pt x="21544" y="9609"/>
                      <a:pt x="21599" y="21498"/>
                    </a:cubicBezTo>
                  </a:path>
                  <a:path w="21599" h="21600" stroke="0" extrusionOk="0">
                    <a:moveTo>
                      <a:pt x="0" y="-1"/>
                    </a:moveTo>
                    <a:cubicBezTo>
                      <a:pt x="11889" y="-1"/>
                      <a:pt x="21544" y="9609"/>
                      <a:pt x="21599" y="21498"/>
                    </a:cubicBezTo>
                    <a:lnTo>
                      <a:pt x="0" y="21600"/>
                    </a:lnTo>
                    <a:lnTo>
                      <a:pt x="0" y="-1"/>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804" name="Arc 33"/>
              <p:cNvSpPr>
                <a:spLocks/>
              </p:cNvSpPr>
              <p:nvPr/>
            </p:nvSpPr>
            <p:spPr bwMode="auto">
              <a:xfrm>
                <a:off x="4196" y="2875"/>
                <a:ext cx="99" cy="208"/>
              </a:xfrm>
              <a:custGeom>
                <a:avLst/>
                <a:gdLst>
                  <a:gd name="T0" fmla="*/ 0 w 21600"/>
                  <a:gd name="T1" fmla="*/ 0 h 21704"/>
                  <a:gd name="T2" fmla="*/ 0 w 21600"/>
                  <a:gd name="T3" fmla="*/ 0 h 21704"/>
                  <a:gd name="T4" fmla="*/ 0 w 21600"/>
                  <a:gd name="T5" fmla="*/ 0 h 21704"/>
                  <a:gd name="T6" fmla="*/ 0 60000 65536"/>
                  <a:gd name="T7" fmla="*/ 0 60000 65536"/>
                  <a:gd name="T8" fmla="*/ 0 60000 65536"/>
                  <a:gd name="T9" fmla="*/ 0 w 21600"/>
                  <a:gd name="T10" fmla="*/ 0 h 21704"/>
                  <a:gd name="T11" fmla="*/ 21600 w 21600"/>
                  <a:gd name="T12" fmla="*/ 21704 h 21704"/>
                </a:gdLst>
                <a:ahLst/>
                <a:cxnLst>
                  <a:cxn ang="T6">
                    <a:pos x="T0" y="T1"/>
                  </a:cxn>
                  <a:cxn ang="T7">
                    <a:pos x="T2" y="T3"/>
                  </a:cxn>
                  <a:cxn ang="T8">
                    <a:pos x="T4" y="T5"/>
                  </a:cxn>
                </a:cxnLst>
                <a:rect l="T9" t="T10" r="T11" b="T12"/>
                <a:pathLst>
                  <a:path w="21600" h="21704" fill="none" extrusionOk="0">
                    <a:moveTo>
                      <a:pt x="21600" y="21703"/>
                    </a:moveTo>
                    <a:cubicBezTo>
                      <a:pt x="9670" y="21704"/>
                      <a:pt x="0" y="12033"/>
                      <a:pt x="0" y="104"/>
                    </a:cubicBezTo>
                    <a:cubicBezTo>
                      <a:pt x="0" y="69"/>
                      <a:pt x="0" y="34"/>
                      <a:pt x="0" y="-1"/>
                    </a:cubicBezTo>
                  </a:path>
                  <a:path w="21600" h="21704" stroke="0" extrusionOk="0">
                    <a:moveTo>
                      <a:pt x="21600" y="21703"/>
                    </a:moveTo>
                    <a:cubicBezTo>
                      <a:pt x="9670" y="21704"/>
                      <a:pt x="0" y="12033"/>
                      <a:pt x="0" y="104"/>
                    </a:cubicBezTo>
                    <a:cubicBezTo>
                      <a:pt x="0" y="69"/>
                      <a:pt x="0" y="34"/>
                      <a:pt x="0" y="-1"/>
                    </a:cubicBezTo>
                    <a:lnTo>
                      <a:pt x="21600" y="104"/>
                    </a:lnTo>
                    <a:lnTo>
                      <a:pt x="21600" y="21703"/>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805" name="Arc 34"/>
              <p:cNvSpPr>
                <a:spLocks/>
              </p:cNvSpPr>
              <p:nvPr/>
            </p:nvSpPr>
            <p:spPr bwMode="auto">
              <a:xfrm>
                <a:off x="4292" y="2885"/>
                <a:ext cx="98" cy="20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grpSp>
        <p:nvGrpSpPr>
          <p:cNvPr id="74758" name="Group 59"/>
          <p:cNvGrpSpPr>
            <a:grpSpLocks/>
          </p:cNvGrpSpPr>
          <p:nvPr/>
        </p:nvGrpSpPr>
        <p:grpSpPr bwMode="auto">
          <a:xfrm>
            <a:off x="6686550" y="2286000"/>
            <a:ext cx="1778000" cy="649288"/>
            <a:chOff x="3855" y="2903"/>
            <a:chExt cx="1120" cy="409"/>
          </a:xfrm>
        </p:grpSpPr>
        <p:grpSp>
          <p:nvGrpSpPr>
            <p:cNvPr id="74782" name="Group 20"/>
            <p:cNvGrpSpPr>
              <a:grpSpLocks/>
            </p:cNvGrpSpPr>
            <p:nvPr/>
          </p:nvGrpSpPr>
          <p:grpSpPr bwMode="auto">
            <a:xfrm>
              <a:off x="3855" y="2907"/>
              <a:ext cx="366" cy="405"/>
              <a:chOff x="4024" y="2680"/>
              <a:chExt cx="366" cy="405"/>
            </a:xfrm>
          </p:grpSpPr>
          <p:sp>
            <p:nvSpPr>
              <p:cNvPr id="74793" name="Arc 21"/>
              <p:cNvSpPr>
                <a:spLocks/>
              </p:cNvSpPr>
              <p:nvPr/>
            </p:nvSpPr>
            <p:spPr bwMode="auto">
              <a:xfrm>
                <a:off x="4024"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1" y="21498"/>
                    </a:moveTo>
                    <a:cubicBezTo>
                      <a:pt x="54" y="9609"/>
                      <a:pt x="9709" y="-1"/>
                      <a:pt x="21599" y="-1"/>
                    </a:cubicBezTo>
                  </a:path>
                  <a:path w="21599" h="21600" stroke="0" extrusionOk="0">
                    <a:moveTo>
                      <a:pt x="-1" y="21498"/>
                    </a:moveTo>
                    <a:cubicBezTo>
                      <a:pt x="54" y="9609"/>
                      <a:pt x="9709" y="-1"/>
                      <a:pt x="21599" y="-1"/>
                    </a:cubicBezTo>
                    <a:lnTo>
                      <a:pt x="21599" y="21600"/>
                    </a:lnTo>
                    <a:lnTo>
                      <a:pt x="-1" y="21498"/>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794" name="Arc 22"/>
              <p:cNvSpPr>
                <a:spLocks/>
              </p:cNvSpPr>
              <p:nvPr/>
            </p:nvSpPr>
            <p:spPr bwMode="auto">
              <a:xfrm>
                <a:off x="4110"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0" y="-1"/>
                    </a:moveTo>
                    <a:cubicBezTo>
                      <a:pt x="11889" y="-1"/>
                      <a:pt x="21544" y="9609"/>
                      <a:pt x="21599" y="21498"/>
                    </a:cubicBezTo>
                  </a:path>
                  <a:path w="21599" h="21600" stroke="0" extrusionOk="0">
                    <a:moveTo>
                      <a:pt x="0" y="-1"/>
                    </a:moveTo>
                    <a:cubicBezTo>
                      <a:pt x="11889" y="-1"/>
                      <a:pt x="21544" y="9609"/>
                      <a:pt x="21599" y="21498"/>
                    </a:cubicBezTo>
                    <a:lnTo>
                      <a:pt x="0" y="21600"/>
                    </a:lnTo>
                    <a:lnTo>
                      <a:pt x="0" y="-1"/>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795" name="Arc 23"/>
              <p:cNvSpPr>
                <a:spLocks/>
              </p:cNvSpPr>
              <p:nvPr/>
            </p:nvSpPr>
            <p:spPr bwMode="auto">
              <a:xfrm>
                <a:off x="4196" y="2875"/>
                <a:ext cx="99" cy="208"/>
              </a:xfrm>
              <a:custGeom>
                <a:avLst/>
                <a:gdLst>
                  <a:gd name="T0" fmla="*/ 0 w 21600"/>
                  <a:gd name="T1" fmla="*/ 0 h 21704"/>
                  <a:gd name="T2" fmla="*/ 0 w 21600"/>
                  <a:gd name="T3" fmla="*/ 0 h 21704"/>
                  <a:gd name="T4" fmla="*/ 0 w 21600"/>
                  <a:gd name="T5" fmla="*/ 0 h 21704"/>
                  <a:gd name="T6" fmla="*/ 0 60000 65536"/>
                  <a:gd name="T7" fmla="*/ 0 60000 65536"/>
                  <a:gd name="T8" fmla="*/ 0 60000 65536"/>
                  <a:gd name="T9" fmla="*/ 0 w 21600"/>
                  <a:gd name="T10" fmla="*/ 0 h 21704"/>
                  <a:gd name="T11" fmla="*/ 21600 w 21600"/>
                  <a:gd name="T12" fmla="*/ 21704 h 21704"/>
                </a:gdLst>
                <a:ahLst/>
                <a:cxnLst>
                  <a:cxn ang="T6">
                    <a:pos x="T0" y="T1"/>
                  </a:cxn>
                  <a:cxn ang="T7">
                    <a:pos x="T2" y="T3"/>
                  </a:cxn>
                  <a:cxn ang="T8">
                    <a:pos x="T4" y="T5"/>
                  </a:cxn>
                </a:cxnLst>
                <a:rect l="T9" t="T10" r="T11" b="T12"/>
                <a:pathLst>
                  <a:path w="21600" h="21704" fill="none" extrusionOk="0">
                    <a:moveTo>
                      <a:pt x="21600" y="21703"/>
                    </a:moveTo>
                    <a:cubicBezTo>
                      <a:pt x="9670" y="21704"/>
                      <a:pt x="0" y="12033"/>
                      <a:pt x="0" y="104"/>
                    </a:cubicBezTo>
                    <a:cubicBezTo>
                      <a:pt x="0" y="69"/>
                      <a:pt x="0" y="34"/>
                      <a:pt x="0" y="-1"/>
                    </a:cubicBezTo>
                  </a:path>
                  <a:path w="21600" h="21704" stroke="0" extrusionOk="0">
                    <a:moveTo>
                      <a:pt x="21600" y="21703"/>
                    </a:moveTo>
                    <a:cubicBezTo>
                      <a:pt x="9670" y="21704"/>
                      <a:pt x="0" y="12033"/>
                      <a:pt x="0" y="104"/>
                    </a:cubicBezTo>
                    <a:cubicBezTo>
                      <a:pt x="0" y="69"/>
                      <a:pt x="0" y="34"/>
                      <a:pt x="0" y="-1"/>
                    </a:cubicBezTo>
                    <a:lnTo>
                      <a:pt x="21600" y="104"/>
                    </a:lnTo>
                    <a:lnTo>
                      <a:pt x="21600" y="21703"/>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796" name="Arc 24"/>
              <p:cNvSpPr>
                <a:spLocks/>
              </p:cNvSpPr>
              <p:nvPr/>
            </p:nvSpPr>
            <p:spPr bwMode="auto">
              <a:xfrm>
                <a:off x="4292" y="2885"/>
                <a:ext cx="98" cy="20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74783" name="Group 25"/>
            <p:cNvGrpSpPr>
              <a:grpSpLocks/>
            </p:cNvGrpSpPr>
            <p:nvPr/>
          </p:nvGrpSpPr>
          <p:grpSpPr bwMode="auto">
            <a:xfrm>
              <a:off x="4232" y="2905"/>
              <a:ext cx="366" cy="405"/>
              <a:chOff x="4024" y="2680"/>
              <a:chExt cx="366" cy="405"/>
            </a:xfrm>
          </p:grpSpPr>
          <p:sp>
            <p:nvSpPr>
              <p:cNvPr id="74789" name="Arc 26"/>
              <p:cNvSpPr>
                <a:spLocks/>
              </p:cNvSpPr>
              <p:nvPr/>
            </p:nvSpPr>
            <p:spPr bwMode="auto">
              <a:xfrm>
                <a:off x="4024"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1" y="21498"/>
                    </a:moveTo>
                    <a:cubicBezTo>
                      <a:pt x="54" y="9609"/>
                      <a:pt x="9709" y="-1"/>
                      <a:pt x="21599" y="-1"/>
                    </a:cubicBezTo>
                  </a:path>
                  <a:path w="21599" h="21600" stroke="0" extrusionOk="0">
                    <a:moveTo>
                      <a:pt x="-1" y="21498"/>
                    </a:moveTo>
                    <a:cubicBezTo>
                      <a:pt x="54" y="9609"/>
                      <a:pt x="9709" y="-1"/>
                      <a:pt x="21599" y="-1"/>
                    </a:cubicBezTo>
                    <a:lnTo>
                      <a:pt x="21599" y="21600"/>
                    </a:lnTo>
                    <a:lnTo>
                      <a:pt x="-1" y="21498"/>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790" name="Arc 27"/>
              <p:cNvSpPr>
                <a:spLocks/>
              </p:cNvSpPr>
              <p:nvPr/>
            </p:nvSpPr>
            <p:spPr bwMode="auto">
              <a:xfrm>
                <a:off x="4110"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0" y="-1"/>
                    </a:moveTo>
                    <a:cubicBezTo>
                      <a:pt x="11889" y="-1"/>
                      <a:pt x="21544" y="9609"/>
                      <a:pt x="21599" y="21498"/>
                    </a:cubicBezTo>
                  </a:path>
                  <a:path w="21599" h="21600" stroke="0" extrusionOk="0">
                    <a:moveTo>
                      <a:pt x="0" y="-1"/>
                    </a:moveTo>
                    <a:cubicBezTo>
                      <a:pt x="11889" y="-1"/>
                      <a:pt x="21544" y="9609"/>
                      <a:pt x="21599" y="21498"/>
                    </a:cubicBezTo>
                    <a:lnTo>
                      <a:pt x="0" y="21600"/>
                    </a:lnTo>
                    <a:lnTo>
                      <a:pt x="0" y="-1"/>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791" name="Arc 28"/>
              <p:cNvSpPr>
                <a:spLocks/>
              </p:cNvSpPr>
              <p:nvPr/>
            </p:nvSpPr>
            <p:spPr bwMode="auto">
              <a:xfrm>
                <a:off x="4196" y="2875"/>
                <a:ext cx="99" cy="208"/>
              </a:xfrm>
              <a:custGeom>
                <a:avLst/>
                <a:gdLst>
                  <a:gd name="T0" fmla="*/ 0 w 21600"/>
                  <a:gd name="T1" fmla="*/ 0 h 21704"/>
                  <a:gd name="T2" fmla="*/ 0 w 21600"/>
                  <a:gd name="T3" fmla="*/ 0 h 21704"/>
                  <a:gd name="T4" fmla="*/ 0 w 21600"/>
                  <a:gd name="T5" fmla="*/ 0 h 21704"/>
                  <a:gd name="T6" fmla="*/ 0 60000 65536"/>
                  <a:gd name="T7" fmla="*/ 0 60000 65536"/>
                  <a:gd name="T8" fmla="*/ 0 60000 65536"/>
                  <a:gd name="T9" fmla="*/ 0 w 21600"/>
                  <a:gd name="T10" fmla="*/ 0 h 21704"/>
                  <a:gd name="T11" fmla="*/ 21600 w 21600"/>
                  <a:gd name="T12" fmla="*/ 21704 h 21704"/>
                </a:gdLst>
                <a:ahLst/>
                <a:cxnLst>
                  <a:cxn ang="T6">
                    <a:pos x="T0" y="T1"/>
                  </a:cxn>
                  <a:cxn ang="T7">
                    <a:pos x="T2" y="T3"/>
                  </a:cxn>
                  <a:cxn ang="T8">
                    <a:pos x="T4" y="T5"/>
                  </a:cxn>
                </a:cxnLst>
                <a:rect l="T9" t="T10" r="T11" b="T12"/>
                <a:pathLst>
                  <a:path w="21600" h="21704" fill="none" extrusionOk="0">
                    <a:moveTo>
                      <a:pt x="21600" y="21703"/>
                    </a:moveTo>
                    <a:cubicBezTo>
                      <a:pt x="9670" y="21704"/>
                      <a:pt x="0" y="12033"/>
                      <a:pt x="0" y="104"/>
                    </a:cubicBezTo>
                    <a:cubicBezTo>
                      <a:pt x="0" y="69"/>
                      <a:pt x="0" y="34"/>
                      <a:pt x="0" y="-1"/>
                    </a:cubicBezTo>
                  </a:path>
                  <a:path w="21600" h="21704" stroke="0" extrusionOk="0">
                    <a:moveTo>
                      <a:pt x="21600" y="21703"/>
                    </a:moveTo>
                    <a:cubicBezTo>
                      <a:pt x="9670" y="21704"/>
                      <a:pt x="0" y="12033"/>
                      <a:pt x="0" y="104"/>
                    </a:cubicBezTo>
                    <a:cubicBezTo>
                      <a:pt x="0" y="69"/>
                      <a:pt x="0" y="34"/>
                      <a:pt x="0" y="-1"/>
                    </a:cubicBezTo>
                    <a:lnTo>
                      <a:pt x="21600" y="104"/>
                    </a:lnTo>
                    <a:lnTo>
                      <a:pt x="21600" y="21703"/>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792" name="Arc 29"/>
              <p:cNvSpPr>
                <a:spLocks/>
              </p:cNvSpPr>
              <p:nvPr/>
            </p:nvSpPr>
            <p:spPr bwMode="auto">
              <a:xfrm>
                <a:off x="4292" y="2885"/>
                <a:ext cx="98" cy="20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74784" name="Group 30"/>
            <p:cNvGrpSpPr>
              <a:grpSpLocks/>
            </p:cNvGrpSpPr>
            <p:nvPr/>
          </p:nvGrpSpPr>
          <p:grpSpPr bwMode="auto">
            <a:xfrm>
              <a:off x="4609" y="2903"/>
              <a:ext cx="366" cy="405"/>
              <a:chOff x="4024" y="2680"/>
              <a:chExt cx="366" cy="405"/>
            </a:xfrm>
          </p:grpSpPr>
          <p:sp>
            <p:nvSpPr>
              <p:cNvPr id="74785" name="Arc 31"/>
              <p:cNvSpPr>
                <a:spLocks/>
              </p:cNvSpPr>
              <p:nvPr/>
            </p:nvSpPr>
            <p:spPr bwMode="auto">
              <a:xfrm>
                <a:off x="4024"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1" y="21498"/>
                    </a:moveTo>
                    <a:cubicBezTo>
                      <a:pt x="54" y="9609"/>
                      <a:pt x="9709" y="-1"/>
                      <a:pt x="21599" y="-1"/>
                    </a:cubicBezTo>
                  </a:path>
                  <a:path w="21599" h="21600" stroke="0" extrusionOk="0">
                    <a:moveTo>
                      <a:pt x="-1" y="21498"/>
                    </a:moveTo>
                    <a:cubicBezTo>
                      <a:pt x="54" y="9609"/>
                      <a:pt x="9709" y="-1"/>
                      <a:pt x="21599" y="-1"/>
                    </a:cubicBezTo>
                    <a:lnTo>
                      <a:pt x="21599" y="21600"/>
                    </a:lnTo>
                    <a:lnTo>
                      <a:pt x="-1" y="21498"/>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786" name="Arc 32"/>
              <p:cNvSpPr>
                <a:spLocks/>
              </p:cNvSpPr>
              <p:nvPr/>
            </p:nvSpPr>
            <p:spPr bwMode="auto">
              <a:xfrm>
                <a:off x="4110"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0" y="-1"/>
                    </a:moveTo>
                    <a:cubicBezTo>
                      <a:pt x="11889" y="-1"/>
                      <a:pt x="21544" y="9609"/>
                      <a:pt x="21599" y="21498"/>
                    </a:cubicBezTo>
                  </a:path>
                  <a:path w="21599" h="21600" stroke="0" extrusionOk="0">
                    <a:moveTo>
                      <a:pt x="0" y="-1"/>
                    </a:moveTo>
                    <a:cubicBezTo>
                      <a:pt x="11889" y="-1"/>
                      <a:pt x="21544" y="9609"/>
                      <a:pt x="21599" y="21498"/>
                    </a:cubicBezTo>
                    <a:lnTo>
                      <a:pt x="0" y="21600"/>
                    </a:lnTo>
                    <a:lnTo>
                      <a:pt x="0" y="-1"/>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787" name="Arc 33"/>
              <p:cNvSpPr>
                <a:spLocks/>
              </p:cNvSpPr>
              <p:nvPr/>
            </p:nvSpPr>
            <p:spPr bwMode="auto">
              <a:xfrm>
                <a:off x="4196" y="2875"/>
                <a:ext cx="99" cy="208"/>
              </a:xfrm>
              <a:custGeom>
                <a:avLst/>
                <a:gdLst>
                  <a:gd name="T0" fmla="*/ 0 w 21600"/>
                  <a:gd name="T1" fmla="*/ 0 h 21704"/>
                  <a:gd name="T2" fmla="*/ 0 w 21600"/>
                  <a:gd name="T3" fmla="*/ 0 h 21704"/>
                  <a:gd name="T4" fmla="*/ 0 w 21600"/>
                  <a:gd name="T5" fmla="*/ 0 h 21704"/>
                  <a:gd name="T6" fmla="*/ 0 60000 65536"/>
                  <a:gd name="T7" fmla="*/ 0 60000 65536"/>
                  <a:gd name="T8" fmla="*/ 0 60000 65536"/>
                  <a:gd name="T9" fmla="*/ 0 w 21600"/>
                  <a:gd name="T10" fmla="*/ 0 h 21704"/>
                  <a:gd name="T11" fmla="*/ 21600 w 21600"/>
                  <a:gd name="T12" fmla="*/ 21704 h 21704"/>
                </a:gdLst>
                <a:ahLst/>
                <a:cxnLst>
                  <a:cxn ang="T6">
                    <a:pos x="T0" y="T1"/>
                  </a:cxn>
                  <a:cxn ang="T7">
                    <a:pos x="T2" y="T3"/>
                  </a:cxn>
                  <a:cxn ang="T8">
                    <a:pos x="T4" y="T5"/>
                  </a:cxn>
                </a:cxnLst>
                <a:rect l="T9" t="T10" r="T11" b="T12"/>
                <a:pathLst>
                  <a:path w="21600" h="21704" fill="none" extrusionOk="0">
                    <a:moveTo>
                      <a:pt x="21600" y="21703"/>
                    </a:moveTo>
                    <a:cubicBezTo>
                      <a:pt x="9670" y="21704"/>
                      <a:pt x="0" y="12033"/>
                      <a:pt x="0" y="104"/>
                    </a:cubicBezTo>
                    <a:cubicBezTo>
                      <a:pt x="0" y="69"/>
                      <a:pt x="0" y="34"/>
                      <a:pt x="0" y="-1"/>
                    </a:cubicBezTo>
                  </a:path>
                  <a:path w="21600" h="21704" stroke="0" extrusionOk="0">
                    <a:moveTo>
                      <a:pt x="21600" y="21703"/>
                    </a:moveTo>
                    <a:cubicBezTo>
                      <a:pt x="9670" y="21704"/>
                      <a:pt x="0" y="12033"/>
                      <a:pt x="0" y="104"/>
                    </a:cubicBezTo>
                    <a:cubicBezTo>
                      <a:pt x="0" y="69"/>
                      <a:pt x="0" y="34"/>
                      <a:pt x="0" y="-1"/>
                    </a:cubicBezTo>
                    <a:lnTo>
                      <a:pt x="21600" y="104"/>
                    </a:lnTo>
                    <a:lnTo>
                      <a:pt x="21600" y="21703"/>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788" name="Arc 34"/>
              <p:cNvSpPr>
                <a:spLocks/>
              </p:cNvSpPr>
              <p:nvPr/>
            </p:nvSpPr>
            <p:spPr bwMode="auto">
              <a:xfrm>
                <a:off x="4292" y="2885"/>
                <a:ext cx="98" cy="20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grpSp>
        <p:nvGrpSpPr>
          <p:cNvPr id="74759" name="Group 60"/>
          <p:cNvGrpSpPr>
            <a:grpSpLocks/>
          </p:cNvGrpSpPr>
          <p:nvPr/>
        </p:nvGrpSpPr>
        <p:grpSpPr bwMode="auto">
          <a:xfrm>
            <a:off x="6527800" y="2286000"/>
            <a:ext cx="1778000" cy="649288"/>
            <a:chOff x="3855" y="2903"/>
            <a:chExt cx="1120" cy="409"/>
          </a:xfrm>
        </p:grpSpPr>
        <p:grpSp>
          <p:nvGrpSpPr>
            <p:cNvPr id="74767" name="Group 20"/>
            <p:cNvGrpSpPr>
              <a:grpSpLocks/>
            </p:cNvGrpSpPr>
            <p:nvPr/>
          </p:nvGrpSpPr>
          <p:grpSpPr bwMode="auto">
            <a:xfrm>
              <a:off x="3855" y="2907"/>
              <a:ext cx="366" cy="405"/>
              <a:chOff x="4024" y="2680"/>
              <a:chExt cx="366" cy="405"/>
            </a:xfrm>
          </p:grpSpPr>
          <p:sp>
            <p:nvSpPr>
              <p:cNvPr id="74778" name="Arc 21"/>
              <p:cNvSpPr>
                <a:spLocks/>
              </p:cNvSpPr>
              <p:nvPr/>
            </p:nvSpPr>
            <p:spPr bwMode="auto">
              <a:xfrm>
                <a:off x="4024"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1" y="21498"/>
                    </a:moveTo>
                    <a:cubicBezTo>
                      <a:pt x="54" y="9609"/>
                      <a:pt x="9709" y="-1"/>
                      <a:pt x="21599" y="-1"/>
                    </a:cubicBezTo>
                  </a:path>
                  <a:path w="21599" h="21600" stroke="0" extrusionOk="0">
                    <a:moveTo>
                      <a:pt x="-1" y="21498"/>
                    </a:moveTo>
                    <a:cubicBezTo>
                      <a:pt x="54" y="9609"/>
                      <a:pt x="9709" y="-1"/>
                      <a:pt x="21599" y="-1"/>
                    </a:cubicBezTo>
                    <a:lnTo>
                      <a:pt x="21599" y="21600"/>
                    </a:lnTo>
                    <a:lnTo>
                      <a:pt x="-1" y="21498"/>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779" name="Arc 22"/>
              <p:cNvSpPr>
                <a:spLocks/>
              </p:cNvSpPr>
              <p:nvPr/>
            </p:nvSpPr>
            <p:spPr bwMode="auto">
              <a:xfrm>
                <a:off x="4110"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0" y="-1"/>
                    </a:moveTo>
                    <a:cubicBezTo>
                      <a:pt x="11889" y="-1"/>
                      <a:pt x="21544" y="9609"/>
                      <a:pt x="21599" y="21498"/>
                    </a:cubicBezTo>
                  </a:path>
                  <a:path w="21599" h="21600" stroke="0" extrusionOk="0">
                    <a:moveTo>
                      <a:pt x="0" y="-1"/>
                    </a:moveTo>
                    <a:cubicBezTo>
                      <a:pt x="11889" y="-1"/>
                      <a:pt x="21544" y="9609"/>
                      <a:pt x="21599" y="21498"/>
                    </a:cubicBezTo>
                    <a:lnTo>
                      <a:pt x="0" y="21600"/>
                    </a:lnTo>
                    <a:lnTo>
                      <a:pt x="0" y="-1"/>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780" name="Arc 23"/>
              <p:cNvSpPr>
                <a:spLocks/>
              </p:cNvSpPr>
              <p:nvPr/>
            </p:nvSpPr>
            <p:spPr bwMode="auto">
              <a:xfrm>
                <a:off x="4196" y="2875"/>
                <a:ext cx="99" cy="208"/>
              </a:xfrm>
              <a:custGeom>
                <a:avLst/>
                <a:gdLst>
                  <a:gd name="T0" fmla="*/ 0 w 21600"/>
                  <a:gd name="T1" fmla="*/ 0 h 21704"/>
                  <a:gd name="T2" fmla="*/ 0 w 21600"/>
                  <a:gd name="T3" fmla="*/ 0 h 21704"/>
                  <a:gd name="T4" fmla="*/ 0 w 21600"/>
                  <a:gd name="T5" fmla="*/ 0 h 21704"/>
                  <a:gd name="T6" fmla="*/ 0 60000 65536"/>
                  <a:gd name="T7" fmla="*/ 0 60000 65536"/>
                  <a:gd name="T8" fmla="*/ 0 60000 65536"/>
                  <a:gd name="T9" fmla="*/ 0 w 21600"/>
                  <a:gd name="T10" fmla="*/ 0 h 21704"/>
                  <a:gd name="T11" fmla="*/ 21600 w 21600"/>
                  <a:gd name="T12" fmla="*/ 21704 h 21704"/>
                </a:gdLst>
                <a:ahLst/>
                <a:cxnLst>
                  <a:cxn ang="T6">
                    <a:pos x="T0" y="T1"/>
                  </a:cxn>
                  <a:cxn ang="T7">
                    <a:pos x="T2" y="T3"/>
                  </a:cxn>
                  <a:cxn ang="T8">
                    <a:pos x="T4" y="T5"/>
                  </a:cxn>
                </a:cxnLst>
                <a:rect l="T9" t="T10" r="T11" b="T12"/>
                <a:pathLst>
                  <a:path w="21600" h="21704" fill="none" extrusionOk="0">
                    <a:moveTo>
                      <a:pt x="21600" y="21703"/>
                    </a:moveTo>
                    <a:cubicBezTo>
                      <a:pt x="9670" y="21704"/>
                      <a:pt x="0" y="12033"/>
                      <a:pt x="0" y="104"/>
                    </a:cubicBezTo>
                    <a:cubicBezTo>
                      <a:pt x="0" y="69"/>
                      <a:pt x="0" y="34"/>
                      <a:pt x="0" y="-1"/>
                    </a:cubicBezTo>
                  </a:path>
                  <a:path w="21600" h="21704" stroke="0" extrusionOk="0">
                    <a:moveTo>
                      <a:pt x="21600" y="21703"/>
                    </a:moveTo>
                    <a:cubicBezTo>
                      <a:pt x="9670" y="21704"/>
                      <a:pt x="0" y="12033"/>
                      <a:pt x="0" y="104"/>
                    </a:cubicBezTo>
                    <a:cubicBezTo>
                      <a:pt x="0" y="69"/>
                      <a:pt x="0" y="34"/>
                      <a:pt x="0" y="-1"/>
                    </a:cubicBezTo>
                    <a:lnTo>
                      <a:pt x="21600" y="104"/>
                    </a:lnTo>
                    <a:lnTo>
                      <a:pt x="21600" y="21703"/>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781" name="Arc 24"/>
              <p:cNvSpPr>
                <a:spLocks/>
              </p:cNvSpPr>
              <p:nvPr/>
            </p:nvSpPr>
            <p:spPr bwMode="auto">
              <a:xfrm>
                <a:off x="4292" y="2885"/>
                <a:ext cx="98" cy="20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74768" name="Group 25"/>
            <p:cNvGrpSpPr>
              <a:grpSpLocks/>
            </p:cNvGrpSpPr>
            <p:nvPr/>
          </p:nvGrpSpPr>
          <p:grpSpPr bwMode="auto">
            <a:xfrm>
              <a:off x="4232" y="2905"/>
              <a:ext cx="366" cy="405"/>
              <a:chOff x="4024" y="2680"/>
              <a:chExt cx="366" cy="405"/>
            </a:xfrm>
          </p:grpSpPr>
          <p:sp>
            <p:nvSpPr>
              <p:cNvPr id="74774" name="Arc 26"/>
              <p:cNvSpPr>
                <a:spLocks/>
              </p:cNvSpPr>
              <p:nvPr/>
            </p:nvSpPr>
            <p:spPr bwMode="auto">
              <a:xfrm>
                <a:off x="4024"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1" y="21498"/>
                    </a:moveTo>
                    <a:cubicBezTo>
                      <a:pt x="54" y="9609"/>
                      <a:pt x="9709" y="-1"/>
                      <a:pt x="21599" y="-1"/>
                    </a:cubicBezTo>
                  </a:path>
                  <a:path w="21599" h="21600" stroke="0" extrusionOk="0">
                    <a:moveTo>
                      <a:pt x="-1" y="21498"/>
                    </a:moveTo>
                    <a:cubicBezTo>
                      <a:pt x="54" y="9609"/>
                      <a:pt x="9709" y="-1"/>
                      <a:pt x="21599" y="-1"/>
                    </a:cubicBezTo>
                    <a:lnTo>
                      <a:pt x="21599" y="21600"/>
                    </a:lnTo>
                    <a:lnTo>
                      <a:pt x="-1" y="21498"/>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775" name="Arc 27"/>
              <p:cNvSpPr>
                <a:spLocks/>
              </p:cNvSpPr>
              <p:nvPr/>
            </p:nvSpPr>
            <p:spPr bwMode="auto">
              <a:xfrm>
                <a:off x="4110"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0" y="-1"/>
                    </a:moveTo>
                    <a:cubicBezTo>
                      <a:pt x="11889" y="-1"/>
                      <a:pt x="21544" y="9609"/>
                      <a:pt x="21599" y="21498"/>
                    </a:cubicBezTo>
                  </a:path>
                  <a:path w="21599" h="21600" stroke="0" extrusionOk="0">
                    <a:moveTo>
                      <a:pt x="0" y="-1"/>
                    </a:moveTo>
                    <a:cubicBezTo>
                      <a:pt x="11889" y="-1"/>
                      <a:pt x="21544" y="9609"/>
                      <a:pt x="21599" y="21498"/>
                    </a:cubicBezTo>
                    <a:lnTo>
                      <a:pt x="0" y="21600"/>
                    </a:lnTo>
                    <a:lnTo>
                      <a:pt x="0" y="-1"/>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776" name="Arc 28"/>
              <p:cNvSpPr>
                <a:spLocks/>
              </p:cNvSpPr>
              <p:nvPr/>
            </p:nvSpPr>
            <p:spPr bwMode="auto">
              <a:xfrm>
                <a:off x="4196" y="2875"/>
                <a:ext cx="99" cy="208"/>
              </a:xfrm>
              <a:custGeom>
                <a:avLst/>
                <a:gdLst>
                  <a:gd name="T0" fmla="*/ 0 w 21600"/>
                  <a:gd name="T1" fmla="*/ 0 h 21704"/>
                  <a:gd name="T2" fmla="*/ 0 w 21600"/>
                  <a:gd name="T3" fmla="*/ 0 h 21704"/>
                  <a:gd name="T4" fmla="*/ 0 w 21600"/>
                  <a:gd name="T5" fmla="*/ 0 h 21704"/>
                  <a:gd name="T6" fmla="*/ 0 60000 65536"/>
                  <a:gd name="T7" fmla="*/ 0 60000 65536"/>
                  <a:gd name="T8" fmla="*/ 0 60000 65536"/>
                  <a:gd name="T9" fmla="*/ 0 w 21600"/>
                  <a:gd name="T10" fmla="*/ 0 h 21704"/>
                  <a:gd name="T11" fmla="*/ 21600 w 21600"/>
                  <a:gd name="T12" fmla="*/ 21704 h 21704"/>
                </a:gdLst>
                <a:ahLst/>
                <a:cxnLst>
                  <a:cxn ang="T6">
                    <a:pos x="T0" y="T1"/>
                  </a:cxn>
                  <a:cxn ang="T7">
                    <a:pos x="T2" y="T3"/>
                  </a:cxn>
                  <a:cxn ang="T8">
                    <a:pos x="T4" y="T5"/>
                  </a:cxn>
                </a:cxnLst>
                <a:rect l="T9" t="T10" r="T11" b="T12"/>
                <a:pathLst>
                  <a:path w="21600" h="21704" fill="none" extrusionOk="0">
                    <a:moveTo>
                      <a:pt x="21600" y="21703"/>
                    </a:moveTo>
                    <a:cubicBezTo>
                      <a:pt x="9670" y="21704"/>
                      <a:pt x="0" y="12033"/>
                      <a:pt x="0" y="104"/>
                    </a:cubicBezTo>
                    <a:cubicBezTo>
                      <a:pt x="0" y="69"/>
                      <a:pt x="0" y="34"/>
                      <a:pt x="0" y="-1"/>
                    </a:cubicBezTo>
                  </a:path>
                  <a:path w="21600" h="21704" stroke="0" extrusionOk="0">
                    <a:moveTo>
                      <a:pt x="21600" y="21703"/>
                    </a:moveTo>
                    <a:cubicBezTo>
                      <a:pt x="9670" y="21704"/>
                      <a:pt x="0" y="12033"/>
                      <a:pt x="0" y="104"/>
                    </a:cubicBezTo>
                    <a:cubicBezTo>
                      <a:pt x="0" y="69"/>
                      <a:pt x="0" y="34"/>
                      <a:pt x="0" y="-1"/>
                    </a:cubicBezTo>
                    <a:lnTo>
                      <a:pt x="21600" y="104"/>
                    </a:lnTo>
                    <a:lnTo>
                      <a:pt x="21600" y="21703"/>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777" name="Arc 29"/>
              <p:cNvSpPr>
                <a:spLocks/>
              </p:cNvSpPr>
              <p:nvPr/>
            </p:nvSpPr>
            <p:spPr bwMode="auto">
              <a:xfrm>
                <a:off x="4292" y="2885"/>
                <a:ext cx="98" cy="20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74769" name="Group 30"/>
            <p:cNvGrpSpPr>
              <a:grpSpLocks/>
            </p:cNvGrpSpPr>
            <p:nvPr/>
          </p:nvGrpSpPr>
          <p:grpSpPr bwMode="auto">
            <a:xfrm>
              <a:off x="4609" y="2903"/>
              <a:ext cx="366" cy="405"/>
              <a:chOff x="4024" y="2680"/>
              <a:chExt cx="366" cy="405"/>
            </a:xfrm>
          </p:grpSpPr>
          <p:sp>
            <p:nvSpPr>
              <p:cNvPr id="74770" name="Arc 31"/>
              <p:cNvSpPr>
                <a:spLocks/>
              </p:cNvSpPr>
              <p:nvPr/>
            </p:nvSpPr>
            <p:spPr bwMode="auto">
              <a:xfrm>
                <a:off x="4024"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1" y="21498"/>
                    </a:moveTo>
                    <a:cubicBezTo>
                      <a:pt x="54" y="9609"/>
                      <a:pt x="9709" y="-1"/>
                      <a:pt x="21599" y="-1"/>
                    </a:cubicBezTo>
                  </a:path>
                  <a:path w="21599" h="21600" stroke="0" extrusionOk="0">
                    <a:moveTo>
                      <a:pt x="-1" y="21498"/>
                    </a:moveTo>
                    <a:cubicBezTo>
                      <a:pt x="54" y="9609"/>
                      <a:pt x="9709" y="-1"/>
                      <a:pt x="21599" y="-1"/>
                    </a:cubicBezTo>
                    <a:lnTo>
                      <a:pt x="21599" y="21600"/>
                    </a:lnTo>
                    <a:lnTo>
                      <a:pt x="-1" y="21498"/>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771" name="Arc 32"/>
              <p:cNvSpPr>
                <a:spLocks/>
              </p:cNvSpPr>
              <p:nvPr/>
            </p:nvSpPr>
            <p:spPr bwMode="auto">
              <a:xfrm>
                <a:off x="4110" y="2680"/>
                <a:ext cx="86" cy="213"/>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0" y="-1"/>
                    </a:moveTo>
                    <a:cubicBezTo>
                      <a:pt x="11889" y="-1"/>
                      <a:pt x="21544" y="9609"/>
                      <a:pt x="21599" y="21498"/>
                    </a:cubicBezTo>
                  </a:path>
                  <a:path w="21599" h="21600" stroke="0" extrusionOk="0">
                    <a:moveTo>
                      <a:pt x="0" y="-1"/>
                    </a:moveTo>
                    <a:cubicBezTo>
                      <a:pt x="11889" y="-1"/>
                      <a:pt x="21544" y="9609"/>
                      <a:pt x="21599" y="21498"/>
                    </a:cubicBezTo>
                    <a:lnTo>
                      <a:pt x="0" y="21600"/>
                    </a:lnTo>
                    <a:lnTo>
                      <a:pt x="0" y="-1"/>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772" name="Arc 33"/>
              <p:cNvSpPr>
                <a:spLocks/>
              </p:cNvSpPr>
              <p:nvPr/>
            </p:nvSpPr>
            <p:spPr bwMode="auto">
              <a:xfrm>
                <a:off x="4196" y="2875"/>
                <a:ext cx="99" cy="208"/>
              </a:xfrm>
              <a:custGeom>
                <a:avLst/>
                <a:gdLst>
                  <a:gd name="T0" fmla="*/ 0 w 21600"/>
                  <a:gd name="T1" fmla="*/ 0 h 21704"/>
                  <a:gd name="T2" fmla="*/ 0 w 21600"/>
                  <a:gd name="T3" fmla="*/ 0 h 21704"/>
                  <a:gd name="T4" fmla="*/ 0 w 21600"/>
                  <a:gd name="T5" fmla="*/ 0 h 21704"/>
                  <a:gd name="T6" fmla="*/ 0 60000 65536"/>
                  <a:gd name="T7" fmla="*/ 0 60000 65536"/>
                  <a:gd name="T8" fmla="*/ 0 60000 65536"/>
                  <a:gd name="T9" fmla="*/ 0 w 21600"/>
                  <a:gd name="T10" fmla="*/ 0 h 21704"/>
                  <a:gd name="T11" fmla="*/ 21600 w 21600"/>
                  <a:gd name="T12" fmla="*/ 21704 h 21704"/>
                </a:gdLst>
                <a:ahLst/>
                <a:cxnLst>
                  <a:cxn ang="T6">
                    <a:pos x="T0" y="T1"/>
                  </a:cxn>
                  <a:cxn ang="T7">
                    <a:pos x="T2" y="T3"/>
                  </a:cxn>
                  <a:cxn ang="T8">
                    <a:pos x="T4" y="T5"/>
                  </a:cxn>
                </a:cxnLst>
                <a:rect l="T9" t="T10" r="T11" b="T12"/>
                <a:pathLst>
                  <a:path w="21600" h="21704" fill="none" extrusionOk="0">
                    <a:moveTo>
                      <a:pt x="21600" y="21703"/>
                    </a:moveTo>
                    <a:cubicBezTo>
                      <a:pt x="9670" y="21704"/>
                      <a:pt x="0" y="12033"/>
                      <a:pt x="0" y="104"/>
                    </a:cubicBezTo>
                    <a:cubicBezTo>
                      <a:pt x="0" y="69"/>
                      <a:pt x="0" y="34"/>
                      <a:pt x="0" y="-1"/>
                    </a:cubicBezTo>
                  </a:path>
                  <a:path w="21600" h="21704" stroke="0" extrusionOk="0">
                    <a:moveTo>
                      <a:pt x="21600" y="21703"/>
                    </a:moveTo>
                    <a:cubicBezTo>
                      <a:pt x="9670" y="21704"/>
                      <a:pt x="0" y="12033"/>
                      <a:pt x="0" y="104"/>
                    </a:cubicBezTo>
                    <a:cubicBezTo>
                      <a:pt x="0" y="69"/>
                      <a:pt x="0" y="34"/>
                      <a:pt x="0" y="-1"/>
                    </a:cubicBezTo>
                    <a:lnTo>
                      <a:pt x="21600" y="104"/>
                    </a:lnTo>
                    <a:lnTo>
                      <a:pt x="21600" y="21703"/>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773" name="Arc 34"/>
              <p:cNvSpPr>
                <a:spLocks/>
              </p:cNvSpPr>
              <p:nvPr/>
            </p:nvSpPr>
            <p:spPr bwMode="auto">
              <a:xfrm>
                <a:off x="4292" y="2885"/>
                <a:ext cx="98" cy="20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sp>
        <p:nvSpPr>
          <p:cNvPr id="74760" name="Line 94"/>
          <p:cNvSpPr>
            <a:spLocks noChangeShapeType="1"/>
          </p:cNvSpPr>
          <p:nvPr/>
        </p:nvSpPr>
        <p:spPr bwMode="auto">
          <a:xfrm>
            <a:off x="6388100" y="4522788"/>
            <a:ext cx="2438400" cy="1587"/>
          </a:xfrm>
          <a:prstGeom prst="line">
            <a:avLst/>
          </a:prstGeom>
          <a:noFill/>
          <a:ln w="238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761" name="Line 95"/>
          <p:cNvSpPr>
            <a:spLocks noChangeShapeType="1"/>
          </p:cNvSpPr>
          <p:nvPr/>
        </p:nvSpPr>
        <p:spPr bwMode="auto">
          <a:xfrm>
            <a:off x="6364288" y="4217988"/>
            <a:ext cx="1587" cy="582612"/>
          </a:xfrm>
          <a:prstGeom prst="line">
            <a:avLst/>
          </a:prstGeom>
          <a:noFill/>
          <a:ln w="238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762" name="Line 96"/>
          <p:cNvSpPr>
            <a:spLocks noChangeShapeType="1"/>
          </p:cNvSpPr>
          <p:nvPr/>
        </p:nvSpPr>
        <p:spPr bwMode="auto">
          <a:xfrm>
            <a:off x="6376988" y="4330700"/>
            <a:ext cx="2373312"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763" name="Line 98"/>
          <p:cNvSpPr>
            <a:spLocks noChangeShapeType="1"/>
          </p:cNvSpPr>
          <p:nvPr/>
        </p:nvSpPr>
        <p:spPr bwMode="auto">
          <a:xfrm>
            <a:off x="6388100" y="5741988"/>
            <a:ext cx="2438400" cy="1587"/>
          </a:xfrm>
          <a:prstGeom prst="line">
            <a:avLst/>
          </a:prstGeom>
          <a:noFill/>
          <a:ln w="238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764" name="Line 99"/>
          <p:cNvSpPr>
            <a:spLocks noChangeShapeType="1"/>
          </p:cNvSpPr>
          <p:nvPr/>
        </p:nvSpPr>
        <p:spPr bwMode="auto">
          <a:xfrm>
            <a:off x="6364288" y="5437188"/>
            <a:ext cx="1587" cy="582612"/>
          </a:xfrm>
          <a:prstGeom prst="line">
            <a:avLst/>
          </a:prstGeom>
          <a:noFill/>
          <a:ln w="238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765" name="Freeform 100"/>
          <p:cNvSpPr>
            <a:spLocks/>
          </p:cNvSpPr>
          <p:nvPr/>
        </p:nvSpPr>
        <p:spPr bwMode="auto">
          <a:xfrm>
            <a:off x="6388100" y="5449888"/>
            <a:ext cx="979488" cy="279400"/>
          </a:xfrm>
          <a:custGeom>
            <a:avLst/>
            <a:gdLst>
              <a:gd name="T0" fmla="*/ 0 w 617"/>
              <a:gd name="T1" fmla="*/ 2147483647 h 176"/>
              <a:gd name="T2" fmla="*/ 0 w 617"/>
              <a:gd name="T3" fmla="*/ 2147483647 h 176"/>
              <a:gd name="T4" fmla="*/ 0 w 617"/>
              <a:gd name="T5" fmla="*/ 2147483647 h 176"/>
              <a:gd name="T6" fmla="*/ 2147483647 w 617"/>
              <a:gd name="T7" fmla="*/ 2147483647 h 176"/>
              <a:gd name="T8" fmla="*/ 2147483647 w 617"/>
              <a:gd name="T9" fmla="*/ 2147483647 h 176"/>
              <a:gd name="T10" fmla="*/ 2147483647 w 617"/>
              <a:gd name="T11" fmla="*/ 2147483647 h 176"/>
              <a:gd name="T12" fmla="*/ 2147483647 w 617"/>
              <a:gd name="T13" fmla="*/ 2147483647 h 176"/>
              <a:gd name="T14" fmla="*/ 2147483647 w 617"/>
              <a:gd name="T15" fmla="*/ 2147483647 h 176"/>
              <a:gd name="T16" fmla="*/ 2147483647 w 617"/>
              <a:gd name="T17" fmla="*/ 2147483647 h 176"/>
              <a:gd name="T18" fmla="*/ 2147483647 w 617"/>
              <a:gd name="T19" fmla="*/ 2147483647 h 176"/>
              <a:gd name="T20" fmla="*/ 2147483647 w 617"/>
              <a:gd name="T21" fmla="*/ 2147483647 h 176"/>
              <a:gd name="T22" fmla="*/ 2147483647 w 617"/>
              <a:gd name="T23" fmla="*/ 2147483647 h 176"/>
              <a:gd name="T24" fmla="*/ 2147483647 w 617"/>
              <a:gd name="T25" fmla="*/ 0 h 176"/>
              <a:gd name="T26" fmla="*/ 2147483647 w 617"/>
              <a:gd name="T27" fmla="*/ 0 h 176"/>
              <a:gd name="T28" fmla="*/ 2147483647 w 617"/>
              <a:gd name="T29" fmla="*/ 0 h 176"/>
              <a:gd name="T30" fmla="*/ 2147483647 w 617"/>
              <a:gd name="T31" fmla="*/ 0 h 176"/>
              <a:gd name="T32" fmla="*/ 2147483647 w 617"/>
              <a:gd name="T33" fmla="*/ 0 h 176"/>
              <a:gd name="T34" fmla="*/ 2147483647 w 617"/>
              <a:gd name="T35" fmla="*/ 2147483647 h 176"/>
              <a:gd name="T36" fmla="*/ 2147483647 w 617"/>
              <a:gd name="T37" fmla="*/ 2147483647 h 176"/>
              <a:gd name="T38" fmla="*/ 2147483647 w 617"/>
              <a:gd name="T39" fmla="*/ 2147483647 h 176"/>
              <a:gd name="T40" fmla="*/ 2147483647 w 617"/>
              <a:gd name="T41" fmla="*/ 2147483647 h 176"/>
              <a:gd name="T42" fmla="*/ 2147483647 w 617"/>
              <a:gd name="T43" fmla="*/ 2147483647 h 176"/>
              <a:gd name="T44" fmla="*/ 2147483647 w 617"/>
              <a:gd name="T45" fmla="*/ 2147483647 h 176"/>
              <a:gd name="T46" fmla="*/ 2147483647 w 617"/>
              <a:gd name="T47" fmla="*/ 2147483647 h 176"/>
              <a:gd name="T48" fmla="*/ 2147483647 w 617"/>
              <a:gd name="T49" fmla="*/ 2147483647 h 176"/>
              <a:gd name="T50" fmla="*/ 2147483647 w 617"/>
              <a:gd name="T51" fmla="*/ 2147483647 h 176"/>
              <a:gd name="T52" fmla="*/ 2147483647 w 617"/>
              <a:gd name="T53" fmla="*/ 2147483647 h 176"/>
              <a:gd name="T54" fmla="*/ 2147483647 w 617"/>
              <a:gd name="T55" fmla="*/ 2147483647 h 176"/>
              <a:gd name="T56" fmla="*/ 2147483647 w 617"/>
              <a:gd name="T57" fmla="*/ 2147483647 h 176"/>
              <a:gd name="T58" fmla="*/ 2147483647 w 617"/>
              <a:gd name="T59" fmla="*/ 2147483647 h 176"/>
              <a:gd name="T60" fmla="*/ 2147483647 w 617"/>
              <a:gd name="T61" fmla="*/ 2147483647 h 176"/>
              <a:gd name="T62" fmla="*/ 2147483647 w 617"/>
              <a:gd name="T63" fmla="*/ 2147483647 h 176"/>
              <a:gd name="T64" fmla="*/ 2147483647 w 617"/>
              <a:gd name="T65" fmla="*/ 2147483647 h 176"/>
              <a:gd name="T66" fmla="*/ 2147483647 w 617"/>
              <a:gd name="T67" fmla="*/ 2147483647 h 176"/>
              <a:gd name="T68" fmla="*/ 2147483647 w 617"/>
              <a:gd name="T69" fmla="*/ 2147483647 h 176"/>
              <a:gd name="T70" fmla="*/ 2147483647 w 617"/>
              <a:gd name="T71" fmla="*/ 2147483647 h 176"/>
              <a:gd name="T72" fmla="*/ 2147483647 w 617"/>
              <a:gd name="T73" fmla="*/ 2147483647 h 176"/>
              <a:gd name="T74" fmla="*/ 2147483647 w 617"/>
              <a:gd name="T75" fmla="*/ 2147483647 h 176"/>
              <a:gd name="T76" fmla="*/ 2147483647 w 617"/>
              <a:gd name="T77" fmla="*/ 2147483647 h 176"/>
              <a:gd name="T78" fmla="*/ 2147483647 w 617"/>
              <a:gd name="T79" fmla="*/ 2147483647 h 176"/>
              <a:gd name="T80" fmla="*/ 2147483647 w 617"/>
              <a:gd name="T81" fmla="*/ 2147483647 h 176"/>
              <a:gd name="T82" fmla="*/ 2147483647 w 617"/>
              <a:gd name="T83" fmla="*/ 2147483647 h 176"/>
              <a:gd name="T84" fmla="*/ 2147483647 w 617"/>
              <a:gd name="T85" fmla="*/ 2147483647 h 1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17" h="176">
                <a:moveTo>
                  <a:pt x="0" y="176"/>
                </a:moveTo>
                <a:lnTo>
                  <a:pt x="0" y="167"/>
                </a:lnTo>
                <a:lnTo>
                  <a:pt x="0" y="159"/>
                </a:lnTo>
                <a:lnTo>
                  <a:pt x="0" y="151"/>
                </a:lnTo>
                <a:lnTo>
                  <a:pt x="0" y="144"/>
                </a:lnTo>
                <a:lnTo>
                  <a:pt x="0" y="136"/>
                </a:lnTo>
                <a:lnTo>
                  <a:pt x="8" y="128"/>
                </a:lnTo>
                <a:lnTo>
                  <a:pt x="8" y="119"/>
                </a:lnTo>
                <a:lnTo>
                  <a:pt x="8" y="111"/>
                </a:lnTo>
                <a:lnTo>
                  <a:pt x="8" y="103"/>
                </a:lnTo>
                <a:lnTo>
                  <a:pt x="8" y="96"/>
                </a:lnTo>
                <a:lnTo>
                  <a:pt x="16" y="96"/>
                </a:lnTo>
                <a:lnTo>
                  <a:pt x="16" y="88"/>
                </a:lnTo>
                <a:lnTo>
                  <a:pt x="16" y="80"/>
                </a:lnTo>
                <a:lnTo>
                  <a:pt x="16" y="71"/>
                </a:lnTo>
                <a:lnTo>
                  <a:pt x="16" y="63"/>
                </a:lnTo>
                <a:lnTo>
                  <a:pt x="16" y="55"/>
                </a:lnTo>
                <a:lnTo>
                  <a:pt x="16" y="48"/>
                </a:lnTo>
                <a:lnTo>
                  <a:pt x="25" y="48"/>
                </a:lnTo>
                <a:lnTo>
                  <a:pt x="25" y="40"/>
                </a:lnTo>
                <a:lnTo>
                  <a:pt x="25" y="32"/>
                </a:lnTo>
                <a:lnTo>
                  <a:pt x="25" y="23"/>
                </a:lnTo>
                <a:lnTo>
                  <a:pt x="25" y="15"/>
                </a:lnTo>
                <a:lnTo>
                  <a:pt x="25" y="7"/>
                </a:lnTo>
                <a:lnTo>
                  <a:pt x="25" y="0"/>
                </a:lnTo>
                <a:lnTo>
                  <a:pt x="33" y="0"/>
                </a:lnTo>
                <a:lnTo>
                  <a:pt x="41" y="0"/>
                </a:lnTo>
                <a:lnTo>
                  <a:pt x="48" y="0"/>
                </a:lnTo>
                <a:lnTo>
                  <a:pt x="56" y="0"/>
                </a:lnTo>
                <a:lnTo>
                  <a:pt x="64" y="0"/>
                </a:lnTo>
                <a:lnTo>
                  <a:pt x="73" y="0"/>
                </a:lnTo>
                <a:lnTo>
                  <a:pt x="81" y="0"/>
                </a:lnTo>
                <a:lnTo>
                  <a:pt x="89" y="0"/>
                </a:lnTo>
                <a:lnTo>
                  <a:pt x="96" y="0"/>
                </a:lnTo>
                <a:lnTo>
                  <a:pt x="104" y="0"/>
                </a:lnTo>
                <a:lnTo>
                  <a:pt x="112" y="7"/>
                </a:lnTo>
                <a:lnTo>
                  <a:pt x="121" y="7"/>
                </a:lnTo>
                <a:lnTo>
                  <a:pt x="129" y="7"/>
                </a:lnTo>
                <a:lnTo>
                  <a:pt x="137" y="15"/>
                </a:lnTo>
                <a:lnTo>
                  <a:pt x="144" y="15"/>
                </a:lnTo>
                <a:lnTo>
                  <a:pt x="152" y="15"/>
                </a:lnTo>
                <a:lnTo>
                  <a:pt x="169" y="23"/>
                </a:lnTo>
                <a:lnTo>
                  <a:pt x="177" y="32"/>
                </a:lnTo>
                <a:lnTo>
                  <a:pt x="192" y="32"/>
                </a:lnTo>
                <a:lnTo>
                  <a:pt x="200" y="40"/>
                </a:lnTo>
                <a:lnTo>
                  <a:pt x="210" y="40"/>
                </a:lnTo>
                <a:lnTo>
                  <a:pt x="225" y="48"/>
                </a:lnTo>
                <a:lnTo>
                  <a:pt x="240" y="55"/>
                </a:lnTo>
                <a:lnTo>
                  <a:pt x="248" y="55"/>
                </a:lnTo>
                <a:lnTo>
                  <a:pt x="258" y="55"/>
                </a:lnTo>
                <a:lnTo>
                  <a:pt x="258" y="63"/>
                </a:lnTo>
                <a:lnTo>
                  <a:pt x="273" y="63"/>
                </a:lnTo>
                <a:lnTo>
                  <a:pt x="273" y="71"/>
                </a:lnTo>
                <a:lnTo>
                  <a:pt x="288" y="71"/>
                </a:lnTo>
                <a:lnTo>
                  <a:pt x="288" y="80"/>
                </a:lnTo>
                <a:lnTo>
                  <a:pt x="306" y="88"/>
                </a:lnTo>
                <a:lnTo>
                  <a:pt x="313" y="96"/>
                </a:lnTo>
                <a:lnTo>
                  <a:pt x="329" y="96"/>
                </a:lnTo>
                <a:lnTo>
                  <a:pt x="336" y="103"/>
                </a:lnTo>
                <a:lnTo>
                  <a:pt x="354" y="103"/>
                </a:lnTo>
                <a:lnTo>
                  <a:pt x="369" y="111"/>
                </a:lnTo>
                <a:lnTo>
                  <a:pt x="402" y="119"/>
                </a:lnTo>
                <a:lnTo>
                  <a:pt x="409" y="119"/>
                </a:lnTo>
                <a:lnTo>
                  <a:pt x="425" y="128"/>
                </a:lnTo>
                <a:lnTo>
                  <a:pt x="432" y="128"/>
                </a:lnTo>
                <a:lnTo>
                  <a:pt x="450" y="136"/>
                </a:lnTo>
                <a:lnTo>
                  <a:pt x="465" y="136"/>
                </a:lnTo>
                <a:lnTo>
                  <a:pt x="473" y="144"/>
                </a:lnTo>
                <a:lnTo>
                  <a:pt x="480" y="144"/>
                </a:lnTo>
                <a:lnTo>
                  <a:pt x="488" y="144"/>
                </a:lnTo>
                <a:lnTo>
                  <a:pt x="497" y="144"/>
                </a:lnTo>
                <a:lnTo>
                  <a:pt x="505" y="144"/>
                </a:lnTo>
                <a:lnTo>
                  <a:pt x="513" y="151"/>
                </a:lnTo>
                <a:lnTo>
                  <a:pt x="521" y="151"/>
                </a:lnTo>
                <a:lnTo>
                  <a:pt x="536" y="151"/>
                </a:lnTo>
                <a:lnTo>
                  <a:pt x="545" y="151"/>
                </a:lnTo>
                <a:lnTo>
                  <a:pt x="553" y="159"/>
                </a:lnTo>
                <a:lnTo>
                  <a:pt x="561" y="167"/>
                </a:lnTo>
                <a:lnTo>
                  <a:pt x="569" y="167"/>
                </a:lnTo>
                <a:lnTo>
                  <a:pt x="576" y="167"/>
                </a:lnTo>
                <a:lnTo>
                  <a:pt x="584" y="167"/>
                </a:lnTo>
                <a:lnTo>
                  <a:pt x="593" y="167"/>
                </a:lnTo>
                <a:lnTo>
                  <a:pt x="601" y="167"/>
                </a:lnTo>
                <a:lnTo>
                  <a:pt x="609" y="167"/>
                </a:lnTo>
                <a:lnTo>
                  <a:pt x="617" y="176"/>
                </a:lnTo>
                <a:lnTo>
                  <a:pt x="617" y="167"/>
                </a:lnTo>
              </a:path>
            </a:pathLst>
          </a:custGeom>
          <a:noFill/>
          <a:ln w="12700">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766" name="Freeform 101"/>
          <p:cNvSpPr>
            <a:spLocks/>
          </p:cNvSpPr>
          <p:nvPr/>
        </p:nvSpPr>
        <p:spPr bwMode="auto">
          <a:xfrm>
            <a:off x="6388100" y="5449888"/>
            <a:ext cx="979488" cy="279400"/>
          </a:xfrm>
          <a:custGeom>
            <a:avLst/>
            <a:gdLst>
              <a:gd name="T0" fmla="*/ 0 w 617"/>
              <a:gd name="T1" fmla="*/ 2147483647 h 176"/>
              <a:gd name="T2" fmla="*/ 0 w 617"/>
              <a:gd name="T3" fmla="*/ 2147483647 h 176"/>
              <a:gd name="T4" fmla="*/ 0 w 617"/>
              <a:gd name="T5" fmla="*/ 2147483647 h 176"/>
              <a:gd name="T6" fmla="*/ 2147483647 w 617"/>
              <a:gd name="T7" fmla="*/ 2147483647 h 176"/>
              <a:gd name="T8" fmla="*/ 2147483647 w 617"/>
              <a:gd name="T9" fmla="*/ 2147483647 h 176"/>
              <a:gd name="T10" fmla="*/ 2147483647 w 617"/>
              <a:gd name="T11" fmla="*/ 2147483647 h 176"/>
              <a:gd name="T12" fmla="*/ 2147483647 w 617"/>
              <a:gd name="T13" fmla="*/ 2147483647 h 176"/>
              <a:gd name="T14" fmla="*/ 2147483647 w 617"/>
              <a:gd name="T15" fmla="*/ 2147483647 h 176"/>
              <a:gd name="T16" fmla="*/ 2147483647 w 617"/>
              <a:gd name="T17" fmla="*/ 2147483647 h 176"/>
              <a:gd name="T18" fmla="*/ 2147483647 w 617"/>
              <a:gd name="T19" fmla="*/ 2147483647 h 176"/>
              <a:gd name="T20" fmla="*/ 2147483647 w 617"/>
              <a:gd name="T21" fmla="*/ 2147483647 h 176"/>
              <a:gd name="T22" fmla="*/ 2147483647 w 617"/>
              <a:gd name="T23" fmla="*/ 2147483647 h 176"/>
              <a:gd name="T24" fmla="*/ 2147483647 w 617"/>
              <a:gd name="T25" fmla="*/ 0 h 176"/>
              <a:gd name="T26" fmla="*/ 2147483647 w 617"/>
              <a:gd name="T27" fmla="*/ 0 h 176"/>
              <a:gd name="T28" fmla="*/ 2147483647 w 617"/>
              <a:gd name="T29" fmla="*/ 0 h 176"/>
              <a:gd name="T30" fmla="*/ 2147483647 w 617"/>
              <a:gd name="T31" fmla="*/ 0 h 176"/>
              <a:gd name="T32" fmla="*/ 2147483647 w 617"/>
              <a:gd name="T33" fmla="*/ 0 h 176"/>
              <a:gd name="T34" fmla="*/ 2147483647 w 617"/>
              <a:gd name="T35" fmla="*/ 2147483647 h 176"/>
              <a:gd name="T36" fmla="*/ 2147483647 w 617"/>
              <a:gd name="T37" fmla="*/ 2147483647 h 176"/>
              <a:gd name="T38" fmla="*/ 2147483647 w 617"/>
              <a:gd name="T39" fmla="*/ 2147483647 h 176"/>
              <a:gd name="T40" fmla="*/ 2147483647 w 617"/>
              <a:gd name="T41" fmla="*/ 2147483647 h 176"/>
              <a:gd name="T42" fmla="*/ 2147483647 w 617"/>
              <a:gd name="T43" fmla="*/ 2147483647 h 176"/>
              <a:gd name="T44" fmla="*/ 2147483647 w 617"/>
              <a:gd name="T45" fmla="*/ 2147483647 h 176"/>
              <a:gd name="T46" fmla="*/ 2147483647 w 617"/>
              <a:gd name="T47" fmla="*/ 2147483647 h 176"/>
              <a:gd name="T48" fmla="*/ 2147483647 w 617"/>
              <a:gd name="T49" fmla="*/ 2147483647 h 176"/>
              <a:gd name="T50" fmla="*/ 2147483647 w 617"/>
              <a:gd name="T51" fmla="*/ 2147483647 h 176"/>
              <a:gd name="T52" fmla="*/ 2147483647 w 617"/>
              <a:gd name="T53" fmla="*/ 2147483647 h 176"/>
              <a:gd name="T54" fmla="*/ 2147483647 w 617"/>
              <a:gd name="T55" fmla="*/ 2147483647 h 176"/>
              <a:gd name="T56" fmla="*/ 2147483647 w 617"/>
              <a:gd name="T57" fmla="*/ 2147483647 h 176"/>
              <a:gd name="T58" fmla="*/ 2147483647 w 617"/>
              <a:gd name="T59" fmla="*/ 2147483647 h 176"/>
              <a:gd name="T60" fmla="*/ 2147483647 w 617"/>
              <a:gd name="T61" fmla="*/ 2147483647 h 176"/>
              <a:gd name="T62" fmla="*/ 2147483647 w 617"/>
              <a:gd name="T63" fmla="*/ 2147483647 h 176"/>
              <a:gd name="T64" fmla="*/ 2147483647 w 617"/>
              <a:gd name="T65" fmla="*/ 2147483647 h 176"/>
              <a:gd name="T66" fmla="*/ 2147483647 w 617"/>
              <a:gd name="T67" fmla="*/ 2147483647 h 176"/>
              <a:gd name="T68" fmla="*/ 2147483647 w 617"/>
              <a:gd name="T69" fmla="*/ 2147483647 h 176"/>
              <a:gd name="T70" fmla="*/ 2147483647 w 617"/>
              <a:gd name="T71" fmla="*/ 2147483647 h 176"/>
              <a:gd name="T72" fmla="*/ 2147483647 w 617"/>
              <a:gd name="T73" fmla="*/ 2147483647 h 176"/>
              <a:gd name="T74" fmla="*/ 2147483647 w 617"/>
              <a:gd name="T75" fmla="*/ 2147483647 h 176"/>
              <a:gd name="T76" fmla="*/ 2147483647 w 617"/>
              <a:gd name="T77" fmla="*/ 2147483647 h 176"/>
              <a:gd name="T78" fmla="*/ 2147483647 w 617"/>
              <a:gd name="T79" fmla="*/ 2147483647 h 176"/>
              <a:gd name="T80" fmla="*/ 2147483647 w 617"/>
              <a:gd name="T81" fmla="*/ 2147483647 h 176"/>
              <a:gd name="T82" fmla="*/ 2147483647 w 617"/>
              <a:gd name="T83" fmla="*/ 2147483647 h 176"/>
              <a:gd name="T84" fmla="*/ 2147483647 w 617"/>
              <a:gd name="T85" fmla="*/ 2147483647 h 1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17" h="176">
                <a:moveTo>
                  <a:pt x="0" y="176"/>
                </a:moveTo>
                <a:lnTo>
                  <a:pt x="0" y="167"/>
                </a:lnTo>
                <a:lnTo>
                  <a:pt x="0" y="159"/>
                </a:lnTo>
                <a:lnTo>
                  <a:pt x="0" y="151"/>
                </a:lnTo>
                <a:lnTo>
                  <a:pt x="0" y="144"/>
                </a:lnTo>
                <a:lnTo>
                  <a:pt x="0" y="136"/>
                </a:lnTo>
                <a:lnTo>
                  <a:pt x="8" y="128"/>
                </a:lnTo>
                <a:lnTo>
                  <a:pt x="8" y="119"/>
                </a:lnTo>
                <a:lnTo>
                  <a:pt x="8" y="111"/>
                </a:lnTo>
                <a:lnTo>
                  <a:pt x="8" y="103"/>
                </a:lnTo>
                <a:lnTo>
                  <a:pt x="8" y="96"/>
                </a:lnTo>
                <a:lnTo>
                  <a:pt x="16" y="96"/>
                </a:lnTo>
                <a:lnTo>
                  <a:pt x="16" y="88"/>
                </a:lnTo>
                <a:lnTo>
                  <a:pt x="16" y="80"/>
                </a:lnTo>
                <a:lnTo>
                  <a:pt x="16" y="71"/>
                </a:lnTo>
                <a:lnTo>
                  <a:pt x="16" y="63"/>
                </a:lnTo>
                <a:lnTo>
                  <a:pt x="16" y="55"/>
                </a:lnTo>
                <a:lnTo>
                  <a:pt x="16" y="48"/>
                </a:lnTo>
                <a:lnTo>
                  <a:pt x="25" y="48"/>
                </a:lnTo>
                <a:lnTo>
                  <a:pt x="25" y="40"/>
                </a:lnTo>
                <a:lnTo>
                  <a:pt x="25" y="32"/>
                </a:lnTo>
                <a:lnTo>
                  <a:pt x="25" y="23"/>
                </a:lnTo>
                <a:lnTo>
                  <a:pt x="25" y="15"/>
                </a:lnTo>
                <a:lnTo>
                  <a:pt x="25" y="7"/>
                </a:lnTo>
                <a:lnTo>
                  <a:pt x="25" y="0"/>
                </a:lnTo>
                <a:lnTo>
                  <a:pt x="33" y="0"/>
                </a:lnTo>
                <a:lnTo>
                  <a:pt x="41" y="0"/>
                </a:lnTo>
                <a:lnTo>
                  <a:pt x="48" y="0"/>
                </a:lnTo>
                <a:lnTo>
                  <a:pt x="56" y="0"/>
                </a:lnTo>
                <a:lnTo>
                  <a:pt x="64" y="0"/>
                </a:lnTo>
                <a:lnTo>
                  <a:pt x="73" y="0"/>
                </a:lnTo>
                <a:lnTo>
                  <a:pt x="81" y="0"/>
                </a:lnTo>
                <a:lnTo>
                  <a:pt x="89" y="0"/>
                </a:lnTo>
                <a:lnTo>
                  <a:pt x="96" y="0"/>
                </a:lnTo>
                <a:lnTo>
                  <a:pt x="104" y="0"/>
                </a:lnTo>
                <a:lnTo>
                  <a:pt x="112" y="7"/>
                </a:lnTo>
                <a:lnTo>
                  <a:pt x="121" y="7"/>
                </a:lnTo>
                <a:lnTo>
                  <a:pt x="129" y="7"/>
                </a:lnTo>
                <a:lnTo>
                  <a:pt x="137" y="15"/>
                </a:lnTo>
                <a:lnTo>
                  <a:pt x="144" y="15"/>
                </a:lnTo>
                <a:lnTo>
                  <a:pt x="152" y="15"/>
                </a:lnTo>
                <a:lnTo>
                  <a:pt x="169" y="23"/>
                </a:lnTo>
                <a:lnTo>
                  <a:pt x="177" y="32"/>
                </a:lnTo>
                <a:lnTo>
                  <a:pt x="192" y="32"/>
                </a:lnTo>
                <a:lnTo>
                  <a:pt x="200" y="40"/>
                </a:lnTo>
                <a:lnTo>
                  <a:pt x="210" y="40"/>
                </a:lnTo>
                <a:lnTo>
                  <a:pt x="225" y="48"/>
                </a:lnTo>
                <a:lnTo>
                  <a:pt x="240" y="55"/>
                </a:lnTo>
                <a:lnTo>
                  <a:pt x="248" y="55"/>
                </a:lnTo>
                <a:lnTo>
                  <a:pt x="258" y="55"/>
                </a:lnTo>
                <a:lnTo>
                  <a:pt x="258" y="63"/>
                </a:lnTo>
                <a:lnTo>
                  <a:pt x="273" y="63"/>
                </a:lnTo>
                <a:lnTo>
                  <a:pt x="273" y="71"/>
                </a:lnTo>
                <a:lnTo>
                  <a:pt x="288" y="71"/>
                </a:lnTo>
                <a:lnTo>
                  <a:pt x="288" y="80"/>
                </a:lnTo>
                <a:lnTo>
                  <a:pt x="306" y="88"/>
                </a:lnTo>
                <a:lnTo>
                  <a:pt x="313" y="96"/>
                </a:lnTo>
                <a:lnTo>
                  <a:pt x="329" y="96"/>
                </a:lnTo>
                <a:lnTo>
                  <a:pt x="336" y="103"/>
                </a:lnTo>
                <a:lnTo>
                  <a:pt x="354" y="103"/>
                </a:lnTo>
                <a:lnTo>
                  <a:pt x="369" y="111"/>
                </a:lnTo>
                <a:lnTo>
                  <a:pt x="402" y="119"/>
                </a:lnTo>
                <a:lnTo>
                  <a:pt x="409" y="119"/>
                </a:lnTo>
                <a:lnTo>
                  <a:pt x="425" y="128"/>
                </a:lnTo>
                <a:lnTo>
                  <a:pt x="432" y="128"/>
                </a:lnTo>
                <a:lnTo>
                  <a:pt x="450" y="136"/>
                </a:lnTo>
                <a:lnTo>
                  <a:pt x="465" y="136"/>
                </a:lnTo>
                <a:lnTo>
                  <a:pt x="473" y="144"/>
                </a:lnTo>
                <a:lnTo>
                  <a:pt x="480" y="144"/>
                </a:lnTo>
                <a:lnTo>
                  <a:pt x="488" y="144"/>
                </a:lnTo>
                <a:lnTo>
                  <a:pt x="497" y="144"/>
                </a:lnTo>
                <a:lnTo>
                  <a:pt x="505" y="144"/>
                </a:lnTo>
                <a:lnTo>
                  <a:pt x="513" y="151"/>
                </a:lnTo>
                <a:lnTo>
                  <a:pt x="521" y="151"/>
                </a:lnTo>
                <a:lnTo>
                  <a:pt x="536" y="151"/>
                </a:lnTo>
                <a:lnTo>
                  <a:pt x="545" y="151"/>
                </a:lnTo>
                <a:lnTo>
                  <a:pt x="553" y="159"/>
                </a:lnTo>
                <a:lnTo>
                  <a:pt x="561" y="167"/>
                </a:lnTo>
                <a:lnTo>
                  <a:pt x="569" y="167"/>
                </a:lnTo>
                <a:lnTo>
                  <a:pt x="576" y="167"/>
                </a:lnTo>
                <a:lnTo>
                  <a:pt x="584" y="167"/>
                </a:lnTo>
                <a:lnTo>
                  <a:pt x="593" y="167"/>
                </a:lnTo>
                <a:lnTo>
                  <a:pt x="601" y="167"/>
                </a:lnTo>
                <a:lnTo>
                  <a:pt x="609" y="167"/>
                </a:lnTo>
                <a:lnTo>
                  <a:pt x="617" y="176"/>
                </a:lnTo>
                <a:lnTo>
                  <a:pt x="617" y="167"/>
                </a:lnTo>
              </a:path>
            </a:pathLst>
          </a:custGeom>
          <a:noFill/>
          <a:ln w="12700">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p:txBody>
          <a:bodyPr/>
          <a:lstStyle/>
          <a:p>
            <a:r>
              <a:rPr lang="en-US" altLang="en-US" sz="3600" smtClean="0"/>
              <a:t>Arc Flash, as a Function of Waveform</a:t>
            </a:r>
          </a:p>
        </p:txBody>
      </p:sp>
      <p:sp>
        <p:nvSpPr>
          <p:cNvPr id="76802" name="Rectangle 3"/>
          <p:cNvSpPr>
            <a:spLocks noGrp="1" noChangeArrowheads="1"/>
          </p:cNvSpPr>
          <p:nvPr>
            <p:ph type="body" idx="1"/>
          </p:nvPr>
        </p:nvSpPr>
        <p:spPr/>
        <p:txBody>
          <a:bodyPr/>
          <a:lstStyle/>
          <a:p>
            <a:pPr>
              <a:lnSpc>
                <a:spcPct val="90000"/>
              </a:lnSpc>
            </a:pPr>
            <a:r>
              <a:rPr lang="en-US" altLang="en-US" smtClean="0"/>
              <a:t>Waveform will have a significant effect on:</a:t>
            </a:r>
          </a:p>
          <a:p>
            <a:pPr lvl="1">
              <a:lnSpc>
                <a:spcPct val="90000"/>
              </a:lnSpc>
            </a:pPr>
            <a:r>
              <a:rPr lang="en-US" altLang="en-US" smtClean="0"/>
              <a:t>Conversion into various forms of energy</a:t>
            </a:r>
          </a:p>
          <a:p>
            <a:pPr lvl="1">
              <a:lnSpc>
                <a:spcPct val="90000"/>
              </a:lnSpc>
            </a:pPr>
            <a:r>
              <a:rPr lang="en-US" altLang="en-US" smtClean="0"/>
              <a:t>Thresholds for plasma cloud expansion</a:t>
            </a:r>
          </a:p>
          <a:p>
            <a:pPr lvl="1">
              <a:lnSpc>
                <a:spcPct val="90000"/>
              </a:lnSpc>
            </a:pPr>
            <a:r>
              <a:rPr lang="en-US" altLang="en-US" smtClean="0"/>
              <a:t>Acoustic shock wave</a:t>
            </a:r>
          </a:p>
          <a:p>
            <a:pPr lvl="1">
              <a:lnSpc>
                <a:spcPct val="90000"/>
              </a:lnSpc>
            </a:pPr>
            <a:r>
              <a:rPr lang="en-US" altLang="en-US" smtClean="0"/>
              <a:t>Creation and ejection of molten metal droplets</a:t>
            </a:r>
          </a:p>
          <a:p>
            <a:pPr lvl="1">
              <a:lnSpc>
                <a:spcPct val="90000"/>
              </a:lnSpc>
            </a:pPr>
            <a:r>
              <a:rPr lang="en-US" altLang="en-US" smtClean="0"/>
              <a:t>Plasma sustaining processes</a:t>
            </a:r>
          </a:p>
          <a:p>
            <a:pPr lvl="1">
              <a:lnSpc>
                <a:spcPct val="90000"/>
              </a:lnSpc>
            </a:pPr>
            <a:r>
              <a:rPr lang="en-US" altLang="en-US" smtClean="0"/>
              <a:t>Extinction processes</a:t>
            </a:r>
          </a:p>
          <a:p>
            <a:pPr lvl="1">
              <a:lnSpc>
                <a:spcPct val="90000"/>
              </a:lnSpc>
            </a:pPr>
            <a:endParaRPr lang="en-US" altLang="en-US" smtClean="0"/>
          </a:p>
          <a:p>
            <a:pPr lvl="1">
              <a:lnSpc>
                <a:spcPct val="90000"/>
              </a:lnSpc>
            </a:pPr>
            <a:r>
              <a:rPr lang="en-US" altLang="en-US" smtClean="0">
                <a:solidFill>
                  <a:srgbClr val="69FF6A"/>
                </a:solidFill>
              </a:rPr>
              <a:t>Significance and magnitude of the arc flash</a:t>
            </a:r>
            <a:endParaRPr lang="en-US" altLang="en-US"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p:txBody>
          <a:bodyPr/>
          <a:lstStyle/>
          <a:p>
            <a:r>
              <a:rPr lang="en-US" altLang="en-US" sz="3600" smtClean="0"/>
              <a:t>AC vs DC arcs</a:t>
            </a:r>
          </a:p>
        </p:txBody>
      </p:sp>
      <p:sp>
        <p:nvSpPr>
          <p:cNvPr id="78850" name="Rectangle 3"/>
          <p:cNvSpPr>
            <a:spLocks noGrp="1" noChangeArrowheads="1"/>
          </p:cNvSpPr>
          <p:nvPr>
            <p:ph type="body" idx="1"/>
          </p:nvPr>
        </p:nvSpPr>
        <p:spPr/>
        <p:txBody>
          <a:bodyPr/>
          <a:lstStyle/>
          <a:p>
            <a:pPr>
              <a:lnSpc>
                <a:spcPct val="90000"/>
              </a:lnSpc>
            </a:pPr>
            <a:r>
              <a:rPr lang="en-US" altLang="en-US" sz="2400" smtClean="0"/>
              <a:t>An 60 Hz arc passes through a current zero every 8 ms.</a:t>
            </a:r>
          </a:p>
          <a:p>
            <a:pPr lvl="1">
              <a:lnSpc>
                <a:spcPct val="90000"/>
              </a:lnSpc>
            </a:pPr>
            <a:r>
              <a:rPr lang="en-US" altLang="en-US" sz="2000" smtClean="0"/>
              <a:t>Thus, substantial cooling from recombination and deionization occurs between current peaks.</a:t>
            </a:r>
          </a:p>
          <a:p>
            <a:pPr lvl="1">
              <a:lnSpc>
                <a:spcPct val="90000"/>
              </a:lnSpc>
            </a:pPr>
            <a:r>
              <a:rPr lang="en-US" altLang="en-US" sz="2000" smtClean="0"/>
              <a:t>More voltage is needed to </a:t>
            </a:r>
            <a:r>
              <a:rPr lang="ja-JP" altLang="en-US" sz="2000" smtClean="0"/>
              <a:t>“</a:t>
            </a:r>
            <a:r>
              <a:rPr lang="en-US" altLang="ja-JP" sz="2000" smtClean="0"/>
              <a:t>reignite</a:t>
            </a:r>
            <a:r>
              <a:rPr lang="ja-JP" altLang="en-US" sz="2000" smtClean="0"/>
              <a:t>”</a:t>
            </a:r>
            <a:r>
              <a:rPr lang="en-US" altLang="ja-JP" sz="2000" smtClean="0"/>
              <a:t> the arc after each current zero than a DC arc.</a:t>
            </a:r>
          </a:p>
          <a:p>
            <a:pPr lvl="1">
              <a:lnSpc>
                <a:spcPct val="90000"/>
              </a:lnSpc>
            </a:pPr>
            <a:r>
              <a:rPr lang="en-US" altLang="en-US" sz="2000" smtClean="0"/>
              <a:t>This effect is somewhat cancelled, however, in inductive circuits, as a voltage appears across the gap during a current zero.</a:t>
            </a:r>
          </a:p>
          <a:p>
            <a:pPr>
              <a:lnSpc>
                <a:spcPct val="90000"/>
              </a:lnSpc>
            </a:pPr>
            <a:r>
              <a:rPr lang="en-US" altLang="en-US" sz="2400" smtClean="0"/>
              <a:t>DC arcs do not pass through current zeros and sustain ionization at lower voltages</a:t>
            </a:r>
          </a:p>
          <a:p>
            <a:pPr>
              <a:lnSpc>
                <a:spcPct val="90000"/>
              </a:lnSpc>
            </a:pPr>
            <a:r>
              <a:rPr lang="en-US" altLang="en-US" sz="2400" smtClean="0"/>
              <a:t>Three phase AC arcs will behave more like DC arcs, since the average current flow is more constant, and there are no total current and voltage zeros.</a:t>
            </a:r>
          </a:p>
          <a:p>
            <a:pPr>
              <a:lnSpc>
                <a:spcPct val="90000"/>
              </a:lnSpc>
            </a:pPr>
            <a:endParaRPr lang="en-US" altLang="en-US" sz="2400" smtClean="0"/>
          </a:p>
          <a:p>
            <a:pPr>
              <a:lnSpc>
                <a:spcPct val="90000"/>
              </a:lnSpc>
            </a:pPr>
            <a:r>
              <a:rPr lang="en-US" altLang="en-US" sz="2400" smtClean="0"/>
              <a:t>Note that IEEE 1584 did not cover single phase or DC arcs</a:t>
            </a:r>
          </a:p>
          <a:p>
            <a:pPr>
              <a:lnSpc>
                <a:spcPct val="90000"/>
              </a:lnSpc>
            </a:pPr>
            <a:endParaRPr lang="en-US" altLang="en-US" sz="240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p:txBody>
          <a:bodyPr/>
          <a:lstStyle/>
          <a:p>
            <a:r>
              <a:rPr lang="en-US" altLang="en-US" sz="3600" smtClean="0"/>
              <a:t>What is the voltage threshold for arc flash?</a:t>
            </a:r>
          </a:p>
        </p:txBody>
      </p:sp>
      <p:sp>
        <p:nvSpPr>
          <p:cNvPr id="80898" name="Rectangle 3"/>
          <p:cNvSpPr>
            <a:spLocks noGrp="1" noChangeArrowheads="1"/>
          </p:cNvSpPr>
          <p:nvPr>
            <p:ph type="body" idx="1"/>
          </p:nvPr>
        </p:nvSpPr>
        <p:spPr/>
        <p:txBody>
          <a:bodyPr/>
          <a:lstStyle/>
          <a:p>
            <a:pPr>
              <a:lnSpc>
                <a:spcPct val="90000"/>
              </a:lnSpc>
            </a:pPr>
            <a:r>
              <a:rPr lang="en-US" altLang="en-US" sz="2400" smtClean="0"/>
              <a:t>AC</a:t>
            </a:r>
          </a:p>
          <a:p>
            <a:pPr lvl="1">
              <a:lnSpc>
                <a:spcPct val="90000"/>
              </a:lnSpc>
            </a:pPr>
            <a:r>
              <a:rPr lang="en-US" altLang="en-US" sz="2000" smtClean="0"/>
              <a:t>Often self extinguishes below about 250 V rms, for typical gaps</a:t>
            </a:r>
          </a:p>
          <a:p>
            <a:pPr lvl="2">
              <a:lnSpc>
                <a:spcPct val="90000"/>
              </a:lnSpc>
            </a:pPr>
            <a:r>
              <a:rPr lang="en-US" altLang="en-US" sz="1800" smtClean="0"/>
              <a:t>Especially true for single phase arcs</a:t>
            </a:r>
          </a:p>
          <a:p>
            <a:pPr lvl="2">
              <a:lnSpc>
                <a:spcPct val="90000"/>
              </a:lnSpc>
            </a:pPr>
            <a:r>
              <a:rPr lang="en-US" altLang="en-US" sz="1800" smtClean="0"/>
              <a:t>Less true for three phase arcs</a:t>
            </a:r>
          </a:p>
          <a:p>
            <a:pPr lvl="1">
              <a:lnSpc>
                <a:spcPct val="90000"/>
              </a:lnSpc>
            </a:pPr>
            <a:r>
              <a:rPr lang="en-US" altLang="en-US" sz="2000" smtClean="0"/>
              <a:t>For low current systems, not enough energy is deposited in the arc to create a substantial arc flash hazard before the overcurrent protection operates</a:t>
            </a:r>
          </a:p>
          <a:p>
            <a:pPr>
              <a:lnSpc>
                <a:spcPct val="90000"/>
              </a:lnSpc>
            </a:pPr>
            <a:r>
              <a:rPr lang="en-US" altLang="en-US" sz="2400" smtClean="0"/>
              <a:t>DC</a:t>
            </a:r>
          </a:p>
          <a:p>
            <a:pPr lvl="1">
              <a:lnSpc>
                <a:spcPct val="90000"/>
              </a:lnSpc>
            </a:pPr>
            <a:r>
              <a:rPr lang="en-US" altLang="en-US" sz="2000" smtClean="0"/>
              <a:t>Under investigation</a:t>
            </a:r>
          </a:p>
          <a:p>
            <a:pPr lvl="1">
              <a:lnSpc>
                <a:spcPct val="90000"/>
              </a:lnSpc>
            </a:pPr>
            <a:r>
              <a:rPr lang="en-US" altLang="en-US" sz="2000" smtClean="0"/>
              <a:t>May result in hotter plasmas for equivalent AC voltages</a:t>
            </a:r>
          </a:p>
          <a:p>
            <a:pPr lvl="2">
              <a:lnSpc>
                <a:spcPct val="90000"/>
              </a:lnSpc>
            </a:pPr>
            <a:r>
              <a:rPr lang="en-US" altLang="en-US" sz="1800" smtClean="0"/>
              <a:t>One paper reported DC heat flux = 1.25 x AC heat flux</a:t>
            </a:r>
          </a:p>
          <a:p>
            <a:pPr lvl="1">
              <a:lnSpc>
                <a:spcPct val="90000"/>
              </a:lnSpc>
            </a:pPr>
            <a:r>
              <a:rPr lang="en-US" altLang="en-US" sz="2000" smtClean="0"/>
              <a:t>May result in arc flash hazards at lower voltage thresholds</a:t>
            </a:r>
          </a:p>
          <a:p>
            <a:pPr lvl="2">
              <a:lnSpc>
                <a:spcPct val="90000"/>
              </a:lnSpc>
            </a:pPr>
            <a:r>
              <a:rPr lang="en-US" altLang="en-US" sz="1800" smtClean="0"/>
              <a:t>130 V DC for short gaps</a:t>
            </a:r>
          </a:p>
          <a:p>
            <a:pPr lvl="2">
              <a:lnSpc>
                <a:spcPct val="90000"/>
              </a:lnSpc>
            </a:pPr>
            <a:r>
              <a:rPr lang="en-US" altLang="en-US" sz="1800" smtClean="0"/>
              <a:t>260 V DC for 1 inch gaps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a:xfrm>
            <a:off x="457200" y="0"/>
            <a:ext cx="8229600" cy="1143000"/>
          </a:xfrm>
        </p:spPr>
        <p:txBody>
          <a:bodyPr/>
          <a:lstStyle/>
          <a:p>
            <a:r>
              <a:rPr lang="en-US" altLang="en-US" smtClean="0"/>
              <a:t>Capacitor Arcs</a:t>
            </a:r>
          </a:p>
        </p:txBody>
      </p:sp>
      <p:sp>
        <p:nvSpPr>
          <p:cNvPr id="103426" name="Content Placeholder 2"/>
          <p:cNvSpPr>
            <a:spLocks noGrp="1"/>
          </p:cNvSpPr>
          <p:nvPr>
            <p:ph idx="1"/>
          </p:nvPr>
        </p:nvSpPr>
        <p:spPr>
          <a:xfrm>
            <a:off x="304800" y="1066800"/>
            <a:ext cx="8534400" cy="4525963"/>
          </a:xfrm>
        </p:spPr>
        <p:txBody>
          <a:bodyPr/>
          <a:lstStyle/>
          <a:p>
            <a:r>
              <a:rPr lang="en-US" altLang="en-US" sz="2800" smtClean="0"/>
              <a:t>AC facility power arcs</a:t>
            </a:r>
          </a:p>
          <a:p>
            <a:pPr lvl="1"/>
            <a:r>
              <a:rPr lang="en-US" altLang="en-US" sz="2400" smtClean="0"/>
              <a:t>Risetime is slow, msec</a:t>
            </a:r>
          </a:p>
          <a:p>
            <a:pPr lvl="1"/>
            <a:r>
              <a:rPr lang="en-US" altLang="en-US" sz="2400" smtClean="0"/>
              <a:t>Conversion into acoustic energy is low (&lt;5%)</a:t>
            </a:r>
          </a:p>
          <a:p>
            <a:pPr lvl="1"/>
            <a:r>
              <a:rPr lang="en-US" altLang="en-US" sz="2400" smtClean="0"/>
              <a:t>Simple hearing protection</a:t>
            </a:r>
          </a:p>
          <a:p>
            <a:pPr lvl="1"/>
            <a:r>
              <a:rPr lang="en-US" altLang="en-US" sz="2400" smtClean="0"/>
              <a:t>Few serious injuries from acoustics</a:t>
            </a:r>
          </a:p>
          <a:p>
            <a:pPr lvl="1"/>
            <a:r>
              <a:rPr lang="en-US" altLang="en-US" sz="2400" smtClean="0"/>
              <a:t>Currents 10s kA, magnetic forces low</a:t>
            </a:r>
          </a:p>
          <a:p>
            <a:r>
              <a:rPr lang="en-US" altLang="en-US" sz="2800" smtClean="0"/>
              <a:t>Capacitor arcs</a:t>
            </a:r>
          </a:p>
          <a:p>
            <a:pPr lvl="1"/>
            <a:r>
              <a:rPr lang="en-US" altLang="en-US" sz="2400" smtClean="0"/>
              <a:t>Risetime very fast, µs</a:t>
            </a:r>
          </a:p>
          <a:p>
            <a:pPr lvl="1"/>
            <a:r>
              <a:rPr lang="en-US" altLang="en-US" sz="2400" smtClean="0"/>
              <a:t>Conversion into acoustic energy is high (&gt;30%)</a:t>
            </a:r>
          </a:p>
          <a:p>
            <a:pPr lvl="1"/>
            <a:r>
              <a:rPr lang="en-US" altLang="en-US" sz="2400" smtClean="0"/>
              <a:t>Acoustic shock wave collapse lungs, break capilaries, burst eardrums, or kill</a:t>
            </a:r>
          </a:p>
          <a:p>
            <a:pPr lvl="1"/>
            <a:r>
              <a:rPr lang="en-US" altLang="en-US" sz="2400" smtClean="0"/>
              <a:t>Currents MAs, very strong magnetic forces and damage</a:t>
            </a:r>
          </a:p>
          <a:p>
            <a:endParaRPr lang="en-US" altLang="en-US" sz="2800" smtClean="0"/>
          </a:p>
        </p:txBody>
      </p:sp>
      <p:sp>
        <p:nvSpPr>
          <p:cNvPr id="5" name="Slide Number Placeholder 4"/>
          <p:cNvSpPr>
            <a:spLocks noGrp="1"/>
          </p:cNvSpPr>
          <p:nvPr>
            <p:ph type="sldNum" sz="quarter" idx="12"/>
          </p:nvPr>
        </p:nvSpPr>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A83B3AD-4BF6-4689-A92A-26B9B38D5649}" type="slidenum">
              <a:rPr lang="en-US" altLang="en-US" sz="1400"/>
              <a:pPr eaLnBrk="1" hangingPunct="1"/>
              <a:t>38</a:t>
            </a:fld>
            <a:endParaRPr lang="en-US" altLang="en-US" sz="14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1"/>
          <p:cNvSpPr>
            <a:spLocks noGrp="1"/>
          </p:cNvSpPr>
          <p:nvPr>
            <p:ph type="title"/>
          </p:nvPr>
        </p:nvSpPr>
        <p:spPr/>
        <p:txBody>
          <a:bodyPr/>
          <a:lstStyle/>
          <a:p>
            <a:r>
              <a:rPr lang="en-US" altLang="en-US" smtClean="0"/>
              <a:t>Definitions – must improve</a:t>
            </a:r>
          </a:p>
        </p:txBody>
      </p:sp>
      <p:sp>
        <p:nvSpPr>
          <p:cNvPr id="104450" name="Content Placeholder 2"/>
          <p:cNvSpPr>
            <a:spLocks noGrp="1"/>
          </p:cNvSpPr>
          <p:nvPr>
            <p:ph idx="1"/>
          </p:nvPr>
        </p:nvSpPr>
        <p:spPr/>
        <p:txBody>
          <a:bodyPr/>
          <a:lstStyle/>
          <a:p>
            <a:r>
              <a:rPr lang="en-US" altLang="en-US" smtClean="0"/>
              <a:t>Arc</a:t>
            </a:r>
          </a:p>
          <a:p>
            <a:r>
              <a:rPr lang="en-US" altLang="en-US" smtClean="0"/>
              <a:t>Arc flash</a:t>
            </a:r>
          </a:p>
          <a:p>
            <a:r>
              <a:rPr lang="en-US" altLang="en-US" smtClean="0"/>
              <a:t>Arc Blast</a:t>
            </a:r>
          </a:p>
        </p:txBody>
      </p:sp>
      <p:sp>
        <p:nvSpPr>
          <p:cNvPr id="5" name="Slide Number Placeholder 4"/>
          <p:cNvSpPr>
            <a:spLocks noGrp="1"/>
          </p:cNvSpPr>
          <p:nvPr>
            <p:ph type="sldNum" sz="quarter" idx="12"/>
          </p:nvPr>
        </p:nvSpPr>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F7FA98D-2889-4C8B-84FA-2E86C23C8B7B}" type="slidenum">
              <a:rPr lang="en-US" altLang="en-US" sz="1400"/>
              <a:pPr eaLnBrk="1" hangingPunct="1"/>
              <a:t>39</a:t>
            </a:fld>
            <a:endParaRPr lang="en-US" altLang="en-US" sz="14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p:txBody>
          <a:bodyPr/>
          <a:lstStyle/>
          <a:p>
            <a:r>
              <a:rPr lang="en-US" altLang="en-US" sz="3600" smtClean="0"/>
              <a:t>Seven cases for arc flash hazard analysis</a:t>
            </a:r>
          </a:p>
        </p:txBody>
      </p:sp>
      <p:sp>
        <p:nvSpPr>
          <p:cNvPr id="82946" name="Rectangle 3"/>
          <p:cNvSpPr>
            <a:spLocks noGrp="1" noChangeArrowheads="1"/>
          </p:cNvSpPr>
          <p:nvPr>
            <p:ph type="body" idx="1"/>
          </p:nvPr>
        </p:nvSpPr>
        <p:spPr/>
        <p:txBody>
          <a:bodyPr/>
          <a:lstStyle/>
          <a:p>
            <a:r>
              <a:rPr lang="en-US" altLang="en-US" smtClean="0"/>
              <a:t>Single phase power</a:t>
            </a:r>
          </a:p>
          <a:p>
            <a:r>
              <a:rPr lang="en-US" altLang="en-US" smtClean="0"/>
              <a:t>Three phase power</a:t>
            </a:r>
          </a:p>
          <a:p>
            <a:r>
              <a:rPr lang="en-US" altLang="en-US" smtClean="0"/>
              <a:t>DC power supplies </a:t>
            </a:r>
          </a:p>
          <a:p>
            <a:r>
              <a:rPr lang="en-US" altLang="en-US" smtClean="0"/>
              <a:t>Battery banks</a:t>
            </a:r>
          </a:p>
          <a:p>
            <a:r>
              <a:rPr lang="en-US" altLang="en-US" smtClean="0"/>
              <a:t>Capacitors</a:t>
            </a:r>
          </a:p>
          <a:p>
            <a:r>
              <a:rPr lang="en-US" altLang="en-US" smtClean="0"/>
              <a:t>Inductors</a:t>
            </a:r>
          </a:p>
          <a:p>
            <a:r>
              <a:rPr lang="en-US" altLang="en-US" smtClean="0"/>
              <a:t>SubRF and RF</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lstStyle/>
          <a:p>
            <a:r>
              <a:rPr lang="en-US" altLang="en-US" smtClean="0"/>
              <a:t>Characteristics of Sources</a:t>
            </a:r>
          </a:p>
        </p:txBody>
      </p:sp>
      <p:graphicFrame>
        <p:nvGraphicFramePr>
          <p:cNvPr id="149577" name="Group 73"/>
          <p:cNvGraphicFramePr>
            <a:graphicFrameLocks noGrp="1"/>
          </p:cNvGraphicFramePr>
          <p:nvPr>
            <p:ph type="tbl" idx="1"/>
          </p:nvPr>
        </p:nvGraphicFramePr>
        <p:xfrm>
          <a:off x="457200" y="1600200"/>
          <a:ext cx="8229600" cy="4797425"/>
        </p:xfrm>
        <a:graphic>
          <a:graphicData uri="http://schemas.openxmlformats.org/drawingml/2006/table">
            <a:tbl>
              <a:tblPr/>
              <a:tblGrid>
                <a:gridCol w="1646238">
                  <a:extLst>
                    <a:ext uri="{9D8B030D-6E8A-4147-A177-3AD203B41FA5}">
                      <a16:colId xmlns:a16="http://schemas.microsoft.com/office/drawing/2014/main" val="197918069"/>
                    </a:ext>
                  </a:extLst>
                </a:gridCol>
                <a:gridCol w="1646237">
                  <a:extLst>
                    <a:ext uri="{9D8B030D-6E8A-4147-A177-3AD203B41FA5}">
                      <a16:colId xmlns:a16="http://schemas.microsoft.com/office/drawing/2014/main" val="3068430527"/>
                    </a:ext>
                  </a:extLst>
                </a:gridCol>
                <a:gridCol w="1644650">
                  <a:extLst>
                    <a:ext uri="{9D8B030D-6E8A-4147-A177-3AD203B41FA5}">
                      <a16:colId xmlns:a16="http://schemas.microsoft.com/office/drawing/2014/main" val="1397470858"/>
                    </a:ext>
                  </a:extLst>
                </a:gridCol>
                <a:gridCol w="1646238">
                  <a:extLst>
                    <a:ext uri="{9D8B030D-6E8A-4147-A177-3AD203B41FA5}">
                      <a16:colId xmlns:a16="http://schemas.microsoft.com/office/drawing/2014/main" val="2586782487"/>
                    </a:ext>
                  </a:extLst>
                </a:gridCol>
                <a:gridCol w="1646237">
                  <a:extLst>
                    <a:ext uri="{9D8B030D-6E8A-4147-A177-3AD203B41FA5}">
                      <a16:colId xmlns:a16="http://schemas.microsoft.com/office/drawing/2014/main" val="3741596767"/>
                    </a:ext>
                  </a:extLst>
                </a:gridCol>
              </a:tblGrid>
              <a:tr h="701675">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1"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source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1"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Energy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1"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Impedance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1"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Limiting factor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1"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risetimes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32442614"/>
                  </a:ext>
                </a:extLst>
              </a:tr>
              <a:tr h="701675">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1 </a:t>
                      </a: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sym typeface="Symbol" panose="05050102010706020507" pitchFamily="18" charset="2"/>
                        </a:rPr>
                        <a:t></a:t>
                      </a: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  power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infinite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Low (ohms)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Overcurrent protection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10s ms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32606901"/>
                  </a:ext>
                </a:extLst>
              </a:tr>
              <a:tr h="701675">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3 </a:t>
                      </a: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sym typeface="Symbol" panose="05050102010706020507" pitchFamily="18" charset="2"/>
                        </a:rPr>
                        <a:t></a:t>
                      </a: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  power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infinite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Low (ohms)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Overcurrent protection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10s ms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06835153"/>
                  </a:ext>
                </a:extLst>
              </a:tr>
              <a:tr h="646113">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DC supply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limited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High, x 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Fast interrupt, high Z trnfmr</a:t>
                      </a:r>
                      <a:endPar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1 s ms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71377724"/>
                  </a:ext>
                </a:extLst>
              </a:tr>
              <a:tr h="701675">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Battery bank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Huge, but finite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High resistance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Resistance, slow risetime</a:t>
                      </a:r>
                      <a:endPar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100s ms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39481546"/>
                  </a:ext>
                </a:extLst>
              </a:tr>
              <a:tr h="701675">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Capacitor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finite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Extremely low (mΩ)</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Runs out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10s µs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74789327"/>
                  </a:ext>
                </a:extLst>
              </a:tr>
              <a:tr h="646113">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Inductor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finite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low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Runs out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anose="020B0604020202020204" pitchFamily="34" charset="0"/>
                          <a:ea typeface="MS PGothic" panose="020B0600070205080204" pitchFamily="34" charset="-128"/>
                        </a:rPr>
                        <a:t>10s ms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18978726"/>
                  </a:ext>
                </a:extLst>
              </a:tr>
            </a:tbl>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p:txBody>
          <a:bodyPr/>
          <a:lstStyle/>
          <a:p>
            <a:r>
              <a:rPr lang="en-US" altLang="en-US" smtClean="0"/>
              <a:t>Energy</a:t>
            </a:r>
          </a:p>
        </p:txBody>
      </p:sp>
      <p:sp>
        <p:nvSpPr>
          <p:cNvPr id="105474" name="Content Placeholder 5"/>
          <p:cNvSpPr>
            <a:spLocks noGrp="1"/>
          </p:cNvSpPr>
          <p:nvPr>
            <p:ph idx="1"/>
          </p:nvPr>
        </p:nvSpPr>
        <p:spPr/>
        <p:txBody>
          <a:bodyPr/>
          <a:lstStyle/>
          <a:p>
            <a:r>
              <a:rPr lang="en-US" altLang="en-US" smtClean="0"/>
              <a:t>For AC facility power arc flash analysis, there is a focus on voltage, short circuit current, and opening time</a:t>
            </a:r>
          </a:p>
          <a:p>
            <a:pPr lvl="1"/>
            <a:r>
              <a:rPr lang="en-US" altLang="en-US" smtClean="0"/>
              <a:t>The issue is really energy deposited</a:t>
            </a:r>
          </a:p>
          <a:p>
            <a:r>
              <a:rPr lang="en-US" altLang="en-US" smtClean="0"/>
              <a:t>For DC, capacitor, inductor we will focus more on:</a:t>
            </a:r>
          </a:p>
          <a:p>
            <a:pPr lvl="1"/>
            <a:r>
              <a:rPr lang="en-US" altLang="en-US" smtClean="0"/>
              <a:t>Energy available</a:t>
            </a:r>
          </a:p>
          <a:p>
            <a:pPr lvl="1"/>
            <a:r>
              <a:rPr lang="en-US" altLang="en-US" smtClean="0"/>
              <a:t>Risetime</a:t>
            </a:r>
          </a:p>
          <a:p>
            <a:pPr lvl="1"/>
            <a:r>
              <a:rPr lang="en-US" altLang="en-US" smtClean="0"/>
              <a:t>Arc blast issues</a:t>
            </a:r>
          </a:p>
          <a:p>
            <a:pPr lvl="2"/>
            <a:r>
              <a:rPr lang="en-US" altLang="en-US" smtClean="0"/>
              <a:t>Acoustics, impulse light, magnetic forces</a:t>
            </a:r>
          </a:p>
        </p:txBody>
      </p:sp>
      <p:sp>
        <p:nvSpPr>
          <p:cNvPr id="5" name="Slide Number Placeholder 4"/>
          <p:cNvSpPr>
            <a:spLocks noGrp="1"/>
          </p:cNvSpPr>
          <p:nvPr>
            <p:ph type="sldNum" sz="quarter" idx="12"/>
          </p:nvPr>
        </p:nvSpPr>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B19AB68-7E1B-48F3-8A98-EF8E07AE37F0}" type="slidenum">
              <a:rPr lang="en-US" altLang="en-US" sz="1400"/>
              <a:pPr eaLnBrk="1" hangingPunct="1"/>
              <a:t>42</a:t>
            </a:fld>
            <a:endParaRPr lang="en-US" altLang="en-US" sz="14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Title 1"/>
          <p:cNvSpPr>
            <a:spLocks noGrp="1"/>
          </p:cNvSpPr>
          <p:nvPr>
            <p:ph type="title"/>
          </p:nvPr>
        </p:nvSpPr>
        <p:spPr/>
        <p:txBody>
          <a:bodyPr/>
          <a:lstStyle/>
          <a:p>
            <a:r>
              <a:rPr lang="en-US" altLang="en-US" smtClean="0"/>
              <a:t>Arc Flash Thresholds Need to be Improved</a:t>
            </a:r>
          </a:p>
        </p:txBody>
      </p:sp>
      <p:sp>
        <p:nvSpPr>
          <p:cNvPr id="106498" name="Content Placeholder 5"/>
          <p:cNvSpPr>
            <a:spLocks noGrp="1"/>
          </p:cNvSpPr>
          <p:nvPr>
            <p:ph idx="1"/>
          </p:nvPr>
        </p:nvSpPr>
        <p:spPr>
          <a:xfrm>
            <a:off x="381000" y="1600200"/>
            <a:ext cx="8534400" cy="4525963"/>
          </a:xfrm>
        </p:spPr>
        <p:txBody>
          <a:bodyPr/>
          <a:lstStyle/>
          <a:p>
            <a:r>
              <a:rPr lang="en-US" altLang="en-US" smtClean="0"/>
              <a:t>AC power – 1584</a:t>
            </a:r>
          </a:p>
          <a:p>
            <a:pPr lvl="1"/>
            <a:r>
              <a:rPr lang="en-US" altLang="en-US" smtClean="0"/>
              <a:t>Single phase vs three phase</a:t>
            </a:r>
          </a:p>
          <a:p>
            <a:pPr lvl="1"/>
            <a:r>
              <a:rPr lang="en-US" altLang="en-US" smtClean="0"/>
              <a:t>Electrode spacing and geometry</a:t>
            </a:r>
          </a:p>
          <a:p>
            <a:pPr lvl="1"/>
            <a:r>
              <a:rPr lang="en-US" altLang="en-US" smtClean="0"/>
              <a:t>Voltage and short circuit current</a:t>
            </a:r>
          </a:p>
          <a:p>
            <a:pPr lvl="1"/>
            <a:r>
              <a:rPr lang="en-US" altLang="en-US" smtClean="0"/>
              <a:t>Interruption time (Energy)</a:t>
            </a:r>
          </a:p>
          <a:p>
            <a:r>
              <a:rPr lang="en-US" altLang="en-US" smtClean="0"/>
              <a:t>DC power</a:t>
            </a:r>
          </a:p>
          <a:p>
            <a:pPr lvl="1"/>
            <a:r>
              <a:rPr lang="en-US" altLang="en-US" smtClean="0"/>
              <a:t>&gt; 100 V</a:t>
            </a:r>
          </a:p>
          <a:p>
            <a:pPr lvl="1"/>
            <a:r>
              <a:rPr lang="en-US" altLang="en-US" smtClean="0"/>
              <a:t>Energy available (short circuit current and time)</a:t>
            </a:r>
          </a:p>
        </p:txBody>
      </p:sp>
      <p:sp>
        <p:nvSpPr>
          <p:cNvPr id="5" name="Slide Number Placeholder 4"/>
          <p:cNvSpPr>
            <a:spLocks noGrp="1"/>
          </p:cNvSpPr>
          <p:nvPr>
            <p:ph type="sldNum" sz="quarter" idx="12"/>
          </p:nvPr>
        </p:nvSpPr>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3EB8480-CEB6-4F51-8442-5AB379EAA0F4}" type="slidenum">
              <a:rPr lang="en-US" altLang="en-US" sz="1400"/>
              <a:pPr eaLnBrk="1" hangingPunct="1"/>
              <a:t>43</a:t>
            </a:fld>
            <a:endParaRPr lang="en-US" altLang="en-US" sz="14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C5299F9-E975-46B5-A326-EAEB71CD0FF2}" type="slidenum">
              <a:rPr lang="en-US" altLang="en-US" sz="1400"/>
              <a:pPr eaLnBrk="1" hangingPunct="1"/>
              <a:t>44</a:t>
            </a:fld>
            <a:endParaRPr lang="en-US" altLang="en-US" sz="1400"/>
          </a:p>
        </p:txBody>
      </p:sp>
      <p:sp>
        <p:nvSpPr>
          <p:cNvPr id="84994" name="Rectangle 2"/>
          <p:cNvSpPr>
            <a:spLocks noGrp="1" noChangeArrowheads="1"/>
          </p:cNvSpPr>
          <p:nvPr>
            <p:ph type="title"/>
          </p:nvPr>
        </p:nvSpPr>
        <p:spPr/>
        <p:txBody>
          <a:bodyPr/>
          <a:lstStyle/>
          <a:p>
            <a:pPr eaLnBrk="1" hangingPunct="1"/>
            <a:r>
              <a:rPr lang="en-US" altLang="en-US" smtClean="0">
                <a:solidFill>
                  <a:srgbClr val="FFFF00"/>
                </a:solidFill>
              </a:rPr>
              <a:t>Summary</a:t>
            </a:r>
          </a:p>
        </p:txBody>
      </p:sp>
      <p:sp>
        <p:nvSpPr>
          <p:cNvPr id="84995" name="Rectangle 3"/>
          <p:cNvSpPr>
            <a:spLocks noGrp="1" noChangeArrowheads="1"/>
          </p:cNvSpPr>
          <p:nvPr>
            <p:ph type="body" idx="1"/>
          </p:nvPr>
        </p:nvSpPr>
        <p:spPr/>
        <p:txBody>
          <a:bodyPr/>
          <a:lstStyle/>
          <a:p>
            <a:pPr eaLnBrk="1" hangingPunct="1">
              <a:lnSpc>
                <a:spcPct val="90000"/>
              </a:lnSpc>
            </a:pPr>
            <a:r>
              <a:rPr lang="en-US" altLang="en-US" smtClean="0"/>
              <a:t>The conversion of electrical energy into </a:t>
            </a:r>
          </a:p>
          <a:p>
            <a:pPr lvl="1" eaLnBrk="1" hangingPunct="1">
              <a:lnSpc>
                <a:spcPct val="90000"/>
              </a:lnSpc>
            </a:pPr>
            <a:r>
              <a:rPr lang="en-US" altLang="en-US" smtClean="0"/>
              <a:t>Thermal energy</a:t>
            </a:r>
          </a:p>
          <a:p>
            <a:pPr lvl="1" eaLnBrk="1" hangingPunct="1">
              <a:lnSpc>
                <a:spcPct val="90000"/>
              </a:lnSpc>
            </a:pPr>
            <a:r>
              <a:rPr lang="en-US" altLang="en-US" smtClean="0"/>
              <a:t>Acoustical energy</a:t>
            </a:r>
          </a:p>
          <a:p>
            <a:pPr lvl="1" eaLnBrk="1" hangingPunct="1">
              <a:lnSpc>
                <a:spcPct val="90000"/>
              </a:lnSpc>
            </a:pPr>
            <a:r>
              <a:rPr lang="en-US" altLang="en-US" smtClean="0"/>
              <a:t>Mechanical energy</a:t>
            </a:r>
          </a:p>
          <a:p>
            <a:pPr eaLnBrk="1" hangingPunct="1">
              <a:lnSpc>
                <a:spcPct val="90000"/>
              </a:lnSpc>
            </a:pPr>
            <a:r>
              <a:rPr lang="en-US" altLang="en-US" smtClean="0"/>
              <a:t>in an arc is a strong function of</a:t>
            </a:r>
          </a:p>
          <a:p>
            <a:pPr lvl="1" eaLnBrk="1" hangingPunct="1">
              <a:lnSpc>
                <a:spcPct val="90000"/>
              </a:lnSpc>
            </a:pPr>
            <a:r>
              <a:rPr lang="en-US" altLang="en-US" smtClean="0"/>
              <a:t>Risetime</a:t>
            </a:r>
          </a:p>
          <a:p>
            <a:pPr lvl="1" eaLnBrk="1" hangingPunct="1">
              <a:lnSpc>
                <a:spcPct val="90000"/>
              </a:lnSpc>
            </a:pPr>
            <a:r>
              <a:rPr lang="en-US" altLang="en-US" smtClean="0"/>
              <a:t>Peak current</a:t>
            </a:r>
          </a:p>
          <a:p>
            <a:pPr lvl="1" eaLnBrk="1" hangingPunct="1">
              <a:lnSpc>
                <a:spcPct val="90000"/>
              </a:lnSpc>
            </a:pPr>
            <a:r>
              <a:rPr lang="en-US" altLang="en-US" smtClean="0"/>
              <a:t>Current zeros</a:t>
            </a:r>
          </a:p>
          <a:p>
            <a:pPr lvl="1" eaLnBrk="1" hangingPunct="1">
              <a:lnSpc>
                <a:spcPct val="90000"/>
              </a:lnSpc>
            </a:pPr>
            <a:r>
              <a:rPr lang="en-US" altLang="en-US" smtClean="0"/>
              <a:t>Energy deposited</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28C16D5-E9FE-4B5C-BF79-EF8D70638EE3}" type="slidenum">
              <a:rPr lang="en-US" altLang="en-US" sz="1400"/>
              <a:pPr eaLnBrk="1" hangingPunct="1"/>
              <a:t>45</a:t>
            </a:fld>
            <a:endParaRPr lang="en-US" altLang="en-US" sz="1400"/>
          </a:p>
        </p:txBody>
      </p:sp>
      <p:sp>
        <p:nvSpPr>
          <p:cNvPr id="87042" name="Rectangle 2"/>
          <p:cNvSpPr>
            <a:spLocks noGrp="1" noChangeArrowheads="1"/>
          </p:cNvSpPr>
          <p:nvPr>
            <p:ph type="title"/>
          </p:nvPr>
        </p:nvSpPr>
        <p:spPr/>
        <p:txBody>
          <a:bodyPr/>
          <a:lstStyle/>
          <a:p>
            <a:pPr eaLnBrk="1" hangingPunct="1"/>
            <a:r>
              <a:rPr lang="en-US" altLang="en-US" smtClean="0">
                <a:solidFill>
                  <a:srgbClr val="FFFF00"/>
                </a:solidFill>
              </a:rPr>
              <a:t>Conclusions</a:t>
            </a:r>
          </a:p>
        </p:txBody>
      </p:sp>
      <p:sp>
        <p:nvSpPr>
          <p:cNvPr id="87043" name="Rectangle 3"/>
          <p:cNvSpPr>
            <a:spLocks noGrp="1" noChangeArrowheads="1"/>
          </p:cNvSpPr>
          <p:nvPr>
            <p:ph type="body" idx="1"/>
          </p:nvPr>
        </p:nvSpPr>
        <p:spPr/>
        <p:txBody>
          <a:bodyPr/>
          <a:lstStyle/>
          <a:p>
            <a:pPr eaLnBrk="1" hangingPunct="1"/>
            <a:r>
              <a:rPr lang="en-US" altLang="en-US" sz="2800" smtClean="0"/>
              <a:t>A complete electrical arc hazard classification system should be developed that covers all classes of electrical arcs, including:</a:t>
            </a:r>
          </a:p>
          <a:p>
            <a:pPr lvl="1" eaLnBrk="1" hangingPunct="1"/>
            <a:r>
              <a:rPr lang="en-US" altLang="en-US" sz="2400" smtClean="0"/>
              <a:t>AC, single phase</a:t>
            </a:r>
          </a:p>
          <a:p>
            <a:pPr lvl="1" eaLnBrk="1" hangingPunct="1"/>
            <a:r>
              <a:rPr lang="en-US" altLang="en-US" sz="2400" smtClean="0"/>
              <a:t>AC, three phase</a:t>
            </a:r>
          </a:p>
          <a:p>
            <a:pPr lvl="1" eaLnBrk="1" hangingPunct="1"/>
            <a:r>
              <a:rPr lang="en-US" altLang="en-US" sz="2400" smtClean="0"/>
              <a:t>DC, low energy (equipment)</a:t>
            </a:r>
          </a:p>
          <a:p>
            <a:pPr lvl="1" eaLnBrk="1" hangingPunct="1"/>
            <a:r>
              <a:rPr lang="en-US" altLang="en-US" sz="2400" smtClean="0"/>
              <a:t>DC, high energy (batteries, huge systems)</a:t>
            </a:r>
          </a:p>
          <a:p>
            <a:pPr lvl="1" eaLnBrk="1" hangingPunct="1"/>
            <a:r>
              <a:rPr lang="en-US" altLang="en-US" sz="2400" smtClean="0"/>
              <a:t>Impulse, fast (capacitor driven)</a:t>
            </a:r>
          </a:p>
          <a:p>
            <a:pPr lvl="1" eaLnBrk="1" hangingPunct="1"/>
            <a:r>
              <a:rPr lang="en-US" altLang="en-US" sz="2400" smtClean="0"/>
              <a:t>Impulse, slow (inductor driven)</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9311A61-1ECD-46B5-AADD-9F2654979D87}" type="slidenum">
              <a:rPr lang="en-US" altLang="en-US" sz="1400"/>
              <a:pPr eaLnBrk="1" hangingPunct="1"/>
              <a:t>46</a:t>
            </a:fld>
            <a:endParaRPr lang="en-US" altLang="en-US" sz="1400"/>
          </a:p>
        </p:txBody>
      </p:sp>
      <p:sp>
        <p:nvSpPr>
          <p:cNvPr id="89090" name="Rectangle 2"/>
          <p:cNvSpPr>
            <a:spLocks noGrp="1" noChangeArrowheads="1"/>
          </p:cNvSpPr>
          <p:nvPr>
            <p:ph type="title"/>
          </p:nvPr>
        </p:nvSpPr>
        <p:spPr/>
        <p:txBody>
          <a:bodyPr/>
          <a:lstStyle/>
          <a:p>
            <a:pPr eaLnBrk="1" hangingPunct="1"/>
            <a:r>
              <a:rPr lang="en-US" altLang="en-US" smtClean="0">
                <a:solidFill>
                  <a:srgbClr val="FFFF00"/>
                </a:solidFill>
              </a:rPr>
              <a:t>The Past and the Future</a:t>
            </a:r>
          </a:p>
        </p:txBody>
      </p:sp>
      <p:sp>
        <p:nvSpPr>
          <p:cNvPr id="89091" name="Rectangle 3"/>
          <p:cNvSpPr>
            <a:spLocks noGrp="1" noChangeArrowheads="1"/>
          </p:cNvSpPr>
          <p:nvPr>
            <p:ph type="body" idx="1"/>
          </p:nvPr>
        </p:nvSpPr>
        <p:spPr/>
        <p:txBody>
          <a:bodyPr/>
          <a:lstStyle/>
          <a:p>
            <a:pPr eaLnBrk="1" hangingPunct="1"/>
            <a:r>
              <a:rPr lang="en-US" altLang="en-US" smtClean="0"/>
              <a:t>Efforts in the past 10 years has broadened our understanding and protection against ALL forms of </a:t>
            </a:r>
            <a:r>
              <a:rPr lang="en-US" altLang="en-US" b="1" smtClean="0"/>
              <a:t>electric shock</a:t>
            </a:r>
            <a:endParaRPr lang="en-US" altLang="en-US" smtClean="0"/>
          </a:p>
          <a:p>
            <a:pPr eaLnBrk="1" hangingPunct="1"/>
            <a:r>
              <a:rPr lang="en-US" altLang="en-US" smtClean="0"/>
              <a:t>Efforts in the next few years will broaden our understanding and protection against ALL forms of </a:t>
            </a:r>
            <a:r>
              <a:rPr lang="en-US" altLang="en-US" b="1" smtClean="0"/>
              <a:t>arc hazards</a:t>
            </a:r>
            <a:endParaRPr lang="en-US" altLang="en-US"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altLang="en-US" smtClean="0"/>
              <a:t>Time for Proposals</a:t>
            </a:r>
          </a:p>
        </p:txBody>
      </p:sp>
      <p:sp>
        <p:nvSpPr>
          <p:cNvPr id="107522" name="Content Placeholder 2"/>
          <p:cNvSpPr>
            <a:spLocks noGrp="1"/>
          </p:cNvSpPr>
          <p:nvPr>
            <p:ph idx="1"/>
          </p:nvPr>
        </p:nvSpPr>
        <p:spPr/>
        <p:txBody>
          <a:bodyPr/>
          <a:lstStyle/>
          <a:p>
            <a:r>
              <a:rPr lang="en-US" altLang="en-US" smtClean="0"/>
              <a:t>Shock thresholds for capacitors, V and E</a:t>
            </a:r>
          </a:p>
          <a:p>
            <a:r>
              <a:rPr lang="en-US" altLang="en-US" smtClean="0"/>
              <a:t>RF and subRF shock thresholds</a:t>
            </a:r>
          </a:p>
          <a:p>
            <a:r>
              <a:rPr lang="en-US" altLang="en-US" smtClean="0"/>
              <a:t>Thermal hazard thresholds</a:t>
            </a:r>
          </a:p>
          <a:p>
            <a:r>
              <a:rPr lang="en-US" altLang="en-US" smtClean="0"/>
              <a:t>Arc flash and arc blast classification</a:t>
            </a:r>
          </a:p>
          <a:p>
            <a:pPr lvl="1"/>
            <a:r>
              <a:rPr lang="en-US" altLang="en-US" smtClean="0"/>
              <a:t>DC</a:t>
            </a:r>
          </a:p>
          <a:p>
            <a:pPr lvl="1"/>
            <a:r>
              <a:rPr lang="en-US" altLang="en-US" smtClean="0"/>
              <a:t>Capacitors</a:t>
            </a:r>
          </a:p>
          <a:p>
            <a:pPr lvl="1"/>
            <a:r>
              <a:rPr lang="en-US" altLang="en-US" smtClean="0"/>
              <a:t>SubRF and RF?</a:t>
            </a:r>
          </a:p>
          <a:p>
            <a:pPr lvl="1"/>
            <a:r>
              <a:rPr lang="en-US" altLang="en-US" smtClean="0"/>
              <a:t>Projected arcs</a:t>
            </a:r>
          </a:p>
        </p:txBody>
      </p:sp>
      <p:sp>
        <p:nvSpPr>
          <p:cNvPr id="5" name="Slide Number Placeholder 4"/>
          <p:cNvSpPr>
            <a:spLocks noGrp="1"/>
          </p:cNvSpPr>
          <p:nvPr>
            <p:ph type="sldNum" sz="quarter" idx="12"/>
          </p:nvPr>
        </p:nvSpPr>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6A497C6-9EF4-4133-897D-6DB8126A651C}" type="slidenum">
              <a:rPr lang="en-US" altLang="en-US" sz="1400"/>
              <a:pPr eaLnBrk="1" hangingPunct="1"/>
              <a:t>47</a:t>
            </a:fld>
            <a:endParaRPr lang="en-US" altLang="en-US" sz="1400"/>
          </a:p>
        </p:txBody>
      </p:sp>
    </p:spTree>
  </p:cSld>
  <p:clrMapOvr>
    <a:masterClrMapping/>
  </p:clrMapOvr>
</p:sld>
</file>

<file path=ppt/theme/theme1.xml><?xml version="1.0" encoding="utf-8"?>
<a:theme xmlns:a="http://schemas.openxmlformats.org/drawingml/2006/main" name="Presentation1">
  <a:themeElements>
    <a:clrScheme name="Presentation1 14">
      <a:dk1>
        <a:srgbClr val="808080"/>
      </a:dk1>
      <a:lt1>
        <a:srgbClr val="FFFFFF"/>
      </a:lt1>
      <a:dk2>
        <a:srgbClr val="0000FF"/>
      </a:dk2>
      <a:lt2>
        <a:srgbClr val="FFFF00"/>
      </a:lt2>
      <a:accent1>
        <a:srgbClr val="BBE0E3"/>
      </a:accent1>
      <a:accent2>
        <a:srgbClr val="333399"/>
      </a:accent2>
      <a:accent3>
        <a:srgbClr val="AAAAFF"/>
      </a:accent3>
      <a:accent4>
        <a:srgbClr val="DADADA"/>
      </a:accent4>
      <a:accent5>
        <a:srgbClr val="DAEDEF"/>
      </a:accent5>
      <a:accent6>
        <a:srgbClr val="2D2D8A"/>
      </a:accent6>
      <a:hlink>
        <a:srgbClr val="009999"/>
      </a:hlink>
      <a:folHlink>
        <a:srgbClr val="99CC00"/>
      </a:folHlink>
    </a:clrScheme>
    <a:fontScheme name="Presentation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esentation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tion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tion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tion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tion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tion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tion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tion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tion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tion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tion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tion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Presentation1 13">
        <a:dk1>
          <a:srgbClr val="808080"/>
        </a:dk1>
        <a:lt1>
          <a:srgbClr val="FFFFFF"/>
        </a:lt1>
        <a:dk2>
          <a:srgbClr val="0066FF"/>
        </a:dk2>
        <a:lt2>
          <a:srgbClr val="FFFF00"/>
        </a:lt2>
        <a:accent1>
          <a:srgbClr val="BBE0E3"/>
        </a:accent1>
        <a:accent2>
          <a:srgbClr val="333399"/>
        </a:accent2>
        <a:accent3>
          <a:srgbClr val="AAB8FF"/>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
      <a:clrScheme name="Presentation1 14">
        <a:dk1>
          <a:srgbClr val="808080"/>
        </a:dk1>
        <a:lt1>
          <a:srgbClr val="FFFFFF"/>
        </a:lt1>
        <a:dk2>
          <a:srgbClr val="0000FF"/>
        </a:dk2>
        <a:lt2>
          <a:srgbClr val="FFFF00"/>
        </a:lt2>
        <a:accent1>
          <a:srgbClr val="BBE0E3"/>
        </a:accent1>
        <a:accent2>
          <a:srgbClr val="333399"/>
        </a:accent2>
        <a:accent3>
          <a:srgbClr val="AAAAFF"/>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Presentation1</Template>
  <TotalTime>5446</TotalTime>
  <Words>3275</Words>
  <Application>Microsoft Office PowerPoint</Application>
  <PresentationFormat>On-screen Show (4:3)</PresentationFormat>
  <Paragraphs>567</Paragraphs>
  <Slides>47</Slides>
  <Notes>32</Notes>
  <HiddenSlides>0</HiddenSlides>
  <MMClips>0</MMClips>
  <ScaleCrop>false</ScaleCrop>
  <HeadingPairs>
    <vt:vector size="10" baseType="variant">
      <vt:variant>
        <vt:lpstr>Fonts Used</vt:lpstr>
      </vt:variant>
      <vt:variant>
        <vt:i4>4</vt:i4>
      </vt:variant>
      <vt:variant>
        <vt:lpstr>Theme</vt:lpstr>
      </vt:variant>
      <vt:variant>
        <vt:i4>1</vt:i4>
      </vt:variant>
      <vt:variant>
        <vt:lpstr>Links</vt:lpstr>
      </vt:variant>
      <vt:variant>
        <vt:i4>2</vt:i4>
      </vt:variant>
      <vt:variant>
        <vt:lpstr>Embedded OLE Servers</vt:lpstr>
      </vt:variant>
      <vt:variant>
        <vt:i4>1</vt:i4>
      </vt:variant>
      <vt:variant>
        <vt:lpstr>Slide Titles</vt:lpstr>
      </vt:variant>
      <vt:variant>
        <vt:i4>47</vt:i4>
      </vt:variant>
    </vt:vector>
  </HeadingPairs>
  <TitlesOfParts>
    <vt:vector size="55" baseType="lpstr">
      <vt:lpstr>Arial</vt:lpstr>
      <vt:lpstr>MS PGothic</vt:lpstr>
      <vt:lpstr>Times</vt:lpstr>
      <vt:lpstr>Symbol</vt:lpstr>
      <vt:lpstr>Presentation1</vt:lpstr>
      <vt:lpstr>???</vt:lpstr>
      <vt:lpstr>???</vt:lpstr>
      <vt:lpstr>Microsoft Word Document</vt:lpstr>
      <vt:lpstr>DC Systems, Hazards, &amp; Standards</vt:lpstr>
      <vt:lpstr>Objectives</vt:lpstr>
      <vt:lpstr>Current Standards </vt:lpstr>
      <vt:lpstr>DC systems</vt:lpstr>
      <vt:lpstr>Some effects of current waveform</vt:lpstr>
      <vt:lpstr>Example Energies in facility system arcs</vt:lpstr>
      <vt:lpstr>Examples of Energies and Arc Flash Boundaries for various capacitors</vt:lpstr>
      <vt:lpstr>Basic Electrical Waveforms</vt:lpstr>
      <vt:lpstr>Electrical Hazard Classification</vt:lpstr>
      <vt:lpstr>Electrical Hazard Classification</vt:lpstr>
      <vt:lpstr>Electrical Hazard Classification Organizational Table</vt:lpstr>
      <vt:lpstr>Electrical Hazard Classification – shocks thresholds</vt:lpstr>
      <vt:lpstr>Shock Thresholds</vt:lpstr>
      <vt:lpstr>Electrical Hazard Classification – thermal thresholds</vt:lpstr>
      <vt:lpstr>Thermal Hazard Thresholds</vt:lpstr>
      <vt:lpstr>Electrical Hazard Classification – arc flash thresholds</vt:lpstr>
      <vt:lpstr>Arc Flash Thresholds</vt:lpstr>
      <vt:lpstr>General Features of  Electrical Hazard Classification</vt:lpstr>
      <vt:lpstr>National Electrical Standards</vt:lpstr>
      <vt:lpstr>Evolving Requirements</vt:lpstr>
      <vt:lpstr>A Complete Approach to  Electrical Hazard Classification Electrical Shock, Part I</vt:lpstr>
      <vt:lpstr>Evolution of Shock Standards</vt:lpstr>
      <vt:lpstr>2009 NFPA 70E - Standard for Electrical Safety in the Workplace</vt:lpstr>
      <vt:lpstr>NFPA 70E Shock Boundaries for 60 Hz</vt:lpstr>
      <vt:lpstr>Shock Boundaries for DC, 2012 70E</vt:lpstr>
      <vt:lpstr>ISA 102 - High-Power Research and Development Electrical Systems Standards</vt:lpstr>
      <vt:lpstr>Proposed Standards</vt:lpstr>
      <vt:lpstr>A Complete Approach to  Electrical Hazard Classification Arc Flash - History</vt:lpstr>
      <vt:lpstr>The identification and study of the arc flash hazard is NEW!</vt:lpstr>
      <vt:lpstr>“Burning” Arc Flash Questions</vt:lpstr>
      <vt:lpstr>More Arc Flash Questions</vt:lpstr>
      <vt:lpstr>From Arcs to Arc Flash</vt:lpstr>
      <vt:lpstr>Comparing Waveforms</vt:lpstr>
      <vt:lpstr>Comparing Waveforms</vt:lpstr>
      <vt:lpstr>Arc Flash, as a Function of Waveform</vt:lpstr>
      <vt:lpstr>AC vs DC arcs</vt:lpstr>
      <vt:lpstr>What is the voltage threshold for arc flash?</vt:lpstr>
      <vt:lpstr>Capacitor Arcs</vt:lpstr>
      <vt:lpstr>Definitions – must improve</vt:lpstr>
      <vt:lpstr>Seven cases for arc flash hazard analysis</vt:lpstr>
      <vt:lpstr>Characteristics of Sources</vt:lpstr>
      <vt:lpstr>Energy</vt:lpstr>
      <vt:lpstr>Arc Flash Thresholds Need to be Improved</vt:lpstr>
      <vt:lpstr>Summary</vt:lpstr>
      <vt:lpstr>Conclusions</vt:lpstr>
      <vt:lpstr>The Past and the Future</vt:lpstr>
      <vt:lpstr>Time for Proposals</vt:lpstr>
    </vt:vector>
  </TitlesOfParts>
  <Company>Olin Corporation - McIntosh Plant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Template</dc:title>
  <dc:creator>D. Ray Crow</dc:creator>
  <cp:lastModifiedBy>Graphics</cp:lastModifiedBy>
  <cp:revision>53</cp:revision>
  <dcterms:created xsi:type="dcterms:W3CDTF">2006-06-29T21:26:53Z</dcterms:created>
  <dcterms:modified xsi:type="dcterms:W3CDTF">2021-08-16T06:29:36Z</dcterms:modified>
</cp:coreProperties>
</file>